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731520"/>
            <a:ext cx="73152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Регулярные выражения</a:t>
            </a:r>
            <a:endParaRPr lang="en-US" sz="4000" dirty="0"/>
          </a:p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для Задания 24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31520" y="256032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dirty="0">
                <a:solidFill>
                  <a:srgbClr val="00E5A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Уровень PRO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731520" y="3383280"/>
            <a:ext cx="6400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Взлом ограничений скорости и памяти с помощью re.finditer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731520" y="4114800"/>
            <a:ext cx="5486400" cy="50292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4224528"/>
            <a:ext cx="512064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re.finditer(r'ВАШ_ШАБЛОН', data)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5: Подсчёт комбинаций TIK и TOK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4572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Файл из I, K, O, T. Сколько раз встречаются комбинации TIK и TOK?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371600"/>
            <a:ext cx="8229600" cy="18288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481328"/>
            <a:ext cx="7863840" cy="16093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T[IO]K  →  T, затем I или O, затем 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print(len(re.findall(r'T[IO]K', s)))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48640" y="338328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Здесь findall допустим — мы считаем количество, а не длину.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749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D7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6: BOSS, но не JBOSS и не BOSSJ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548640" y="4160520"/>
            <a:ext cx="8229600" cy="9144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0" name="Text 8"/>
          <p:cNvSpPr/>
          <p:nvPr/>
        </p:nvSpPr>
        <p:spPr>
          <a:xfrm>
            <a:off x="731520" y="4270248"/>
            <a:ext cx="7863840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(?&lt;!J)  →  перед BOSS нет J (негативный просмотр назад)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(?!J)   →  после BOSS нет J (негативный просмотр вперёд)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print(len(re.findall(r'(?&lt;!J)BOSS(?!J)', s)))</a:t>
            </a:r>
            <a:endParaRPr lang="en-US" sz="1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Проблема: пересекающиеся подстроки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548640" y="73152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строке ABABA шаблон ABA встречается ДВАЖДЫ (позиции 0 и 2).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Но обычный поиск «поглощает» символы и находит только одно!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1371600" y="1554480"/>
            <a:ext cx="914400" cy="731520"/>
          </a:xfrm>
          <a:prstGeom prst="rect">
            <a:avLst/>
          </a:prstGeom>
          <a:solidFill>
            <a:srgbClr val="00E5A0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55448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468880" y="1554480"/>
            <a:ext cx="914400" cy="731520"/>
          </a:xfrm>
          <a:prstGeom prst="rect">
            <a:avLst/>
          </a:prstGeom>
          <a:solidFill>
            <a:srgbClr val="00E5A0"/>
          </a:solidFill>
          <a:ln/>
        </p:spPr>
      </p:sp>
      <p:sp>
        <p:nvSpPr>
          <p:cNvPr id="7" name="Text 5"/>
          <p:cNvSpPr/>
          <p:nvPr/>
        </p:nvSpPr>
        <p:spPr>
          <a:xfrm>
            <a:off x="2468880" y="155448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B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3566160" y="1554480"/>
            <a:ext cx="914400" cy="731520"/>
          </a:xfrm>
          <a:prstGeom prst="rect">
            <a:avLst/>
          </a:prstGeom>
          <a:solidFill>
            <a:srgbClr val="00E5A0"/>
          </a:solidFill>
          <a:ln/>
        </p:spPr>
      </p:sp>
      <p:sp>
        <p:nvSpPr>
          <p:cNvPr id="9" name="Text 7"/>
          <p:cNvSpPr/>
          <p:nvPr/>
        </p:nvSpPr>
        <p:spPr>
          <a:xfrm>
            <a:off x="3566160" y="155448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</a:t>
            </a:r>
            <a:endParaRPr lang="en-US" sz="2400" dirty="0"/>
          </a:p>
        </p:txBody>
      </p:sp>
      <p:sp>
        <p:nvSpPr>
          <p:cNvPr id="10" name="Shape 8"/>
          <p:cNvSpPr/>
          <p:nvPr/>
        </p:nvSpPr>
        <p:spPr>
          <a:xfrm>
            <a:off x="4663440" y="1554480"/>
            <a:ext cx="914400" cy="731520"/>
          </a:xfrm>
          <a:prstGeom prst="rect">
            <a:avLst/>
          </a:prstGeom>
          <a:solidFill>
            <a:srgbClr val="333333"/>
          </a:solidFill>
          <a:ln/>
        </p:spPr>
      </p:sp>
      <p:sp>
        <p:nvSpPr>
          <p:cNvPr id="11" name="Text 9"/>
          <p:cNvSpPr/>
          <p:nvPr/>
        </p:nvSpPr>
        <p:spPr>
          <a:xfrm>
            <a:off x="4663440" y="155448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88888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B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5760720" y="1554480"/>
            <a:ext cx="914400" cy="731520"/>
          </a:xfrm>
          <a:prstGeom prst="rect">
            <a:avLst/>
          </a:prstGeom>
          <a:solidFill>
            <a:srgbClr val="333333"/>
          </a:solidFill>
          <a:ln/>
        </p:spPr>
      </p:sp>
      <p:sp>
        <p:nvSpPr>
          <p:cNvPr id="13" name="Text 11"/>
          <p:cNvSpPr/>
          <p:nvPr/>
        </p:nvSpPr>
        <p:spPr>
          <a:xfrm>
            <a:off x="5760720" y="155448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88888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6858000" y="164592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00E5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Шаг 1: ABA найдено (позиция 0)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1371600" y="2560320"/>
            <a:ext cx="914400" cy="731520"/>
          </a:xfrm>
          <a:prstGeom prst="rect">
            <a:avLst/>
          </a:prstGeom>
          <a:solidFill>
            <a:srgbClr val="222222"/>
          </a:solidFill>
          <a:ln/>
        </p:spPr>
      </p:sp>
      <p:sp>
        <p:nvSpPr>
          <p:cNvPr id="16" name="Text 14"/>
          <p:cNvSpPr/>
          <p:nvPr/>
        </p:nvSpPr>
        <p:spPr>
          <a:xfrm>
            <a:off x="1371600" y="256032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44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</a:t>
            </a:r>
            <a:endParaRPr lang="en-US" sz="2400" dirty="0"/>
          </a:p>
        </p:txBody>
      </p:sp>
      <p:sp>
        <p:nvSpPr>
          <p:cNvPr id="17" name="Shape 15"/>
          <p:cNvSpPr/>
          <p:nvPr/>
        </p:nvSpPr>
        <p:spPr>
          <a:xfrm>
            <a:off x="2468880" y="2560320"/>
            <a:ext cx="914400" cy="731520"/>
          </a:xfrm>
          <a:prstGeom prst="rect">
            <a:avLst/>
          </a:prstGeom>
          <a:solidFill>
            <a:srgbClr val="222222"/>
          </a:solidFill>
          <a:ln/>
        </p:spPr>
      </p:sp>
      <p:sp>
        <p:nvSpPr>
          <p:cNvPr id="18" name="Text 16"/>
          <p:cNvSpPr/>
          <p:nvPr/>
        </p:nvSpPr>
        <p:spPr>
          <a:xfrm>
            <a:off x="2468880" y="256032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44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B</a:t>
            </a:r>
            <a:endParaRPr lang="en-US" sz="2400" dirty="0"/>
          </a:p>
        </p:txBody>
      </p:sp>
      <p:sp>
        <p:nvSpPr>
          <p:cNvPr id="19" name="Shape 17"/>
          <p:cNvSpPr/>
          <p:nvPr/>
        </p:nvSpPr>
        <p:spPr>
          <a:xfrm>
            <a:off x="3566160" y="2560320"/>
            <a:ext cx="914400" cy="731520"/>
          </a:xfrm>
          <a:prstGeom prst="rect">
            <a:avLst/>
          </a:prstGeom>
          <a:solidFill>
            <a:srgbClr val="FF4444"/>
          </a:solidFill>
          <a:ln/>
        </p:spPr>
      </p:sp>
      <p:sp>
        <p:nvSpPr>
          <p:cNvPr id="20" name="Text 18"/>
          <p:cNvSpPr/>
          <p:nvPr/>
        </p:nvSpPr>
        <p:spPr>
          <a:xfrm>
            <a:off x="3566160" y="256032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44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</a:t>
            </a:r>
            <a:endParaRPr lang="en-US" sz="2400" dirty="0"/>
          </a:p>
        </p:txBody>
      </p:sp>
      <p:sp>
        <p:nvSpPr>
          <p:cNvPr id="21" name="Shape 19"/>
          <p:cNvSpPr/>
          <p:nvPr/>
        </p:nvSpPr>
        <p:spPr>
          <a:xfrm>
            <a:off x="4663440" y="2560320"/>
            <a:ext cx="914400" cy="731520"/>
          </a:xfrm>
          <a:prstGeom prst="rect">
            <a:avLst/>
          </a:prstGeom>
          <a:solidFill>
            <a:srgbClr val="FF4444"/>
          </a:solidFill>
          <a:ln/>
        </p:spPr>
      </p:sp>
      <p:sp>
        <p:nvSpPr>
          <p:cNvPr id="22" name="Text 20"/>
          <p:cNvSpPr/>
          <p:nvPr/>
        </p:nvSpPr>
        <p:spPr>
          <a:xfrm>
            <a:off x="4663440" y="256032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44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B</a:t>
            </a:r>
            <a:endParaRPr lang="en-US" sz="2400" dirty="0"/>
          </a:p>
        </p:txBody>
      </p:sp>
      <p:sp>
        <p:nvSpPr>
          <p:cNvPr id="23" name="Shape 21"/>
          <p:cNvSpPr/>
          <p:nvPr/>
        </p:nvSpPr>
        <p:spPr>
          <a:xfrm>
            <a:off x="5760720" y="2560320"/>
            <a:ext cx="914400" cy="731520"/>
          </a:xfrm>
          <a:prstGeom prst="rect">
            <a:avLst/>
          </a:prstGeom>
          <a:solidFill>
            <a:srgbClr val="FF4444"/>
          </a:solidFill>
          <a:ln/>
        </p:spPr>
      </p:sp>
      <p:sp>
        <p:nvSpPr>
          <p:cNvPr id="24" name="Text 22"/>
          <p:cNvSpPr/>
          <p:nvPr/>
        </p:nvSpPr>
        <p:spPr>
          <a:xfrm>
            <a:off x="5760720" y="2560320"/>
            <a:ext cx="914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44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</a:t>
            </a:r>
            <a:endParaRPr lang="en-US" sz="2400" dirty="0"/>
          </a:p>
        </p:txBody>
      </p:sp>
      <p:sp>
        <p:nvSpPr>
          <p:cNvPr id="25" name="Text 23"/>
          <p:cNvSpPr/>
          <p:nvPr/>
        </p:nvSpPr>
        <p:spPr>
          <a:xfrm>
            <a:off x="6858000" y="2651760"/>
            <a:ext cx="20116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Шаг 2: 'A' поглощена → ABA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F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позиции 2 ПРОПУЩЕНА!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548640" y="3566160"/>
            <a:ext cx="8046720" cy="640080"/>
          </a:xfrm>
          <a:prstGeom prst="rect">
            <a:avLst/>
          </a:prstGeom>
          <a:solidFill>
            <a:srgbClr val="FFD700"/>
          </a:solidFill>
          <a:ln/>
        </p:spPr>
      </p:sp>
      <p:sp>
        <p:nvSpPr>
          <p:cNvPr id="27" name="Text 25"/>
          <p:cNvSpPr/>
          <p:nvPr/>
        </p:nvSpPr>
        <p:spPr>
          <a:xfrm>
            <a:off x="548640" y="3566160"/>
            <a:ext cx="80467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000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Решение: Lookahead (?=...) — просмотр вперёд без поглощения!</a:t>
            </a:r>
            <a:endParaRPr lang="en-US" sz="1800" dirty="0"/>
          </a:p>
        </p:txBody>
      </p:sp>
      <p:sp>
        <p:nvSpPr>
          <p:cNvPr id="28" name="Shape 26"/>
          <p:cNvSpPr/>
          <p:nvPr/>
        </p:nvSpPr>
        <p:spPr>
          <a:xfrm>
            <a:off x="548640" y="4297680"/>
            <a:ext cx="8229600" cy="9144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29" name="Text 27"/>
          <p:cNvSpPr/>
          <p:nvPr/>
        </p:nvSpPr>
        <p:spPr>
          <a:xfrm>
            <a:off x="731520" y="4407408"/>
            <a:ext cx="7863840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(?=(ABA))  →  ищет ABA с каждой позиции, не поглощая символы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.group(1)  →  достаём из первой группы (не group(0)!)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for m in re.finditer(r'(?=(ABA))', 'ABABA'):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print(m.group(1))   # ABA, затем ABA — ОБА найдены!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7: Пары AA или CC (с пересечением!)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Файл из A, B, C. Найти максимальное количество подряд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идущих пар AA или CC. Подстроки могут пересекаться!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8229600" cy="32004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7863840" cy="2980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(?=...)  →  просмотр вперёд (не поглощает)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(AA|CC)  →  захватывает пару AA или CC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r'(?=((?:AA|CC)+))'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result = max(len(m.group(1))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for m in re.finditer(pattern, s))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print(result // 2)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548640" y="4572000"/>
            <a:ext cx="8229600" cy="4572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4663440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D7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Без (?=...) пропустит пересекающиеся пары!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FFD7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 (?=...) проверяет с КАЖДОЙ позиции → находит все.</a:t>
            </a:r>
            <a:endParaRPr lang="en-US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8: Пары «буква + цифра»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Файл из символов A, B, C и цифр 1, 2, 3.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Максимальное количество подряд пар «буква + цифра».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8229600" cy="32004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7863840" cy="2980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\D  →  НЕ цифра (т.е. буква)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\d  →  цифра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(\D\d)+  →  одна или более пар «буква+цифра»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r'(\D\d)+'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k = max(len(m.group(0))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for m in re.finditer(pattern, s))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print(k // 2)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Составные регулярки через f-строки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Задача (Демо-2025): Найти самое длинное арифметическое выражение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 неотрицательными числами и знаками «-» и «*».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8229600" cy="347472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7863840" cy="32552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Шаг 1: определяем число (без ведущих нулей)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number = r'[1-9]\d*|0'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Шаг 2: собираем выражение через f-строку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fr'({number})([-*]({number}))*'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result = max(len(m.group(0))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for m in re.finditer(pattern, s))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print(result)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548640" y="4663440"/>
            <a:ext cx="8229600" cy="457200"/>
          </a:xfrm>
          <a:prstGeom prst="rect">
            <a:avLst/>
          </a:prstGeom>
          <a:solidFill>
            <a:srgbClr val="FFD700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4754880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Модульность: разбиваем сложный шаблон на переменные → собираем через fr''.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Каждая часть читаема и тестируема отдельно!</a:t>
            </a:r>
            <a:endParaRPr lang="en-US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Универсальный PRO-Шаблон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5943600" cy="36576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731520" y="932688"/>
            <a:ext cx="5577840" cy="34381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r'ВАШ_ШАБЛОН'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Максимальная длина: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print(max(len(m.group(0))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for m in re.finditer(pattern, s)))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Количество совпадений: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print(sum(1 for _ in re.finditer(pattern, s)))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С пересечениями — добавляем (?=(...)):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pattern2 = r'(?=(ВАШ_ШАБЛОН))'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print(max(len(m.group(1))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for m in re.finditer(pattern2, s)))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675120" y="914400"/>
            <a:ext cx="2286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4DA6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read().strip()  </a:t>
            </a:r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.read() — весь файл</a:t>
            </a:r>
            <a:endParaRPr lang="en-US" sz="1000" dirty="0"/>
          </a:p>
          <a:p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.strip() — убрать \n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6675120" y="1645920"/>
            <a:ext cx="2286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D70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r'...'  </a:t>
            </a:r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Сырая строка!</a:t>
            </a:r>
            <a:endParaRPr lang="en-US" sz="1000" dirty="0"/>
          </a:p>
          <a:p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Всегда с r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6675120" y="2286000"/>
            <a:ext cx="2286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m.group(0)  </a:t>
            </a:r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Вся найденная</a:t>
            </a:r>
            <a:endParaRPr lang="en-US" sz="1000" dirty="0"/>
          </a:p>
          <a:p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строка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675120" y="2926080"/>
            <a:ext cx="2286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8C0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sum(1 for ...)  </a:t>
            </a:r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Подсчёт кол-ва</a:t>
            </a:r>
            <a:endParaRPr lang="en-US" sz="1000" dirty="0"/>
          </a:p>
          <a:p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совпадений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675120" y="3566160"/>
            <a:ext cx="2286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444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(?=(...))  </a:t>
            </a:r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Пересечения!</a:t>
            </a:r>
            <a:endParaRPr lang="en-US" sz="1000" dirty="0"/>
          </a:p>
          <a:p>
            <a:pPr indent="0" marL="0">
              <a:buNone/>
            </a:pPr>
            <a:r>
              <a:rPr lang="en-US" sz="9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m.group(1)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Типичные ловушки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3931920" cy="1645920"/>
          </a:xfrm>
          <a:prstGeom prst="rect">
            <a:avLst/>
          </a:prstGeom>
          <a:solidFill>
            <a:srgbClr val="1A1A1A"/>
          </a:solidFill>
          <a:ln w="25400">
            <a:solidFill>
              <a:srgbClr val="FF444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85800" y="914400"/>
            <a:ext cx="3657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86868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+ и * — спецсимволы!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1234440"/>
            <a:ext cx="35661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Если в задаче есть знаки + или *,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их надо экранировать: \+ \*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или поместить в класс: [-*+]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663440" y="822960"/>
            <a:ext cx="3931920" cy="1645920"/>
          </a:xfrm>
          <a:prstGeom prst="rect">
            <a:avLst/>
          </a:prstGeom>
          <a:solidFill>
            <a:srgbClr val="1A1A1A"/>
          </a:solidFill>
          <a:ln w="25400">
            <a:solidFill>
              <a:srgbClr val="FF444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800600" y="914400"/>
            <a:ext cx="3657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846320" y="86868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Порядок в | имеет значение!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846320" y="1234440"/>
            <a:ext cx="35661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Regex берёт ПЕРВОЕ совпадение.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YZ|YZZ для строки YZZ найдёт YZ!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Правильно: YZZ|YZ (длинное первым)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8640" y="2651760"/>
            <a:ext cx="3931920" cy="1645920"/>
          </a:xfrm>
          <a:prstGeom prst="rect">
            <a:avLst/>
          </a:prstGeom>
          <a:solidFill>
            <a:srgbClr val="1A1A1A"/>
          </a:solidFill>
          <a:ln w="25400">
            <a:solidFill>
              <a:srgbClr val="FF4444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85800" y="2743200"/>
            <a:ext cx="3657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31520" y="269748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findall + группы = ловушка!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731520" y="3063240"/>
            <a:ext cx="35661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findall с () возвращает содержимое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групп, а не всю строку.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Решение: используйте finditer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.group(0)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663440" y="2651760"/>
            <a:ext cx="3931920" cy="1645920"/>
          </a:xfrm>
          <a:prstGeom prst="rect">
            <a:avLst/>
          </a:prstGeom>
          <a:solidFill>
            <a:srgbClr val="1A1A1A"/>
          </a:solidFill>
          <a:ln w="25400">
            <a:solidFill>
              <a:srgbClr val="FF444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800600" y="2743200"/>
            <a:ext cx="3657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846320" y="2697480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(?=...) возвращает пустоту!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846320" y="3063240"/>
            <a:ext cx="35661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Lookahead имеет нулевую ширину.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m.group(0) = пустая строка!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Решение: оберните в ():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(?=(ШАБЛОН)) → m.group(1)</a:t>
            </a:r>
            <a:endParaRPr lang="en-US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Уровень PRO разблокирован</a:t>
            </a:r>
            <a:endParaRPr lang="en-US" sz="3600" dirty="0"/>
          </a:p>
        </p:txBody>
      </p:sp>
      <p:sp>
        <p:nvSpPr>
          <p:cNvPr id="3" name="Shape 1"/>
          <p:cNvSpPr/>
          <p:nvPr/>
        </p:nvSpPr>
        <p:spPr>
          <a:xfrm>
            <a:off x="548640" y="1463040"/>
            <a:ext cx="2651760" cy="22860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1554480"/>
            <a:ext cx="2377440" cy="2103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1645920"/>
            <a:ext cx="2651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E5A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re.finditer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85800" y="2286000"/>
            <a:ext cx="237744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Скорость + экономия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памяти. Идеально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для огромных файлов.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429000" y="1463040"/>
            <a:ext cx="2651760" cy="22860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8" name="Text 6"/>
          <p:cNvSpPr/>
          <p:nvPr/>
        </p:nvSpPr>
        <p:spPr>
          <a:xfrm>
            <a:off x="3566160" y="1554480"/>
            <a:ext cx="2377440" cy="2103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3429000" y="1645920"/>
            <a:ext cx="2651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E5A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(?=(...))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3566160" y="2286000"/>
            <a:ext cx="237744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Находит ВСЕ совпадения,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даже пересекающиеся.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.group(1) для извлечения.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309360" y="1463040"/>
            <a:ext cx="2651760" cy="22860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12" name="Text 10"/>
          <p:cNvSpPr/>
          <p:nvPr/>
        </p:nvSpPr>
        <p:spPr>
          <a:xfrm>
            <a:off x="6446520" y="1554480"/>
            <a:ext cx="2377440" cy="2103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309360" y="1645920"/>
            <a:ext cx="2651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E5A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f-строки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446520" y="2286000"/>
            <a:ext cx="237744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Собирайте сложные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шаблоны по частям.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Читаемо и тестируемо.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48640" y="4114800"/>
            <a:ext cx="8046720" cy="640080"/>
          </a:xfrm>
          <a:prstGeom prst="rect">
            <a:avLst/>
          </a:prstGeom>
          <a:solidFill>
            <a:srgbClr val="00E5A0"/>
          </a:solidFill>
          <a:ln/>
        </p:spPr>
      </p:sp>
      <p:sp>
        <p:nvSpPr>
          <p:cNvPr id="16" name="Text 14"/>
          <p:cNvSpPr/>
          <p:nvPr/>
        </p:nvSpPr>
        <p:spPr>
          <a:xfrm>
            <a:off x="548640" y="4114800"/>
            <a:ext cx="80467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000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Вы готовы взломать Задание 24. Оставьте классические циклы в прошлом.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Зачем нам Regex?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548640" y="1005840"/>
            <a:ext cx="3840480" cy="22860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1097280"/>
            <a:ext cx="3566160" cy="2103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88888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Классические методы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731520" y="1463040"/>
            <a:ext cx="3474720" cy="1737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1572768"/>
            <a:ext cx="3108960" cy="1517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 = 0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for l in range(len(s)):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for r in range(l+m,len(s)):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c = s[l:r+1]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if condition(c):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m = max(m,len(c))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else: break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754880" y="1005840"/>
            <a:ext cx="3840480" cy="22860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9" name="Text 7"/>
          <p:cNvSpPr/>
          <p:nvPr/>
        </p:nvSpPr>
        <p:spPr>
          <a:xfrm>
            <a:off x="4892040" y="1097280"/>
            <a:ext cx="3566160" cy="2103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4937760" y="105156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88888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Регулярные выражения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5120640" y="1463040"/>
            <a:ext cx="3291840" cy="1737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2" name="Text 10"/>
          <p:cNvSpPr/>
          <p:nvPr/>
        </p:nvSpPr>
        <p:spPr>
          <a:xfrm>
            <a:off x="5303520" y="1572768"/>
            <a:ext cx="2926080" cy="1517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r'[ABC]+'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max(len(m.group(0))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for m in re.finditer(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pattern, s))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548640" y="3429000"/>
            <a:ext cx="3840480" cy="411480"/>
          </a:xfrm>
          <a:prstGeom prst="rect">
            <a:avLst/>
          </a:prstGeom>
          <a:solidFill>
            <a:srgbClr val="FF4444"/>
          </a:solidFill>
          <a:ln/>
        </p:spPr>
      </p:sp>
      <p:sp>
        <p:nvSpPr>
          <p:cNvPr id="14" name="Text 12"/>
          <p:cNvSpPr/>
          <p:nvPr/>
        </p:nvSpPr>
        <p:spPr>
          <a:xfrm>
            <a:off x="548640" y="342900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строк. Медленно. Легко ошибиться.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754880" y="3429000"/>
            <a:ext cx="3840480" cy="411480"/>
          </a:xfrm>
          <a:prstGeom prst="rect">
            <a:avLst/>
          </a:prstGeom>
          <a:solidFill>
            <a:srgbClr val="00E5A0"/>
          </a:solidFill>
          <a:ln/>
        </p:spPr>
      </p:sp>
      <p:sp>
        <p:nvSpPr>
          <p:cNvPr id="16" name="Text 14"/>
          <p:cNvSpPr/>
          <p:nvPr/>
        </p:nvSpPr>
        <p:spPr>
          <a:xfrm>
            <a:off x="4754880" y="342900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строки. Мгновенно. Одна строка логики.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4114800"/>
            <a:ext cx="8046720" cy="64008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4206240"/>
            <a:ext cx="777240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Regex превращает 20 строк сложной логики в 1 строку элегантного шаблона.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файлах 10+ млн символов работает за секунды.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Фундамент: import re и сырые строки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914400"/>
            <a:ext cx="8229600" cy="4572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731520" y="1024128"/>
            <a:ext cx="7863840" cy="2377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  # стандартная библиотека, ставить не нужно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645920"/>
            <a:ext cx="3840480" cy="1371600"/>
          </a:xfrm>
          <a:prstGeom prst="rect">
            <a:avLst/>
          </a:prstGeom>
          <a:solidFill>
            <a:srgbClr val="1A1A1A"/>
          </a:solidFill>
          <a:ln w="25400">
            <a:solidFill>
              <a:srgbClr val="FF4444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737360"/>
            <a:ext cx="35661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1691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БЕЗ r: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731520" y="2011680"/>
            <a:ext cx="3474720" cy="73152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2121408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'\n'   # перенос строки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print(s)   # выведет пустую строку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645920"/>
            <a:ext cx="3840480" cy="1371600"/>
          </a:xfrm>
          <a:prstGeom prst="rect">
            <a:avLst/>
          </a:prstGeom>
          <a:solidFill>
            <a:srgbClr val="1A1A1A"/>
          </a:solidFill>
          <a:ln w="25400">
            <a:solidFill>
              <a:srgbClr val="00E5A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892040" y="1737360"/>
            <a:ext cx="356616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9164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0E5A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С r: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4937760" y="2011680"/>
            <a:ext cx="3474720" cy="73152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4" name="Text 12"/>
          <p:cNvSpPr/>
          <p:nvPr/>
        </p:nvSpPr>
        <p:spPr>
          <a:xfrm>
            <a:off x="5120640" y="2121408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r'\n'  # литералы \ и n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print(s)   # выведет \n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48640" y="3291840"/>
            <a:ext cx="8046720" cy="640080"/>
          </a:xfrm>
          <a:prstGeom prst="rect">
            <a:avLst/>
          </a:prstGeom>
          <a:solidFill>
            <a:srgbClr val="FFD700"/>
          </a:solidFill>
          <a:ln/>
        </p:spPr>
      </p:sp>
      <p:sp>
        <p:nvSpPr>
          <p:cNvPr id="16" name="Text 14"/>
          <p:cNvSpPr/>
          <p:nvPr/>
        </p:nvSpPr>
        <p:spPr>
          <a:xfrm>
            <a:off x="731520" y="3337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Золотое правило: всегда пишите r'' перед шаблоном regex!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548640" y="4114800"/>
            <a:ext cx="8229600" cy="64008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8" name="Text 16"/>
          <p:cNvSpPr/>
          <p:nvPr/>
        </p:nvSpPr>
        <p:spPr>
          <a:xfrm>
            <a:off x="731520" y="4224528"/>
            <a:ext cx="7863840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ПРАВИЛЬНО:                    # НЕПРАВИЛЬНО: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r'\d+'               pattern = '\d+'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3716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Таблица синтаксиса Regex</a:t>
            </a:r>
            <a:endParaRPr lang="en-US" sz="24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640080"/>
          <a:ext cx="8595360" cy="914400"/>
        </p:xfrm>
        <a:graphic>
          <a:graphicData uri="http://schemas.openxmlformats.org/drawingml/2006/table">
            <a:tbl>
              <a:tblPr/>
              <a:tblGrid>
                <a:gridCol w="1188720"/>
                <a:gridCol w="2560320"/>
                <a:gridCol w="2286000"/>
                <a:gridCol w="2560320"/>
              </a:tblGrid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Символ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Значение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Пример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Совпадения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Любой символ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A.C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ABC, A1C, A_C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\d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Цифра [0-9]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\d+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123, 0, 42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\D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НЕ цифра [^0-9]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\D+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ABC, hello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\w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Буква/цифра/_ 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\w+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Hello_1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\W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НЕ буква/цифра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\W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+, *, пробел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[ABC]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Один из набора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[A-F]+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ABCDEF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[^ABC]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Любой КРОМЕ набора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[^DE]+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ABC, FGH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[0-9]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Диапазон цифр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[1-5]+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12345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[A-Z]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Диапазон букв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[A-Z]+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HELLO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 и более раз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A+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A, AA, AAA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*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 и более раз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A*B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B, AB, AAB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?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 или 1 раз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colou?r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color, colour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{n}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Ровно n раз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A{3}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AAA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{n,m}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От n до m раз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A{2,4}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AA, AAA, AAAA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b="1" dirty="0">
                          <a:solidFill>
                            <a:srgbClr val="B388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|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ИЛИ (выбор)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00FF88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AB|CD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900" dirty="0">
                          <a:solidFill>
                            <a:srgbClr val="FFD700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AB или CD</a:t>
                      </a:r>
                      <a:endParaRPr lang="en-US" sz="9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findall vs finditer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548640" y="914400"/>
            <a:ext cx="3931920" cy="201168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1005840"/>
            <a:ext cx="36576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960120"/>
            <a:ext cx="3931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FF444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re.findall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3931920" cy="36576"/>
          </a:xfrm>
          <a:prstGeom prst="rect">
            <a:avLst/>
          </a:prstGeom>
          <a:solidFill>
            <a:srgbClr val="FF4444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554480"/>
            <a:ext cx="3566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Возвращает список строк.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10 МБ файле — Memory Overflow!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731520" y="2194560"/>
            <a:ext cx="3566160" cy="64008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2304288"/>
            <a:ext cx="3200400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 = re.findall(r'[ABC]+', s)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print(max(a, key=len))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914400"/>
            <a:ext cx="3931920" cy="201168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11" name="Text 9"/>
          <p:cNvSpPr/>
          <p:nvPr/>
        </p:nvSpPr>
        <p:spPr>
          <a:xfrm>
            <a:off x="4800600" y="1005840"/>
            <a:ext cx="36576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663440" y="960120"/>
            <a:ext cx="3931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00E5A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re.finditer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4663440" y="1417320"/>
            <a:ext cx="3931920" cy="36576"/>
          </a:xfrm>
          <a:prstGeom prst="rect">
            <a:avLst/>
          </a:prstGeom>
          <a:solidFill>
            <a:srgbClr val="00E5A0"/>
          </a:solidFill>
          <a:ln/>
        </p:spPr>
      </p:sp>
      <p:sp>
        <p:nvSpPr>
          <p:cNvPr id="14" name="Text 12"/>
          <p:cNvSpPr/>
          <p:nvPr/>
        </p:nvSpPr>
        <p:spPr>
          <a:xfrm>
            <a:off x="4846320" y="1554480"/>
            <a:ext cx="3566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Возвращает итератор Match.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Минимум RAM, максимум скорость!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4846320" y="2194560"/>
            <a:ext cx="3566160" cy="64008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6" name="Text 14"/>
          <p:cNvSpPr/>
          <p:nvPr/>
        </p:nvSpPr>
        <p:spPr>
          <a:xfrm>
            <a:off x="5029200" y="2304288"/>
            <a:ext cx="3200400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for m in re.finditer(r'[ABC]+',s):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print(m.group(0))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548640" y="3200400"/>
            <a:ext cx="8046720" cy="457200"/>
          </a:xfrm>
          <a:prstGeom prst="rect">
            <a:avLst/>
          </a:prstGeom>
          <a:solidFill>
            <a:srgbClr val="FFD700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3291840"/>
            <a:ext cx="7772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Для ЕГЭ используйте finditer — он не создаёт гигантский список в памяти.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48640" y="3840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D7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Объект Match — что внутри: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548640" y="4206240"/>
            <a:ext cx="8229600" cy="8229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21" name="Text 19"/>
          <p:cNvSpPr/>
          <p:nvPr/>
        </p:nvSpPr>
        <p:spPr>
          <a:xfrm>
            <a:off x="731520" y="4315968"/>
            <a:ext cx="7863840" cy="6035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m.group(0)  # вся найденная строка      m.start()  # индекс начала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m.group(1)  # первая группа в ()        m.end()    # индекс конца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len(m.group(0))  # длина найденного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1: Самая длинная подстрока из A, B, C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Файл из символов A, B, C, D, E. Найти длину самой длинной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подцепочки, состоящей из символов A, B или C.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5029200" cy="155448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4663440" cy="1335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print(max(len(m.group(0))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for m in re.finditer(r'[ABC]+', s)))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5760720" y="1554480"/>
            <a:ext cx="3017520" cy="155448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8" name="Text 6"/>
          <p:cNvSpPr/>
          <p:nvPr/>
        </p:nvSpPr>
        <p:spPr>
          <a:xfrm>
            <a:off x="5897880" y="1645920"/>
            <a:ext cx="274320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[ABC]+  →  один и более символов</a:t>
            </a:r>
            <a:endParaRPr lang="en-US" sz="1200" dirty="0"/>
          </a:p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      из набора A, B, C</a:t>
            </a:r>
            <a:endParaRPr lang="en-US" sz="1200" dirty="0"/>
          </a:p>
          <a:p>
            <a:pPr algn="l" indent="0" marL="0">
              <a:buNone/>
            </a:pPr>
            <a:endParaRPr lang="en-US" sz="1200" dirty="0"/>
          </a:p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finditer перебирает все совпадения,</a:t>
            </a:r>
            <a:endParaRPr lang="en-US" sz="1200" dirty="0"/>
          </a:p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max(len(...)) находит самое длинное.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329184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D70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Альтернатива: через отрицание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548640" y="3657600"/>
            <a:ext cx="5029200" cy="109728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3767328"/>
            <a:ext cx="4663440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[^DE]+  →  всё КРОМЕ D и 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print(max(len(m.group(0))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for m in re.finditer(r'[^DE]+', s)))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5760720" y="3657600"/>
            <a:ext cx="3017520" cy="109728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13" name="Text 11"/>
          <p:cNvSpPr/>
          <p:nvPr/>
        </p:nvSpPr>
        <p:spPr>
          <a:xfrm>
            <a:off x="5897880" y="3749040"/>
            <a:ext cx="27432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[^DE]+  →  то же самое, но через</a:t>
            </a:r>
            <a:endParaRPr lang="en-US" sz="1200" dirty="0"/>
          </a:p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«исключить D и E».</a:t>
            </a:r>
            <a:endParaRPr lang="en-US" sz="1200" dirty="0"/>
          </a:p>
          <a:p>
            <a:pPr algn="l" indent="0" marL="0">
              <a:buNone/>
            </a:pPr>
            <a:endParaRPr lang="en-US" sz="1200" dirty="0"/>
          </a:p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Иногда проще написать что</a:t>
            </a:r>
            <a:endParaRPr lang="en-US" sz="1200" dirty="0"/>
          </a:p>
          <a:p>
            <a:pPr algn="l" indent="0" marL="0">
              <a:buNone/>
            </a:pPr>
            <a:r>
              <a:rPr lang="en-US" sz="1200" dirty="0">
                <a:solidFill>
                  <a:srgbClr val="8888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запрещено, чем что разрешено!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2: Без гласных / Только согласные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Файл из A, B, C, D, E, F. Найти длину самой длинной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подцепочки, не содержащей гласных букв (A и E).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8229600" cy="13716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7863840" cy="11521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6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print(max(len(m.group(0))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for m in re.finditer(r'[^AE]+', s)))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548640" y="3200400"/>
            <a:ext cx="8229600" cy="82296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3291840"/>
            <a:ext cx="7955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[^AE]+  →  один и более символов,</a:t>
            </a:r>
            <a:endParaRPr lang="en-US" sz="1400" dirty="0"/>
          </a:p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которые НЕ являются A или E.</a:t>
            </a:r>
            <a:endParaRPr lang="en-US" sz="1400" dirty="0"/>
          </a:p>
          <a:p>
            <a:pPr algn="l" indent="0" marL="0">
              <a:buNone/>
            </a:pPr>
            <a:endParaRPr lang="en-US" sz="1400" dirty="0"/>
          </a:p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Отрицание ^ внутри [] — мощный инструмент!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3: Подряд идущие пары ZX или ZY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Файл из X, Y, Z. Максимальное количество подряд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идущих пар символов ZX или ZY.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8229600" cy="32004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7863840" cy="2980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Z[XY]  →  Z, за которым X или Y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(Z[XY])+  →  одна или более таких пар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r'(Z[XY])+'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k = max(len(m.group(0))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for m in re.finditer(pattern, s))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print(k // 2)  # делим на 2, т.к. каждая пара = 2 символа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8288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Пример 4: Повторяющиеся фрагменты XYZ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8229600" cy="59436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4" name="Text 2"/>
          <p:cNvSpPr/>
          <p:nvPr/>
        </p:nvSpPr>
        <p:spPr>
          <a:xfrm>
            <a:off x="685800" y="868680"/>
            <a:ext cx="7955280" cy="411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Определите максимальную длину цепочки, состоящей</a:t>
            </a:r>
            <a:endParaRPr lang="en-US" sz="1300" dirty="0"/>
          </a:p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 повторяющихся фрагментов XYZ (начало X, конец Z).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8229600" cy="2743200"/>
          </a:xfrm>
          <a:prstGeom prst="rect">
            <a:avLst/>
          </a:prstGeom>
          <a:solidFill>
            <a:srgbClr val="1A1A1A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664208"/>
            <a:ext cx="7863840" cy="25237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import 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 = open('24.txt').read().strip()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(XYZ)+  →  один или более фрагментов XYZ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pattern = r'(XYZ)+'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ml = max(len(m.group(0))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for m in re.finditer(pattern, s))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0FF8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print(ml)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548640" y="4389120"/>
            <a:ext cx="8229600" cy="457200"/>
          </a:xfrm>
          <a:prstGeom prst="rect">
            <a:avLst/>
          </a:prstGeom>
          <a:solidFill>
            <a:srgbClr val="111111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4480560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D7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строке SAZZXYZXYZXZQW найдёт XYZXYZ → длина 6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Regex PRO — Задание 24 ЕГЭ (v2)</dc:title>
  <dc:subject>PptxGenJS Presentation</dc:subject>
  <dc:creator>PptxGenJS</dc:creator>
  <cp:lastModifiedBy>PptxGenJS</cp:lastModifiedBy>
  <cp:revision>1</cp:revision>
  <dcterms:created xsi:type="dcterms:W3CDTF">2026-04-02T12:06:20Z</dcterms:created>
  <dcterms:modified xsi:type="dcterms:W3CDTF">2026-04-02T12:06:20Z</dcterms:modified>
</cp:coreProperties>
</file>