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8" r:id="rId2"/>
    <p:sldId id="260" r:id="rId3"/>
    <p:sldId id="280" r:id="rId4"/>
    <p:sldId id="281" r:id="rId5"/>
    <p:sldId id="264" r:id="rId6"/>
    <p:sldId id="265" r:id="rId7"/>
    <p:sldId id="266" r:id="rId8"/>
    <p:sldId id="267" r:id="rId9"/>
    <p:sldId id="269" r:id="rId10"/>
    <p:sldId id="282" r:id="rId11"/>
    <p:sldId id="283" r:id="rId12"/>
    <p:sldId id="284" r:id="rId13"/>
    <p:sldId id="285" r:id="rId14"/>
    <p:sldId id="286" r:id="rId15"/>
    <p:sldId id="287" r:id="rId16"/>
    <p:sldId id="28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5" d="100"/>
          <a:sy n="115" d="100"/>
        </p:scale>
        <p:origin x="-72" y="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DC705F-2F69-4383-B852-32A363F12711}" type="datetimeFigureOut">
              <a:rPr lang="ru-RU" smtClean="0"/>
              <a:pPr/>
              <a:t>04.02.2026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784D5E-E0D8-46B1-AEF7-DC77FDD8BB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956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84D5E-E0D8-46B1-AEF7-DC77FDD8BB2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84D5E-E0D8-46B1-AEF7-DC77FDD8BB23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345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04.02.2026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7772400" cy="216024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54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5400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54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Умножение многозначного числа на многозначное (знакомство)</a:t>
            </a: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9482994"/>
              </p:ext>
            </p:extLst>
          </p:nvPr>
        </p:nvGraphicFramePr>
        <p:xfrm>
          <a:off x="467544" y="476672"/>
          <a:ext cx="3960441" cy="5375806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659804"/>
                <a:gridCol w="659804"/>
                <a:gridCol w="659804"/>
                <a:gridCol w="659804"/>
                <a:gridCol w="661421"/>
                <a:gridCol w="659804"/>
              </a:tblGrid>
              <a:tr h="587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7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spc="0" normalizeH="0" baseline="0" dirty="0" smtClean="0">
                        <a:ln w="12700">
                          <a:solidFill>
                            <a:srgbClr val="C00000"/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7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6316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7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7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622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7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7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6" name="WordArt 74"/>
          <p:cNvSpPr>
            <a:spLocks noChangeArrowheads="1" noChangeShapeType="1" noTextEdit="1"/>
          </p:cNvSpPr>
          <p:nvPr/>
        </p:nvSpPr>
        <p:spPr bwMode="auto">
          <a:xfrm>
            <a:off x="2483768" y="1124744"/>
            <a:ext cx="1944216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F2936"/>
                </a:solidFill>
                <a:latin typeface="Arial"/>
                <a:cs typeface="Arial"/>
              </a:rPr>
              <a:t>253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7" name="WordArt 74"/>
          <p:cNvSpPr>
            <a:spLocks noChangeArrowheads="1" noChangeShapeType="1" noTextEdit="1"/>
          </p:cNvSpPr>
          <p:nvPr/>
        </p:nvSpPr>
        <p:spPr bwMode="auto">
          <a:xfrm>
            <a:off x="3060600" y="1700808"/>
            <a:ext cx="1367383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F2936"/>
                </a:solidFill>
                <a:latin typeface="Arial"/>
                <a:cs typeface="Arial"/>
              </a:rPr>
              <a:t>46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9" name="Line 89"/>
          <p:cNvSpPr>
            <a:spLocks noChangeShapeType="1"/>
          </p:cNvSpPr>
          <p:nvPr/>
        </p:nvSpPr>
        <p:spPr bwMode="auto">
          <a:xfrm>
            <a:off x="1691680" y="2276872"/>
            <a:ext cx="2736304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0" name="Line 88"/>
          <p:cNvSpPr>
            <a:spLocks noChangeShapeType="1"/>
          </p:cNvSpPr>
          <p:nvPr/>
        </p:nvSpPr>
        <p:spPr bwMode="auto">
          <a:xfrm flipH="1">
            <a:off x="2214497" y="1470578"/>
            <a:ext cx="360363" cy="3603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1" name="Line 87"/>
          <p:cNvSpPr>
            <a:spLocks noChangeShapeType="1"/>
          </p:cNvSpPr>
          <p:nvPr/>
        </p:nvSpPr>
        <p:spPr bwMode="auto">
          <a:xfrm>
            <a:off x="2207708" y="1448619"/>
            <a:ext cx="360363" cy="3603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4" name="WordArt 81"/>
          <p:cNvSpPr>
            <a:spLocks noChangeArrowheads="1" noChangeShapeType="1" noTextEdit="1"/>
          </p:cNvSpPr>
          <p:nvPr/>
        </p:nvSpPr>
        <p:spPr bwMode="auto">
          <a:xfrm>
            <a:off x="5076056" y="4725144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F2936"/>
                </a:solidFill>
                <a:latin typeface="Arial"/>
                <a:cs typeface="Arial"/>
              </a:rPr>
              <a:t>7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17" name="WordArt 81"/>
          <p:cNvSpPr>
            <a:spLocks noChangeArrowheads="1" noChangeShapeType="1" noTextEdit="1"/>
          </p:cNvSpPr>
          <p:nvPr/>
        </p:nvSpPr>
        <p:spPr bwMode="auto">
          <a:xfrm>
            <a:off x="3203848" y="2924944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20" name="WordArt 81"/>
          <p:cNvSpPr>
            <a:spLocks noChangeArrowheads="1" noChangeShapeType="1" noTextEdit="1"/>
          </p:cNvSpPr>
          <p:nvPr/>
        </p:nvSpPr>
        <p:spPr bwMode="auto">
          <a:xfrm>
            <a:off x="3914478" y="2917308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F0"/>
                </a:solidFill>
                <a:latin typeface="Arial"/>
                <a:cs typeface="Arial"/>
              </a:rPr>
              <a:t>0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B0F0"/>
              </a:solidFill>
              <a:latin typeface="Arial"/>
              <a:cs typeface="Arial"/>
            </a:endParaRPr>
          </a:p>
        </p:txBody>
      </p:sp>
      <p:sp>
        <p:nvSpPr>
          <p:cNvPr id="21" name="Line 86"/>
          <p:cNvSpPr>
            <a:spLocks noChangeShapeType="1"/>
          </p:cNvSpPr>
          <p:nvPr/>
        </p:nvSpPr>
        <p:spPr bwMode="auto">
          <a:xfrm>
            <a:off x="431924" y="3502231"/>
            <a:ext cx="3996060" cy="589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2" name="Line 87"/>
          <p:cNvSpPr>
            <a:spLocks noChangeShapeType="1"/>
          </p:cNvSpPr>
          <p:nvPr/>
        </p:nvSpPr>
        <p:spPr bwMode="auto">
          <a:xfrm>
            <a:off x="829070" y="2900545"/>
            <a:ext cx="576064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3" name="Line 87"/>
          <p:cNvSpPr>
            <a:spLocks noChangeShapeType="1"/>
          </p:cNvSpPr>
          <p:nvPr/>
        </p:nvSpPr>
        <p:spPr bwMode="auto">
          <a:xfrm>
            <a:off x="1117102" y="2600499"/>
            <a:ext cx="0" cy="576064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graphicFrame>
        <p:nvGraphicFramePr>
          <p:cNvPr id="24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972447"/>
              </p:ext>
            </p:extLst>
          </p:nvPr>
        </p:nvGraphicFramePr>
        <p:xfrm>
          <a:off x="4932040" y="476672"/>
          <a:ext cx="3744418" cy="5400602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623815"/>
                <a:gridCol w="623815"/>
                <a:gridCol w="623815"/>
                <a:gridCol w="623815"/>
                <a:gridCol w="625343"/>
                <a:gridCol w="623815"/>
              </a:tblGrid>
              <a:tr h="5891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91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spc="0" normalizeH="0" baseline="0" dirty="0" smtClean="0">
                        <a:ln w="12700">
                          <a:solidFill>
                            <a:srgbClr val="C00000"/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91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6516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91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91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6246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91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91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27" name="Line 89"/>
          <p:cNvSpPr>
            <a:spLocks noChangeShapeType="1"/>
          </p:cNvSpPr>
          <p:nvPr/>
        </p:nvSpPr>
        <p:spPr bwMode="auto">
          <a:xfrm>
            <a:off x="6012160" y="2276872"/>
            <a:ext cx="2664296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8" name="Line 87"/>
          <p:cNvSpPr>
            <a:spLocks noChangeShapeType="1"/>
          </p:cNvSpPr>
          <p:nvPr/>
        </p:nvSpPr>
        <p:spPr bwMode="auto">
          <a:xfrm>
            <a:off x="6557942" y="1448619"/>
            <a:ext cx="360363" cy="3603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9" name="Line 88"/>
          <p:cNvSpPr>
            <a:spLocks noChangeShapeType="1"/>
          </p:cNvSpPr>
          <p:nvPr/>
        </p:nvSpPr>
        <p:spPr bwMode="auto">
          <a:xfrm flipH="1">
            <a:off x="6557942" y="1470578"/>
            <a:ext cx="360363" cy="3603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8" name="Line 86"/>
          <p:cNvSpPr>
            <a:spLocks noChangeShapeType="1"/>
          </p:cNvSpPr>
          <p:nvPr/>
        </p:nvSpPr>
        <p:spPr bwMode="auto">
          <a:xfrm>
            <a:off x="5524162" y="3509710"/>
            <a:ext cx="3152294" cy="11794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9" name="Line 87"/>
          <p:cNvSpPr>
            <a:spLocks noChangeShapeType="1"/>
          </p:cNvSpPr>
          <p:nvPr/>
        </p:nvSpPr>
        <p:spPr bwMode="auto">
          <a:xfrm>
            <a:off x="5201991" y="2916104"/>
            <a:ext cx="576064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0" name="Line 87"/>
          <p:cNvSpPr>
            <a:spLocks noChangeShapeType="1"/>
          </p:cNvSpPr>
          <p:nvPr/>
        </p:nvSpPr>
        <p:spPr bwMode="auto">
          <a:xfrm>
            <a:off x="5524162" y="2636453"/>
            <a:ext cx="0" cy="576064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4" name="WordArt 81"/>
          <p:cNvSpPr>
            <a:spLocks noChangeArrowheads="1" noChangeShapeType="1" noTextEdit="1"/>
          </p:cNvSpPr>
          <p:nvPr/>
        </p:nvSpPr>
        <p:spPr bwMode="auto">
          <a:xfrm>
            <a:off x="3182184" y="4132839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46" name="WordArt 81"/>
          <p:cNvSpPr>
            <a:spLocks noChangeArrowheads="1" noChangeShapeType="1" noTextEdit="1"/>
          </p:cNvSpPr>
          <p:nvPr/>
        </p:nvSpPr>
        <p:spPr bwMode="auto">
          <a:xfrm>
            <a:off x="1854644" y="4147654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47" name="WordArt 81"/>
          <p:cNvSpPr>
            <a:spLocks noChangeArrowheads="1" noChangeShapeType="1" noTextEdit="1"/>
          </p:cNvSpPr>
          <p:nvPr/>
        </p:nvSpPr>
        <p:spPr bwMode="auto">
          <a:xfrm>
            <a:off x="1186855" y="4148507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53" name="WordArt 74"/>
          <p:cNvSpPr>
            <a:spLocks noChangeArrowheads="1" noChangeShapeType="1" noTextEdit="1"/>
          </p:cNvSpPr>
          <p:nvPr/>
        </p:nvSpPr>
        <p:spPr bwMode="auto">
          <a:xfrm>
            <a:off x="6741393" y="1124744"/>
            <a:ext cx="1944216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F2936"/>
                </a:solidFill>
                <a:latin typeface="Arial"/>
                <a:cs typeface="Arial"/>
              </a:rPr>
              <a:t>253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54" name="WordArt 74"/>
          <p:cNvSpPr>
            <a:spLocks noChangeArrowheads="1" noChangeShapeType="1" noTextEdit="1"/>
          </p:cNvSpPr>
          <p:nvPr/>
        </p:nvSpPr>
        <p:spPr bwMode="auto">
          <a:xfrm>
            <a:off x="7385121" y="1700808"/>
            <a:ext cx="1280536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F2936"/>
                </a:solidFill>
                <a:latin typeface="Arial"/>
                <a:cs typeface="Arial"/>
              </a:rPr>
              <a:t>46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55" name="WordArt 81"/>
          <p:cNvSpPr>
            <a:spLocks noChangeArrowheads="1" noChangeShapeType="1" noTextEdit="1"/>
          </p:cNvSpPr>
          <p:nvPr/>
        </p:nvSpPr>
        <p:spPr bwMode="auto">
          <a:xfrm>
            <a:off x="8133194" y="2348880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F0"/>
                </a:solidFill>
                <a:latin typeface="Arial"/>
                <a:cs typeface="Arial"/>
              </a:rPr>
              <a:t>0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B0F0"/>
              </a:solidFill>
              <a:latin typeface="Arial"/>
              <a:cs typeface="Arial"/>
            </a:endParaRPr>
          </a:p>
        </p:txBody>
      </p:sp>
      <p:sp>
        <p:nvSpPr>
          <p:cNvPr id="56" name="WordArt 81"/>
          <p:cNvSpPr>
            <a:spLocks noChangeArrowheads="1" noChangeShapeType="1" noTextEdit="1"/>
          </p:cNvSpPr>
          <p:nvPr/>
        </p:nvSpPr>
        <p:spPr bwMode="auto">
          <a:xfrm>
            <a:off x="3903466" y="2348880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F2936"/>
                </a:solidFill>
                <a:latin typeface="Arial"/>
                <a:cs typeface="Arial"/>
              </a:rPr>
              <a:t>8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57" name="WordArt 81"/>
          <p:cNvSpPr>
            <a:spLocks noChangeArrowheads="1" noChangeShapeType="1" noTextEdit="1"/>
          </p:cNvSpPr>
          <p:nvPr/>
        </p:nvSpPr>
        <p:spPr bwMode="auto">
          <a:xfrm>
            <a:off x="3203848" y="2348880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F2936"/>
                </a:solidFill>
                <a:latin typeface="Arial"/>
                <a:cs typeface="Arial"/>
              </a:rPr>
              <a:t>1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58" name="WordArt 81"/>
          <p:cNvSpPr>
            <a:spLocks noChangeArrowheads="1" noChangeShapeType="1" noTextEdit="1"/>
          </p:cNvSpPr>
          <p:nvPr/>
        </p:nvSpPr>
        <p:spPr bwMode="auto">
          <a:xfrm>
            <a:off x="2510661" y="2348880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F2936"/>
                </a:solidFill>
                <a:latin typeface="Arial"/>
                <a:cs typeface="Arial"/>
              </a:rPr>
              <a:t>5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59" name="WordArt 81"/>
          <p:cNvSpPr>
            <a:spLocks noChangeArrowheads="1" noChangeShapeType="1" noTextEdit="1"/>
          </p:cNvSpPr>
          <p:nvPr/>
        </p:nvSpPr>
        <p:spPr bwMode="auto">
          <a:xfrm>
            <a:off x="1848286" y="2348880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F2936"/>
                </a:solidFill>
                <a:latin typeface="Arial"/>
                <a:cs typeface="Arial"/>
              </a:rPr>
              <a:t>1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60" name="WordArt 81"/>
          <p:cNvSpPr>
            <a:spLocks noChangeArrowheads="1" noChangeShapeType="1" noTextEdit="1"/>
          </p:cNvSpPr>
          <p:nvPr/>
        </p:nvSpPr>
        <p:spPr bwMode="auto">
          <a:xfrm>
            <a:off x="1259632" y="2924944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F2936"/>
                </a:solidFill>
                <a:latin typeface="Arial"/>
                <a:cs typeface="Arial"/>
              </a:rPr>
              <a:t>1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61" name="WordArt 81"/>
          <p:cNvSpPr>
            <a:spLocks noChangeArrowheads="1" noChangeShapeType="1" noTextEdit="1"/>
          </p:cNvSpPr>
          <p:nvPr/>
        </p:nvSpPr>
        <p:spPr bwMode="auto">
          <a:xfrm>
            <a:off x="2552913" y="2924944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F2936"/>
                </a:solidFill>
                <a:latin typeface="Arial"/>
                <a:cs typeface="Arial"/>
              </a:rPr>
              <a:t>1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62" name="WordArt 81"/>
          <p:cNvSpPr>
            <a:spLocks noChangeArrowheads="1" noChangeShapeType="1" noTextEdit="1"/>
          </p:cNvSpPr>
          <p:nvPr/>
        </p:nvSpPr>
        <p:spPr bwMode="auto">
          <a:xfrm>
            <a:off x="1883064" y="2946124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F2936"/>
                </a:solidFill>
                <a:latin typeface="Arial"/>
                <a:cs typeface="Arial"/>
              </a:rPr>
              <a:t>0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63" name="WordArt 81"/>
          <p:cNvSpPr>
            <a:spLocks noChangeArrowheads="1" noChangeShapeType="1" noTextEdit="1"/>
          </p:cNvSpPr>
          <p:nvPr/>
        </p:nvSpPr>
        <p:spPr bwMode="auto">
          <a:xfrm>
            <a:off x="3214115" y="2924944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F2936"/>
                </a:solidFill>
                <a:latin typeface="Arial"/>
                <a:cs typeface="Arial"/>
              </a:rPr>
              <a:t>2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64" name="WordArt 81"/>
          <p:cNvSpPr>
            <a:spLocks noChangeArrowheads="1" noChangeShapeType="1" noTextEdit="1"/>
          </p:cNvSpPr>
          <p:nvPr/>
        </p:nvSpPr>
        <p:spPr bwMode="auto">
          <a:xfrm>
            <a:off x="3867219" y="3521504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F2936"/>
                </a:solidFill>
                <a:latin typeface="Arial"/>
                <a:cs typeface="Arial"/>
              </a:rPr>
              <a:t>8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65" name="WordArt 81"/>
          <p:cNvSpPr>
            <a:spLocks noChangeArrowheads="1" noChangeShapeType="1" noTextEdit="1"/>
          </p:cNvSpPr>
          <p:nvPr/>
        </p:nvSpPr>
        <p:spPr bwMode="auto">
          <a:xfrm>
            <a:off x="3182184" y="3522037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F2936"/>
                </a:solidFill>
                <a:latin typeface="Arial"/>
                <a:cs typeface="Arial"/>
              </a:rPr>
              <a:t>3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66" name="WordArt 81"/>
          <p:cNvSpPr>
            <a:spLocks noChangeArrowheads="1" noChangeShapeType="1" noTextEdit="1"/>
          </p:cNvSpPr>
          <p:nvPr/>
        </p:nvSpPr>
        <p:spPr bwMode="auto">
          <a:xfrm>
            <a:off x="2568071" y="3539515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F2936"/>
                </a:solidFill>
                <a:latin typeface="Arial"/>
                <a:cs typeface="Arial"/>
              </a:rPr>
              <a:t>6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67" name="WordArt 81"/>
          <p:cNvSpPr>
            <a:spLocks noChangeArrowheads="1" noChangeShapeType="1" noTextEdit="1"/>
          </p:cNvSpPr>
          <p:nvPr/>
        </p:nvSpPr>
        <p:spPr bwMode="auto">
          <a:xfrm>
            <a:off x="1878544" y="3551842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F2936"/>
                </a:solidFill>
                <a:latin typeface="Arial"/>
                <a:cs typeface="Arial"/>
              </a:rPr>
              <a:t>1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68" name="WordArt 81"/>
          <p:cNvSpPr>
            <a:spLocks noChangeArrowheads="1" noChangeShapeType="1" noTextEdit="1"/>
          </p:cNvSpPr>
          <p:nvPr/>
        </p:nvSpPr>
        <p:spPr bwMode="auto">
          <a:xfrm>
            <a:off x="1264877" y="3539515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F2936"/>
                </a:solidFill>
                <a:latin typeface="Arial"/>
                <a:cs typeface="Arial"/>
              </a:rPr>
              <a:t>1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69" name="WordArt 81"/>
          <p:cNvSpPr>
            <a:spLocks noChangeArrowheads="1" noChangeShapeType="1" noTextEdit="1"/>
          </p:cNvSpPr>
          <p:nvPr/>
        </p:nvSpPr>
        <p:spPr bwMode="auto">
          <a:xfrm>
            <a:off x="7483010" y="2337655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F2936"/>
                </a:solidFill>
                <a:latin typeface="Arial"/>
                <a:cs typeface="Arial"/>
              </a:rPr>
              <a:t>2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70" name="WordArt 81"/>
          <p:cNvSpPr>
            <a:spLocks noChangeArrowheads="1" noChangeShapeType="1" noTextEdit="1"/>
          </p:cNvSpPr>
          <p:nvPr/>
        </p:nvSpPr>
        <p:spPr bwMode="auto">
          <a:xfrm>
            <a:off x="6836783" y="2348880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F2936"/>
                </a:solidFill>
                <a:latin typeface="Arial"/>
                <a:cs typeface="Arial"/>
              </a:rPr>
              <a:t>1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71" name="WordArt 81"/>
          <p:cNvSpPr>
            <a:spLocks noChangeArrowheads="1" noChangeShapeType="1" noTextEdit="1"/>
          </p:cNvSpPr>
          <p:nvPr/>
        </p:nvSpPr>
        <p:spPr bwMode="auto">
          <a:xfrm>
            <a:off x="6233298" y="2360816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F2936"/>
                </a:solidFill>
                <a:latin typeface="Arial"/>
                <a:cs typeface="Arial"/>
              </a:rPr>
              <a:t>0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72" name="WordArt 81"/>
          <p:cNvSpPr>
            <a:spLocks noChangeArrowheads="1" noChangeShapeType="1" noTextEdit="1"/>
          </p:cNvSpPr>
          <p:nvPr/>
        </p:nvSpPr>
        <p:spPr bwMode="auto">
          <a:xfrm>
            <a:off x="5589983" y="2337655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F2936"/>
                </a:solidFill>
                <a:latin typeface="Arial"/>
                <a:cs typeface="Arial"/>
              </a:rPr>
              <a:t>1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73" name="WordArt 81"/>
          <p:cNvSpPr>
            <a:spLocks noChangeArrowheads="1" noChangeShapeType="1" noTextEdit="1"/>
          </p:cNvSpPr>
          <p:nvPr/>
        </p:nvSpPr>
        <p:spPr bwMode="auto">
          <a:xfrm>
            <a:off x="8133193" y="2946124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F2936"/>
                </a:solidFill>
                <a:latin typeface="Arial"/>
                <a:cs typeface="Arial"/>
              </a:rPr>
              <a:t>8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74" name="WordArt 81"/>
          <p:cNvSpPr>
            <a:spLocks noChangeArrowheads="1" noChangeShapeType="1" noTextEdit="1"/>
          </p:cNvSpPr>
          <p:nvPr/>
        </p:nvSpPr>
        <p:spPr bwMode="auto">
          <a:xfrm>
            <a:off x="7520564" y="2929107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F2936"/>
                </a:solidFill>
                <a:latin typeface="Arial"/>
                <a:cs typeface="Arial"/>
              </a:rPr>
              <a:t>1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75" name="WordArt 81"/>
          <p:cNvSpPr>
            <a:spLocks noChangeArrowheads="1" noChangeShapeType="1" noTextEdit="1"/>
          </p:cNvSpPr>
          <p:nvPr/>
        </p:nvSpPr>
        <p:spPr bwMode="auto">
          <a:xfrm>
            <a:off x="6915605" y="2944666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F2936"/>
                </a:solidFill>
                <a:latin typeface="Arial"/>
                <a:cs typeface="Arial"/>
              </a:rPr>
              <a:t>5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76" name="WordArt 81"/>
          <p:cNvSpPr>
            <a:spLocks noChangeArrowheads="1" noChangeShapeType="1" noTextEdit="1"/>
          </p:cNvSpPr>
          <p:nvPr/>
        </p:nvSpPr>
        <p:spPr bwMode="auto">
          <a:xfrm>
            <a:off x="6246927" y="2944666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F2936"/>
                </a:solidFill>
                <a:latin typeface="Arial"/>
                <a:cs typeface="Arial"/>
              </a:rPr>
              <a:t>1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77" name="WordArt 81"/>
          <p:cNvSpPr>
            <a:spLocks noChangeArrowheads="1" noChangeShapeType="1" noTextEdit="1"/>
          </p:cNvSpPr>
          <p:nvPr/>
        </p:nvSpPr>
        <p:spPr bwMode="auto">
          <a:xfrm>
            <a:off x="8133192" y="3556318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F2936"/>
                </a:solidFill>
                <a:latin typeface="Arial"/>
                <a:cs typeface="Arial"/>
              </a:rPr>
              <a:t>8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78" name="WordArt 81"/>
          <p:cNvSpPr>
            <a:spLocks noChangeArrowheads="1" noChangeShapeType="1" noTextEdit="1"/>
          </p:cNvSpPr>
          <p:nvPr/>
        </p:nvSpPr>
        <p:spPr bwMode="auto">
          <a:xfrm>
            <a:off x="7525880" y="3557171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F2936"/>
                </a:solidFill>
                <a:latin typeface="Arial"/>
                <a:cs typeface="Arial"/>
              </a:rPr>
              <a:t>3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79" name="WordArt 81"/>
          <p:cNvSpPr>
            <a:spLocks noChangeArrowheads="1" noChangeShapeType="1" noTextEdit="1"/>
          </p:cNvSpPr>
          <p:nvPr/>
        </p:nvSpPr>
        <p:spPr bwMode="auto">
          <a:xfrm>
            <a:off x="6880296" y="3563820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F2936"/>
                </a:solidFill>
                <a:latin typeface="Arial"/>
                <a:cs typeface="Arial"/>
              </a:rPr>
              <a:t>6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80" name="WordArt 81"/>
          <p:cNvSpPr>
            <a:spLocks noChangeArrowheads="1" noChangeShapeType="1" noTextEdit="1"/>
          </p:cNvSpPr>
          <p:nvPr/>
        </p:nvSpPr>
        <p:spPr bwMode="auto">
          <a:xfrm>
            <a:off x="6252243" y="3563820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F2936"/>
                </a:solidFill>
                <a:latin typeface="Arial"/>
                <a:cs typeface="Arial"/>
              </a:rPr>
              <a:t>1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81" name="WordArt 81"/>
          <p:cNvSpPr>
            <a:spLocks noChangeArrowheads="1" noChangeShapeType="1" noTextEdit="1"/>
          </p:cNvSpPr>
          <p:nvPr/>
        </p:nvSpPr>
        <p:spPr bwMode="auto">
          <a:xfrm>
            <a:off x="5603612" y="3557171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F2936"/>
                </a:solidFill>
                <a:latin typeface="Arial"/>
                <a:cs typeface="Arial"/>
              </a:rPr>
              <a:t>1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11453" y="4619735"/>
            <a:ext cx="79296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Какая заготовка правильная?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812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85852" y="2786058"/>
            <a:ext cx="67151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prstClr val="black"/>
                </a:solidFill>
              </a:rPr>
              <a:t>590 </a:t>
            </a:r>
            <a:r>
              <a:rPr lang="ru-RU" sz="6000" b="1" dirty="0" smtClean="0">
                <a:solidFill>
                  <a:prstClr val="black"/>
                </a:solidFill>
                <a:sym typeface="Symbol"/>
              </a:rPr>
              <a:t> 20 =</a:t>
            </a:r>
            <a:endParaRPr lang="ru-RU" sz="6000" b="1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857232"/>
            <a:ext cx="79296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Как удобно записать столбиком?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7" name="Picture 2" descr="http://pbs.twimg.com/profile_images/465517246723272705/-sojd9Ht_400x40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3714752"/>
            <a:ext cx="2376264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3296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2693889"/>
              </p:ext>
            </p:extLst>
          </p:nvPr>
        </p:nvGraphicFramePr>
        <p:xfrm>
          <a:off x="467552" y="476672"/>
          <a:ext cx="8104973" cy="5375806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623342"/>
                <a:gridCol w="623342"/>
                <a:gridCol w="623342"/>
                <a:gridCol w="623342"/>
                <a:gridCol w="624869"/>
                <a:gridCol w="623342"/>
                <a:gridCol w="623342"/>
                <a:gridCol w="623342"/>
                <a:gridCol w="623342"/>
                <a:gridCol w="623342"/>
                <a:gridCol w="623342"/>
                <a:gridCol w="623342"/>
                <a:gridCol w="623342"/>
              </a:tblGrid>
              <a:tr h="587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7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spc="0" normalizeH="0" baseline="0" dirty="0" smtClean="0">
                        <a:ln w="12700">
                          <a:solidFill>
                            <a:srgbClr val="C00000"/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7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6316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7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7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622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7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7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9" name="Line 89"/>
          <p:cNvSpPr>
            <a:spLocks noChangeShapeType="1"/>
          </p:cNvSpPr>
          <p:nvPr/>
        </p:nvSpPr>
        <p:spPr bwMode="auto">
          <a:xfrm flipV="1">
            <a:off x="2285984" y="2214552"/>
            <a:ext cx="4429156" cy="45719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0" name="Line 88"/>
          <p:cNvSpPr>
            <a:spLocks noChangeShapeType="1"/>
          </p:cNvSpPr>
          <p:nvPr/>
        </p:nvSpPr>
        <p:spPr bwMode="auto">
          <a:xfrm flipH="1">
            <a:off x="2214497" y="1470578"/>
            <a:ext cx="360363" cy="3603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1" name="Line 87"/>
          <p:cNvSpPr>
            <a:spLocks noChangeShapeType="1"/>
          </p:cNvSpPr>
          <p:nvPr/>
        </p:nvSpPr>
        <p:spPr bwMode="auto">
          <a:xfrm>
            <a:off x="2207708" y="1448619"/>
            <a:ext cx="360363" cy="3603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7" name="WordArt 81"/>
          <p:cNvSpPr>
            <a:spLocks noChangeArrowheads="1" noChangeShapeType="1" noTextEdit="1"/>
          </p:cNvSpPr>
          <p:nvPr/>
        </p:nvSpPr>
        <p:spPr bwMode="auto">
          <a:xfrm>
            <a:off x="3203848" y="2924944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44" name="WordArt 81"/>
          <p:cNvSpPr>
            <a:spLocks noChangeArrowheads="1" noChangeShapeType="1" noTextEdit="1"/>
          </p:cNvSpPr>
          <p:nvPr/>
        </p:nvSpPr>
        <p:spPr bwMode="auto">
          <a:xfrm>
            <a:off x="3182184" y="4132839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46" name="WordArt 81"/>
          <p:cNvSpPr>
            <a:spLocks noChangeArrowheads="1" noChangeShapeType="1" noTextEdit="1"/>
          </p:cNvSpPr>
          <p:nvPr/>
        </p:nvSpPr>
        <p:spPr bwMode="auto">
          <a:xfrm>
            <a:off x="1854644" y="4147654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47" name="WordArt 81"/>
          <p:cNvSpPr>
            <a:spLocks noChangeArrowheads="1" noChangeShapeType="1" noTextEdit="1"/>
          </p:cNvSpPr>
          <p:nvPr/>
        </p:nvSpPr>
        <p:spPr bwMode="auto">
          <a:xfrm>
            <a:off x="1186855" y="4148507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928926" y="1071546"/>
            <a:ext cx="37862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7  4  </a:t>
            </a:r>
            <a:r>
              <a:rPr lang="ru-RU" sz="4000" b="1" dirty="0" smtClean="0">
                <a:solidFill>
                  <a:srgbClr val="0070C0"/>
                </a:solidFill>
              </a:rPr>
              <a:t>0  0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643306" y="1571612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8 </a:t>
            </a:r>
            <a:r>
              <a:rPr lang="ru-RU" sz="4000" b="1" dirty="0" smtClean="0">
                <a:solidFill>
                  <a:srgbClr val="0070C0"/>
                </a:solidFill>
              </a:rPr>
              <a:t> </a:t>
            </a:r>
            <a:endParaRPr lang="ru-RU" sz="4000" b="1" dirty="0">
              <a:solidFill>
                <a:srgbClr val="0070C0"/>
              </a:solidFill>
            </a:endParaRPr>
          </a:p>
        </p:txBody>
      </p:sp>
      <p:cxnSp>
        <p:nvCxnSpPr>
          <p:cNvPr id="85" name="Прямая соединительная линия 84"/>
          <p:cNvCxnSpPr/>
          <p:nvPr/>
        </p:nvCxnSpPr>
        <p:spPr>
          <a:xfrm flipH="1">
            <a:off x="4214810" y="1061005"/>
            <a:ext cx="1588" cy="2151971"/>
          </a:xfrm>
          <a:prstGeom prst="line">
            <a:avLst/>
          </a:prstGeom>
          <a:ln w="635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3591193" y="2214552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</a:rPr>
              <a:t>2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000364" y="2214552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</a:rPr>
              <a:t>9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2365947" y="2214552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</a:rPr>
              <a:t>5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4250529" y="2269997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0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4900804" y="2261685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0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07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82" grpId="0"/>
      <p:bldP spid="83" grpId="0"/>
      <p:bldP spid="87" grpId="0"/>
      <p:bldP spid="88" grpId="0"/>
      <p:bldP spid="89" grpId="0"/>
      <p:bldP spid="100" grpId="0"/>
      <p:bldP spid="10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28662" y="2786058"/>
            <a:ext cx="75009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prstClr val="black"/>
                </a:solidFill>
              </a:rPr>
              <a:t>513 </a:t>
            </a:r>
            <a:r>
              <a:rPr lang="ru-RU" sz="6000" b="1" dirty="0" smtClean="0">
                <a:solidFill>
                  <a:prstClr val="black"/>
                </a:solidFill>
                <a:sym typeface="Symbol"/>
              </a:rPr>
              <a:t> 1600 =</a:t>
            </a:r>
            <a:endParaRPr lang="ru-RU" sz="6000" b="1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857232"/>
            <a:ext cx="79296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Как удобно записать столбиком?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7" name="Picture 2" descr="http://pbs.twimg.com/profile_images/465517246723272705/-sojd9Ht_400x40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3714752"/>
            <a:ext cx="2376264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7871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4473124"/>
              </p:ext>
            </p:extLst>
          </p:nvPr>
        </p:nvGraphicFramePr>
        <p:xfrm>
          <a:off x="467552" y="476672"/>
          <a:ext cx="8104973" cy="5375806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623342"/>
                <a:gridCol w="623342"/>
                <a:gridCol w="623342"/>
                <a:gridCol w="623342"/>
                <a:gridCol w="624869"/>
                <a:gridCol w="626171"/>
                <a:gridCol w="620513"/>
                <a:gridCol w="623342"/>
                <a:gridCol w="623342"/>
                <a:gridCol w="623342"/>
                <a:gridCol w="623342"/>
                <a:gridCol w="623342"/>
                <a:gridCol w="623342"/>
              </a:tblGrid>
              <a:tr h="587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7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spc="0" normalizeH="0" baseline="0" dirty="0" smtClean="0">
                        <a:ln w="12700">
                          <a:solidFill>
                            <a:srgbClr val="C00000"/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7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6316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7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7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622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7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7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9" name="Line 89"/>
          <p:cNvSpPr>
            <a:spLocks noChangeShapeType="1"/>
          </p:cNvSpPr>
          <p:nvPr/>
        </p:nvSpPr>
        <p:spPr bwMode="auto">
          <a:xfrm flipV="1">
            <a:off x="2285984" y="2214553"/>
            <a:ext cx="3807874" cy="45719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0" name="Line 88"/>
          <p:cNvSpPr>
            <a:spLocks noChangeShapeType="1"/>
          </p:cNvSpPr>
          <p:nvPr/>
        </p:nvSpPr>
        <p:spPr bwMode="auto">
          <a:xfrm flipH="1">
            <a:off x="2214497" y="1470578"/>
            <a:ext cx="360363" cy="3603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1" name="Line 87"/>
          <p:cNvSpPr>
            <a:spLocks noChangeShapeType="1"/>
          </p:cNvSpPr>
          <p:nvPr/>
        </p:nvSpPr>
        <p:spPr bwMode="auto">
          <a:xfrm>
            <a:off x="2207708" y="1448619"/>
            <a:ext cx="360363" cy="3603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7" name="WordArt 81"/>
          <p:cNvSpPr>
            <a:spLocks noChangeArrowheads="1" noChangeShapeType="1" noTextEdit="1"/>
          </p:cNvSpPr>
          <p:nvPr/>
        </p:nvSpPr>
        <p:spPr bwMode="auto">
          <a:xfrm>
            <a:off x="3203848" y="2924944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21" name="Line 86"/>
          <p:cNvSpPr>
            <a:spLocks noChangeShapeType="1"/>
          </p:cNvSpPr>
          <p:nvPr/>
        </p:nvSpPr>
        <p:spPr bwMode="auto">
          <a:xfrm flipV="1">
            <a:off x="2285984" y="3434895"/>
            <a:ext cx="3781746" cy="65541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2" name="Line 87"/>
          <p:cNvSpPr>
            <a:spLocks noChangeShapeType="1"/>
          </p:cNvSpPr>
          <p:nvPr/>
        </p:nvSpPr>
        <p:spPr bwMode="auto">
          <a:xfrm>
            <a:off x="1426448" y="2879621"/>
            <a:ext cx="576064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3" name="Line 87"/>
          <p:cNvSpPr>
            <a:spLocks noChangeShapeType="1"/>
          </p:cNvSpPr>
          <p:nvPr/>
        </p:nvSpPr>
        <p:spPr bwMode="auto">
          <a:xfrm>
            <a:off x="1691680" y="2600499"/>
            <a:ext cx="0" cy="576064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4" name="WordArt 81"/>
          <p:cNvSpPr>
            <a:spLocks noChangeArrowheads="1" noChangeShapeType="1" noTextEdit="1"/>
          </p:cNvSpPr>
          <p:nvPr/>
        </p:nvSpPr>
        <p:spPr bwMode="auto">
          <a:xfrm>
            <a:off x="3182184" y="4132839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46" name="WordArt 81"/>
          <p:cNvSpPr>
            <a:spLocks noChangeArrowheads="1" noChangeShapeType="1" noTextEdit="1"/>
          </p:cNvSpPr>
          <p:nvPr/>
        </p:nvSpPr>
        <p:spPr bwMode="auto">
          <a:xfrm>
            <a:off x="1854644" y="4147654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47" name="WordArt 81"/>
          <p:cNvSpPr>
            <a:spLocks noChangeArrowheads="1" noChangeShapeType="1" noTextEdit="1"/>
          </p:cNvSpPr>
          <p:nvPr/>
        </p:nvSpPr>
        <p:spPr bwMode="auto">
          <a:xfrm>
            <a:off x="1186855" y="4148507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928926" y="1071546"/>
            <a:ext cx="20031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5  1  3</a:t>
            </a:r>
            <a:r>
              <a:rPr lang="ru-RU" sz="4000" b="1" dirty="0" smtClean="0">
                <a:solidFill>
                  <a:srgbClr val="0070C0"/>
                </a:solidFill>
              </a:rPr>
              <a:t> 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618047" y="1628800"/>
            <a:ext cx="30003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1  6  </a:t>
            </a:r>
            <a:r>
              <a:rPr lang="ru-RU" sz="4000" b="1" dirty="0" smtClean="0">
                <a:solidFill>
                  <a:srgbClr val="0070C0"/>
                </a:solidFill>
              </a:rPr>
              <a:t>0  0 </a:t>
            </a:r>
            <a:endParaRPr lang="ru-RU" sz="4000" b="1" dirty="0">
              <a:solidFill>
                <a:srgbClr val="0070C0"/>
              </a:solidFill>
            </a:endParaRPr>
          </a:p>
        </p:txBody>
      </p:sp>
      <p:cxnSp>
        <p:nvCxnSpPr>
          <p:cNvPr id="85" name="Прямая соединительная линия 84"/>
          <p:cNvCxnSpPr/>
          <p:nvPr/>
        </p:nvCxnSpPr>
        <p:spPr>
          <a:xfrm rot="5400000">
            <a:off x="3251448" y="2463793"/>
            <a:ext cx="3071834" cy="1588"/>
          </a:xfrm>
          <a:prstGeom prst="line">
            <a:avLst/>
          </a:prstGeom>
          <a:ln w="635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4291754" y="221705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8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643306" y="2228502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</a:rPr>
              <a:t>7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3000364" y="2213417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0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3643306" y="278605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</a:rPr>
              <a:t>3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000364" y="278605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</a:rPr>
              <a:t>1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357422" y="278605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</a:rPr>
              <a:t>5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4214810" y="3422101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8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3636433" y="3419249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</a:rPr>
              <a:t>0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3000364" y="3419249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</a:rPr>
              <a:t>2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2387889" y="3418852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</a:rPr>
              <a:t>8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4857752" y="3429000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0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5500694" y="3429000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0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357422" y="2213417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</a:rPr>
              <a:t>3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878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21" grpId="0" animBg="1"/>
      <p:bldP spid="22" grpId="0" animBg="1"/>
      <p:bldP spid="23" grpId="0" animBg="1"/>
      <p:bldP spid="82" grpId="0"/>
      <p:bldP spid="83" grpId="0"/>
      <p:bldP spid="87" grpId="0"/>
      <p:bldP spid="88" grpId="0"/>
      <p:bldP spid="89" grpId="0"/>
      <p:bldP spid="91" grpId="0"/>
      <p:bldP spid="92" grpId="0"/>
      <p:bldP spid="93" grpId="0"/>
      <p:bldP spid="96" grpId="0"/>
      <p:bldP spid="97" grpId="0"/>
      <p:bldP spid="98" grpId="0"/>
      <p:bldP spid="99" grpId="0"/>
      <p:bldP spid="101" grpId="0"/>
      <p:bldP spid="102" grpId="0"/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28662" y="2786058"/>
            <a:ext cx="75009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prstClr val="black"/>
                </a:solidFill>
              </a:rPr>
              <a:t>8300 </a:t>
            </a:r>
            <a:r>
              <a:rPr lang="ru-RU" sz="6000" b="1" dirty="0" smtClean="0">
                <a:solidFill>
                  <a:prstClr val="black"/>
                </a:solidFill>
                <a:sym typeface="Symbol"/>
              </a:rPr>
              <a:t> 500 =</a:t>
            </a:r>
            <a:endParaRPr lang="ru-RU" sz="6000" b="1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857232"/>
            <a:ext cx="79296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Запиши столбиком.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Реши самостоятельно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7" name="Picture 2" descr="http://pbs.twimg.com/profile_images/465517246723272705/-sojd9Ht_400x40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3714752"/>
            <a:ext cx="2376264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7296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009159"/>
              </p:ext>
            </p:extLst>
          </p:nvPr>
        </p:nvGraphicFramePr>
        <p:xfrm>
          <a:off x="467552" y="476672"/>
          <a:ext cx="8104973" cy="5375806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623342"/>
                <a:gridCol w="623342"/>
                <a:gridCol w="623342"/>
                <a:gridCol w="623342"/>
                <a:gridCol w="624869"/>
                <a:gridCol w="623342"/>
                <a:gridCol w="623342"/>
                <a:gridCol w="623342"/>
                <a:gridCol w="623342"/>
                <a:gridCol w="623342"/>
                <a:gridCol w="623342"/>
                <a:gridCol w="623342"/>
                <a:gridCol w="623342"/>
              </a:tblGrid>
              <a:tr h="587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7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spc="0" normalizeH="0" baseline="0" dirty="0" smtClean="0">
                        <a:ln w="12700">
                          <a:solidFill>
                            <a:srgbClr val="C00000"/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7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6316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7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7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622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7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7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9" name="Line 89"/>
          <p:cNvSpPr>
            <a:spLocks noChangeShapeType="1"/>
          </p:cNvSpPr>
          <p:nvPr/>
        </p:nvSpPr>
        <p:spPr bwMode="auto">
          <a:xfrm flipV="1">
            <a:off x="2285984" y="2214553"/>
            <a:ext cx="3807874" cy="45719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0" name="Line 88"/>
          <p:cNvSpPr>
            <a:spLocks noChangeShapeType="1"/>
          </p:cNvSpPr>
          <p:nvPr/>
        </p:nvSpPr>
        <p:spPr bwMode="auto">
          <a:xfrm flipH="1">
            <a:off x="2214497" y="1470578"/>
            <a:ext cx="360363" cy="3603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1" name="Line 87"/>
          <p:cNvSpPr>
            <a:spLocks noChangeShapeType="1"/>
          </p:cNvSpPr>
          <p:nvPr/>
        </p:nvSpPr>
        <p:spPr bwMode="auto">
          <a:xfrm>
            <a:off x="2207708" y="1448619"/>
            <a:ext cx="360363" cy="3603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7" name="WordArt 81"/>
          <p:cNvSpPr>
            <a:spLocks noChangeArrowheads="1" noChangeShapeType="1" noTextEdit="1"/>
          </p:cNvSpPr>
          <p:nvPr/>
        </p:nvSpPr>
        <p:spPr bwMode="auto">
          <a:xfrm>
            <a:off x="3203848" y="2924944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44" name="WordArt 81"/>
          <p:cNvSpPr>
            <a:spLocks noChangeArrowheads="1" noChangeShapeType="1" noTextEdit="1"/>
          </p:cNvSpPr>
          <p:nvPr/>
        </p:nvSpPr>
        <p:spPr bwMode="auto">
          <a:xfrm>
            <a:off x="3182184" y="4132839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46" name="WordArt 81"/>
          <p:cNvSpPr>
            <a:spLocks noChangeArrowheads="1" noChangeShapeType="1" noTextEdit="1"/>
          </p:cNvSpPr>
          <p:nvPr/>
        </p:nvSpPr>
        <p:spPr bwMode="auto">
          <a:xfrm>
            <a:off x="1854644" y="4147654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47" name="WordArt 81"/>
          <p:cNvSpPr>
            <a:spLocks noChangeArrowheads="1" noChangeShapeType="1" noTextEdit="1"/>
          </p:cNvSpPr>
          <p:nvPr/>
        </p:nvSpPr>
        <p:spPr bwMode="auto">
          <a:xfrm>
            <a:off x="1186855" y="4148507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F2936"/>
              </a:solidFill>
              <a:latin typeface="Arial"/>
              <a:cs typeface="Arial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928926" y="1071546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 8 3 </a:t>
            </a:r>
            <a:r>
              <a:rPr lang="ru-RU" sz="4000" b="1" dirty="0" smtClean="0">
                <a:solidFill>
                  <a:srgbClr val="0070C0"/>
                </a:solidFill>
              </a:rPr>
              <a:t>0  0 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643306" y="1571612"/>
            <a:ext cx="2000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5 </a:t>
            </a:r>
            <a:r>
              <a:rPr lang="ru-RU" sz="4000" b="1" dirty="0" smtClean="0">
                <a:solidFill>
                  <a:srgbClr val="0070C0"/>
                </a:solidFill>
              </a:rPr>
              <a:t>0</a:t>
            </a:r>
            <a:r>
              <a:rPr lang="ru-RU" sz="4000" b="1" dirty="0" smtClean="0">
                <a:solidFill>
                  <a:srgbClr val="C00000"/>
                </a:solidFill>
              </a:rPr>
              <a:t>  </a:t>
            </a:r>
            <a:r>
              <a:rPr lang="ru-RU" sz="4000" b="1" dirty="0" smtClean="0">
                <a:solidFill>
                  <a:srgbClr val="0070C0"/>
                </a:solidFill>
              </a:rPr>
              <a:t>0 </a:t>
            </a:r>
            <a:endParaRPr lang="ru-RU" sz="4000" b="1" dirty="0">
              <a:solidFill>
                <a:srgbClr val="0070C0"/>
              </a:solidFill>
            </a:endParaRPr>
          </a:p>
        </p:txBody>
      </p:sp>
      <p:cxnSp>
        <p:nvCxnSpPr>
          <p:cNvPr id="85" name="Прямая соединительная линия 84"/>
          <p:cNvCxnSpPr/>
          <p:nvPr/>
        </p:nvCxnSpPr>
        <p:spPr>
          <a:xfrm>
            <a:off x="4206318" y="965721"/>
            <a:ext cx="0" cy="1959223"/>
          </a:xfrm>
          <a:prstGeom prst="line">
            <a:avLst/>
          </a:prstGeom>
          <a:ln w="635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2387889" y="2180645"/>
            <a:ext cx="2071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4  1 5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4228129" y="2260272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0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4829436" y="2260272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0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510938" y="2257420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0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10099" y="2237412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0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099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82" grpId="0"/>
      <p:bldP spid="83" grpId="0"/>
      <p:bldP spid="88" grpId="0"/>
      <p:bldP spid="101" grpId="0"/>
      <p:bldP spid="102" grpId="0"/>
      <p:bldP spid="32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136904" cy="879376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</a:rPr>
              <a:t>Математический диктант</a:t>
            </a:r>
            <a:endParaRPr lang="ru-RU" sz="4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11560" y="1340768"/>
            <a:ext cx="7776864" cy="4896544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7 увеличить в 6 раз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30 уменьшить 5 раз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Частное 81 и 9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Из 540 вычесть 5 единиц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956 увеличить в 10 раз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Какое число больше 1000 на 165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Найди разность 54 и 23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8 · 7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Сумма 18 и 200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Произведение 41 и 100</a:t>
            </a:r>
          </a:p>
          <a:p>
            <a:pPr>
              <a:buFont typeface="Arial" pitchFamily="34" charset="0"/>
              <a:buChar char="•"/>
            </a:pP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136904" cy="879376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</a:rPr>
              <a:t>Математический диктант</a:t>
            </a:r>
            <a:endParaRPr lang="ru-RU" sz="4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3528" y="1340768"/>
            <a:ext cx="8496944" cy="4896544"/>
          </a:xfrm>
        </p:spPr>
        <p:txBody>
          <a:bodyPr>
            <a:no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2800" b="1" u="sng" dirty="0" smtClean="0">
                <a:solidFill>
                  <a:srgbClr val="FF0000"/>
                </a:solidFill>
              </a:rPr>
              <a:t>ПРОВЕРКА</a:t>
            </a:r>
          </a:p>
          <a:p>
            <a:pPr algn="ctr">
              <a:buFont typeface="Arial" pitchFamily="34" charset="0"/>
              <a:buChar char="•"/>
            </a:pPr>
            <a:endParaRPr lang="ru-RU" sz="2800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FF0000"/>
                </a:solidFill>
              </a:rPr>
              <a:t>42, 6, 9, 535, 9560, 1165, 31, 56, 218, 4100</a:t>
            </a:r>
          </a:p>
          <a:p>
            <a:pPr>
              <a:buFont typeface="Arial" pitchFamily="34" charset="0"/>
              <a:buChar char="•"/>
            </a:pP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29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11560" y="476672"/>
            <a:ext cx="8088490" cy="417646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За 1 день корова даёт 23 литра молока. Сколько </a:t>
            </a:r>
            <a:r>
              <a:rPr lang="ru-RU" sz="2800" dirty="0" err="1" smtClean="0">
                <a:solidFill>
                  <a:schemeClr val="accent3">
                    <a:lumMod val="50000"/>
                  </a:schemeClr>
                </a:solidFill>
              </a:rPr>
              <a:t>Матроскин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 получит молока за: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2 дня           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10 дней       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За февраль?    </a:t>
            </a:r>
            <a:r>
              <a:rPr lang="ru-RU" sz="5400" dirty="0" smtClean="0">
                <a:solidFill>
                  <a:srgbClr val="FF0000"/>
                </a:solidFill>
              </a:rPr>
              <a:t>?</a:t>
            </a:r>
            <a:endParaRPr lang="ru-RU" sz="2200" dirty="0">
              <a:solidFill>
                <a:srgbClr val="FF0000"/>
              </a:solidFill>
            </a:endParaRPr>
          </a:p>
        </p:txBody>
      </p:sp>
      <p:pic>
        <p:nvPicPr>
          <p:cNvPr id="31746" name="Picture 2" descr="http://s.66.ru/photos/2/5/99/55d9d3f93d1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996952"/>
            <a:ext cx="3840018" cy="29013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3131840" y="1844824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23 · 2 = 46 (л)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137773" y="2293773"/>
            <a:ext cx="36422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23 · 10 = 230 (л)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84797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9552" y="802806"/>
            <a:ext cx="2520280" cy="1080120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</a:rPr>
              <a:t>23·29=</a:t>
            </a:r>
            <a:endParaRPr lang="ru-RU" sz="4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3794" name="Picture 2" descr="http://pbs.twimg.com/profile_images/465517246723272705/-sojd9Ht_400x40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58867" y="4293096"/>
            <a:ext cx="1658282" cy="16582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Текст 2"/>
          <p:cNvSpPr txBox="1">
            <a:spLocks/>
          </p:cNvSpPr>
          <p:nvPr/>
        </p:nvSpPr>
        <p:spPr>
          <a:xfrm>
            <a:off x="5368846" y="838810"/>
            <a:ext cx="2376264" cy="1008112"/>
          </a:xfrm>
          <a:prstGeom prst="rect">
            <a:avLst/>
          </a:prstGeom>
        </p:spPr>
        <p:txBody>
          <a:bodyPr vert="horz" lIns="91440" tIns="91440">
            <a:noAutofit/>
          </a:bodyPr>
          <a:lstStyle/>
          <a:p>
            <a:pPr marL="18288" marR="18288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23·9=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Текст 2"/>
          <p:cNvSpPr txBox="1">
            <a:spLocks/>
          </p:cNvSpPr>
          <p:nvPr/>
        </p:nvSpPr>
        <p:spPr>
          <a:xfrm>
            <a:off x="2985124" y="836712"/>
            <a:ext cx="2592288" cy="1008112"/>
          </a:xfrm>
          <a:prstGeom prst="rect">
            <a:avLst/>
          </a:prstGeom>
        </p:spPr>
        <p:txBody>
          <a:bodyPr vert="horz" lIns="91440" tIns="91440">
            <a:noAutofit/>
          </a:bodyPr>
          <a:lstStyle/>
          <a:p>
            <a:pPr marL="18288" marR="18288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48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23·20+</a:t>
            </a:r>
            <a:endParaRPr kumimoji="0" lang="ru-RU" sz="480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9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9369431"/>
              </p:ext>
            </p:extLst>
          </p:nvPr>
        </p:nvGraphicFramePr>
        <p:xfrm>
          <a:off x="539553" y="1752484"/>
          <a:ext cx="7848866" cy="4633178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525119"/>
                <a:gridCol w="525119"/>
                <a:gridCol w="525119"/>
                <a:gridCol w="525119"/>
                <a:gridCol w="526409"/>
                <a:gridCol w="508182"/>
                <a:gridCol w="508182"/>
                <a:gridCol w="508182"/>
                <a:gridCol w="508182"/>
                <a:gridCol w="508182"/>
                <a:gridCol w="508182"/>
                <a:gridCol w="508182"/>
                <a:gridCol w="508182"/>
                <a:gridCol w="508182"/>
                <a:gridCol w="648343"/>
              </a:tblGrid>
              <a:tr h="7163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7163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spc="0" normalizeH="0" baseline="0" dirty="0" smtClean="0">
                          <a:ln w="12700">
                            <a:solidFill>
                              <a:srgbClr val="C00000"/>
                            </a:solidFill>
                            <a:prstDash val="solid"/>
                          </a:ln>
                          <a:solidFill>
                            <a:srgbClr val="C000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Arial" pitchFamily="34" charset="0"/>
                        </a:rPr>
                        <a:t>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9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639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639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639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639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639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12" name="Line 89"/>
          <p:cNvSpPr>
            <a:spLocks noChangeShapeType="1"/>
          </p:cNvSpPr>
          <p:nvPr/>
        </p:nvSpPr>
        <p:spPr bwMode="auto">
          <a:xfrm>
            <a:off x="467545" y="3222015"/>
            <a:ext cx="208823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" name="Line 89"/>
          <p:cNvSpPr>
            <a:spLocks noChangeShapeType="1"/>
          </p:cNvSpPr>
          <p:nvPr/>
        </p:nvSpPr>
        <p:spPr bwMode="auto">
          <a:xfrm>
            <a:off x="3544010" y="3199439"/>
            <a:ext cx="1725269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8009" y="3148867"/>
            <a:ext cx="1731963" cy="5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1440" y="2287576"/>
            <a:ext cx="307316" cy="30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4004931" y="2304574"/>
            <a:ext cx="307316" cy="30731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848" y="2313093"/>
            <a:ext cx="3111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767" y="2270579"/>
            <a:ext cx="341313" cy="3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8" name="Прямая соединительная линия 17"/>
          <p:cNvCxnSpPr/>
          <p:nvPr/>
        </p:nvCxnSpPr>
        <p:spPr>
          <a:xfrm>
            <a:off x="6084168" y="2422321"/>
            <a:ext cx="288032" cy="19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6228184" y="2266746"/>
            <a:ext cx="0" cy="32623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403326" y="958145"/>
            <a:ext cx="14401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667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5472453"/>
              </p:ext>
            </p:extLst>
          </p:nvPr>
        </p:nvGraphicFramePr>
        <p:xfrm>
          <a:off x="467544" y="476671"/>
          <a:ext cx="4104458" cy="5439343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683797"/>
                <a:gridCol w="683797"/>
                <a:gridCol w="683797"/>
                <a:gridCol w="683797"/>
                <a:gridCol w="685473"/>
                <a:gridCol w="683797"/>
              </a:tblGrid>
              <a:tr h="595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95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spc="0" normalizeH="0" baseline="0" dirty="0" smtClean="0">
                        <a:ln w="12700">
                          <a:solidFill>
                            <a:srgbClr val="C00000"/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95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970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95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95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6312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95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95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6" name="WordArt 74"/>
          <p:cNvSpPr>
            <a:spLocks noChangeArrowheads="1" noChangeShapeType="1" noTextEdit="1"/>
          </p:cNvSpPr>
          <p:nvPr/>
        </p:nvSpPr>
        <p:spPr bwMode="auto">
          <a:xfrm>
            <a:off x="2555777" y="1124744"/>
            <a:ext cx="1296144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23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7" name="WordArt 74"/>
          <p:cNvSpPr>
            <a:spLocks noChangeArrowheads="1" noChangeShapeType="1" noTextEdit="1"/>
          </p:cNvSpPr>
          <p:nvPr/>
        </p:nvSpPr>
        <p:spPr bwMode="auto">
          <a:xfrm>
            <a:off x="2555776" y="1700808"/>
            <a:ext cx="1296144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29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9" name="Line 89"/>
          <p:cNvSpPr>
            <a:spLocks noChangeShapeType="1"/>
          </p:cNvSpPr>
          <p:nvPr/>
        </p:nvSpPr>
        <p:spPr bwMode="auto">
          <a:xfrm>
            <a:off x="1691680" y="2276872"/>
            <a:ext cx="22320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" name="Line 88"/>
          <p:cNvSpPr>
            <a:spLocks noChangeShapeType="1"/>
          </p:cNvSpPr>
          <p:nvPr/>
        </p:nvSpPr>
        <p:spPr bwMode="auto">
          <a:xfrm flipH="1">
            <a:off x="2123728" y="1484784"/>
            <a:ext cx="360363" cy="3603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" name="Line 87"/>
          <p:cNvSpPr>
            <a:spLocks noChangeShapeType="1"/>
          </p:cNvSpPr>
          <p:nvPr/>
        </p:nvSpPr>
        <p:spPr bwMode="auto">
          <a:xfrm>
            <a:off x="2123728" y="1484784"/>
            <a:ext cx="360363" cy="3603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" name="WordArt 81"/>
          <p:cNvSpPr>
            <a:spLocks noChangeArrowheads="1" noChangeShapeType="1" noTextEdit="1"/>
          </p:cNvSpPr>
          <p:nvPr/>
        </p:nvSpPr>
        <p:spPr bwMode="auto">
          <a:xfrm>
            <a:off x="1907704" y="2348880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2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13" name="WordArt 81"/>
          <p:cNvSpPr>
            <a:spLocks noChangeArrowheads="1" noChangeShapeType="1" noTextEdit="1"/>
          </p:cNvSpPr>
          <p:nvPr/>
        </p:nvSpPr>
        <p:spPr bwMode="auto">
          <a:xfrm>
            <a:off x="2627784" y="2348880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0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14" name="WordArt 81"/>
          <p:cNvSpPr>
            <a:spLocks noChangeArrowheads="1" noChangeShapeType="1" noTextEdit="1"/>
          </p:cNvSpPr>
          <p:nvPr/>
        </p:nvSpPr>
        <p:spPr bwMode="auto">
          <a:xfrm>
            <a:off x="3275856" y="2348880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7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15" name="WordArt 81"/>
          <p:cNvSpPr>
            <a:spLocks noChangeArrowheads="1" noChangeShapeType="1" noTextEdit="1"/>
          </p:cNvSpPr>
          <p:nvPr/>
        </p:nvSpPr>
        <p:spPr bwMode="auto">
          <a:xfrm>
            <a:off x="1907704" y="2924944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4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16" name="WordArt 81"/>
          <p:cNvSpPr>
            <a:spLocks noChangeArrowheads="1" noChangeShapeType="1" noTextEdit="1"/>
          </p:cNvSpPr>
          <p:nvPr/>
        </p:nvSpPr>
        <p:spPr bwMode="auto">
          <a:xfrm>
            <a:off x="2555776" y="2924944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6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17" name="WordArt 81"/>
          <p:cNvSpPr>
            <a:spLocks noChangeArrowheads="1" noChangeShapeType="1" noTextEdit="1"/>
          </p:cNvSpPr>
          <p:nvPr/>
        </p:nvSpPr>
        <p:spPr bwMode="auto">
          <a:xfrm>
            <a:off x="3275856" y="2924944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Arial"/>
                <a:cs typeface="Arial"/>
              </a:rPr>
              <a:t>0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70C0"/>
              </a:solidFill>
              <a:latin typeface="Arial"/>
              <a:cs typeface="Arial"/>
            </a:endParaRPr>
          </a:p>
        </p:txBody>
      </p:sp>
      <p:sp>
        <p:nvSpPr>
          <p:cNvPr id="18" name="WordArt 81"/>
          <p:cNvSpPr>
            <a:spLocks noChangeArrowheads="1" noChangeShapeType="1" noTextEdit="1"/>
          </p:cNvSpPr>
          <p:nvPr/>
        </p:nvSpPr>
        <p:spPr bwMode="auto">
          <a:xfrm>
            <a:off x="1907704" y="3573016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6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19" name="WordArt 81"/>
          <p:cNvSpPr>
            <a:spLocks noChangeArrowheads="1" noChangeShapeType="1" noTextEdit="1"/>
          </p:cNvSpPr>
          <p:nvPr/>
        </p:nvSpPr>
        <p:spPr bwMode="auto">
          <a:xfrm>
            <a:off x="2627784" y="3573016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6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20" name="WordArt 81"/>
          <p:cNvSpPr>
            <a:spLocks noChangeArrowheads="1" noChangeShapeType="1" noTextEdit="1"/>
          </p:cNvSpPr>
          <p:nvPr/>
        </p:nvSpPr>
        <p:spPr bwMode="auto">
          <a:xfrm>
            <a:off x="3275856" y="3573016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7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21" name="Line 86"/>
          <p:cNvSpPr>
            <a:spLocks noChangeShapeType="1"/>
          </p:cNvSpPr>
          <p:nvPr/>
        </p:nvSpPr>
        <p:spPr bwMode="auto">
          <a:xfrm>
            <a:off x="1547664" y="3501008"/>
            <a:ext cx="259238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" name="Line 87"/>
          <p:cNvSpPr>
            <a:spLocks noChangeShapeType="1"/>
          </p:cNvSpPr>
          <p:nvPr/>
        </p:nvSpPr>
        <p:spPr bwMode="auto">
          <a:xfrm>
            <a:off x="1187624" y="2852936"/>
            <a:ext cx="576064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" name="Line 87"/>
          <p:cNvSpPr>
            <a:spLocks noChangeShapeType="1"/>
          </p:cNvSpPr>
          <p:nvPr/>
        </p:nvSpPr>
        <p:spPr bwMode="auto">
          <a:xfrm>
            <a:off x="1475656" y="2564904"/>
            <a:ext cx="0" cy="576064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24" name="Picture 2" descr="http://pbs.twimg.com/profile_images/465517246723272705/-sojd9Ht_400x400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25126" y="4101780"/>
            <a:ext cx="2376264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4067944" y="1221293"/>
            <a:ext cx="4313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- Первый множитель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067944" y="1804544"/>
            <a:ext cx="4313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- Второй множитель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950060" y="2415833"/>
            <a:ext cx="4726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- Первое неполное произведение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950060" y="3058850"/>
            <a:ext cx="4726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- Второе неполное произведение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61286" y="3639969"/>
            <a:ext cx="4726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- Значение произведения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 animBg="1"/>
      <p:bldP spid="22" grpId="0" animBg="1"/>
      <p:bldP spid="23" grpId="0" animBg="1"/>
      <p:bldP spid="2" grpId="0"/>
      <p:bldP spid="25" grpId="0"/>
      <p:bldP spid="26" grpId="0"/>
      <p:bldP spid="27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0837444"/>
              </p:ext>
            </p:extLst>
          </p:nvPr>
        </p:nvGraphicFramePr>
        <p:xfrm>
          <a:off x="467544" y="476672"/>
          <a:ext cx="3960441" cy="5375806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659804"/>
                <a:gridCol w="659804"/>
                <a:gridCol w="659804"/>
                <a:gridCol w="659804"/>
                <a:gridCol w="661421"/>
                <a:gridCol w="659804"/>
              </a:tblGrid>
              <a:tr h="587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7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spc="0" normalizeH="0" baseline="0" dirty="0" smtClean="0">
                        <a:ln w="12700">
                          <a:solidFill>
                            <a:srgbClr val="C00000"/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7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6316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7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7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622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7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7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6" name="WordArt 74"/>
          <p:cNvSpPr>
            <a:spLocks noChangeArrowheads="1" noChangeShapeType="1" noTextEdit="1"/>
          </p:cNvSpPr>
          <p:nvPr/>
        </p:nvSpPr>
        <p:spPr bwMode="auto">
          <a:xfrm>
            <a:off x="2483768" y="1124744"/>
            <a:ext cx="1944216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7 1 8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7" name="WordArt 74"/>
          <p:cNvSpPr>
            <a:spLocks noChangeArrowheads="1" noChangeShapeType="1" noTextEdit="1"/>
          </p:cNvSpPr>
          <p:nvPr/>
        </p:nvSpPr>
        <p:spPr bwMode="auto">
          <a:xfrm>
            <a:off x="2483768" y="1700808"/>
            <a:ext cx="1944216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534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9" name="Line 89"/>
          <p:cNvSpPr>
            <a:spLocks noChangeShapeType="1"/>
          </p:cNvSpPr>
          <p:nvPr/>
        </p:nvSpPr>
        <p:spPr bwMode="auto">
          <a:xfrm>
            <a:off x="1691680" y="2276872"/>
            <a:ext cx="2736304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" name="Line 88"/>
          <p:cNvSpPr>
            <a:spLocks noChangeShapeType="1"/>
          </p:cNvSpPr>
          <p:nvPr/>
        </p:nvSpPr>
        <p:spPr bwMode="auto">
          <a:xfrm flipH="1">
            <a:off x="2214497" y="1470578"/>
            <a:ext cx="360363" cy="3603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" name="Line 87"/>
          <p:cNvSpPr>
            <a:spLocks noChangeShapeType="1"/>
          </p:cNvSpPr>
          <p:nvPr/>
        </p:nvSpPr>
        <p:spPr bwMode="auto">
          <a:xfrm>
            <a:off x="2207708" y="1448619"/>
            <a:ext cx="360363" cy="3603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" name="WordArt 81"/>
          <p:cNvSpPr>
            <a:spLocks noChangeArrowheads="1" noChangeShapeType="1" noTextEdit="1"/>
          </p:cNvSpPr>
          <p:nvPr/>
        </p:nvSpPr>
        <p:spPr bwMode="auto">
          <a:xfrm>
            <a:off x="3921528" y="2351759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2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13" name="WordArt 81"/>
          <p:cNvSpPr>
            <a:spLocks noChangeArrowheads="1" noChangeShapeType="1" noTextEdit="1"/>
          </p:cNvSpPr>
          <p:nvPr/>
        </p:nvSpPr>
        <p:spPr bwMode="auto">
          <a:xfrm>
            <a:off x="539552" y="3500118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3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14" name="WordArt 81"/>
          <p:cNvSpPr>
            <a:spLocks noChangeArrowheads="1" noChangeShapeType="1" noTextEdit="1"/>
          </p:cNvSpPr>
          <p:nvPr/>
        </p:nvSpPr>
        <p:spPr bwMode="auto">
          <a:xfrm>
            <a:off x="5076056" y="4725144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7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15" name="WordArt 81"/>
          <p:cNvSpPr>
            <a:spLocks noChangeArrowheads="1" noChangeShapeType="1" noTextEdit="1"/>
          </p:cNvSpPr>
          <p:nvPr/>
        </p:nvSpPr>
        <p:spPr bwMode="auto">
          <a:xfrm>
            <a:off x="3203848" y="2334281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7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16" name="WordArt 81"/>
          <p:cNvSpPr>
            <a:spLocks noChangeArrowheads="1" noChangeShapeType="1" noTextEdit="1"/>
          </p:cNvSpPr>
          <p:nvPr/>
        </p:nvSpPr>
        <p:spPr bwMode="auto">
          <a:xfrm>
            <a:off x="2555776" y="2924944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5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17" name="WordArt 81"/>
          <p:cNvSpPr>
            <a:spLocks noChangeArrowheads="1" noChangeShapeType="1" noTextEdit="1"/>
          </p:cNvSpPr>
          <p:nvPr/>
        </p:nvSpPr>
        <p:spPr bwMode="auto">
          <a:xfrm>
            <a:off x="3203848" y="2924944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4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18" name="WordArt 81"/>
          <p:cNvSpPr>
            <a:spLocks noChangeArrowheads="1" noChangeShapeType="1" noTextEdit="1"/>
          </p:cNvSpPr>
          <p:nvPr/>
        </p:nvSpPr>
        <p:spPr bwMode="auto">
          <a:xfrm>
            <a:off x="1182632" y="3515607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5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19" name="WordArt 81"/>
          <p:cNvSpPr>
            <a:spLocks noChangeArrowheads="1" noChangeShapeType="1" noTextEdit="1"/>
          </p:cNvSpPr>
          <p:nvPr/>
        </p:nvSpPr>
        <p:spPr bwMode="auto">
          <a:xfrm>
            <a:off x="1881486" y="3515607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9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20" name="WordArt 81"/>
          <p:cNvSpPr>
            <a:spLocks noChangeArrowheads="1" noChangeShapeType="1" noTextEdit="1"/>
          </p:cNvSpPr>
          <p:nvPr/>
        </p:nvSpPr>
        <p:spPr bwMode="auto">
          <a:xfrm>
            <a:off x="2554786" y="3515607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0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21" name="Line 86"/>
          <p:cNvSpPr>
            <a:spLocks noChangeShapeType="1"/>
          </p:cNvSpPr>
          <p:nvPr/>
        </p:nvSpPr>
        <p:spPr bwMode="auto">
          <a:xfrm>
            <a:off x="431924" y="4070356"/>
            <a:ext cx="3996060" cy="589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" name="Line 87"/>
          <p:cNvSpPr>
            <a:spLocks noChangeShapeType="1"/>
          </p:cNvSpPr>
          <p:nvPr/>
        </p:nvSpPr>
        <p:spPr bwMode="auto">
          <a:xfrm>
            <a:off x="431924" y="3126652"/>
            <a:ext cx="576064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" name="Line 87"/>
          <p:cNvSpPr>
            <a:spLocks noChangeShapeType="1"/>
          </p:cNvSpPr>
          <p:nvPr/>
        </p:nvSpPr>
        <p:spPr bwMode="auto">
          <a:xfrm>
            <a:off x="704293" y="2837519"/>
            <a:ext cx="0" cy="576064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24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6968845"/>
              </p:ext>
            </p:extLst>
          </p:nvPr>
        </p:nvGraphicFramePr>
        <p:xfrm>
          <a:off x="4932040" y="476672"/>
          <a:ext cx="3744418" cy="5400602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623815"/>
                <a:gridCol w="623815"/>
                <a:gridCol w="623815"/>
                <a:gridCol w="623815"/>
                <a:gridCol w="625343"/>
                <a:gridCol w="623815"/>
              </a:tblGrid>
              <a:tr h="5891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91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spc="0" normalizeH="0" baseline="0" dirty="0" smtClean="0">
                        <a:ln w="12700">
                          <a:solidFill>
                            <a:srgbClr val="C00000"/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91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6516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91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91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6246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91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91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25" name="WordArt 74"/>
          <p:cNvSpPr>
            <a:spLocks noChangeArrowheads="1" noChangeShapeType="1" noTextEdit="1"/>
          </p:cNvSpPr>
          <p:nvPr/>
        </p:nvSpPr>
        <p:spPr bwMode="auto">
          <a:xfrm>
            <a:off x="6876256" y="1052736"/>
            <a:ext cx="1800200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437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26" name="WordArt 74"/>
          <p:cNvSpPr>
            <a:spLocks noChangeArrowheads="1" noChangeShapeType="1" noTextEdit="1"/>
          </p:cNvSpPr>
          <p:nvPr/>
        </p:nvSpPr>
        <p:spPr bwMode="auto">
          <a:xfrm>
            <a:off x="6876256" y="1700808"/>
            <a:ext cx="1800200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209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27" name="Line 89"/>
          <p:cNvSpPr>
            <a:spLocks noChangeShapeType="1"/>
          </p:cNvSpPr>
          <p:nvPr/>
        </p:nvSpPr>
        <p:spPr bwMode="auto">
          <a:xfrm>
            <a:off x="6012160" y="2276872"/>
            <a:ext cx="2664296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8" name="Line 87"/>
          <p:cNvSpPr>
            <a:spLocks noChangeShapeType="1"/>
          </p:cNvSpPr>
          <p:nvPr/>
        </p:nvSpPr>
        <p:spPr bwMode="auto">
          <a:xfrm>
            <a:off x="6557942" y="1448619"/>
            <a:ext cx="360363" cy="3603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" name="Line 88"/>
          <p:cNvSpPr>
            <a:spLocks noChangeShapeType="1"/>
          </p:cNvSpPr>
          <p:nvPr/>
        </p:nvSpPr>
        <p:spPr bwMode="auto">
          <a:xfrm flipH="1">
            <a:off x="6557942" y="1470578"/>
            <a:ext cx="360363" cy="3603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" name="WordArt 81"/>
          <p:cNvSpPr>
            <a:spLocks noChangeArrowheads="1" noChangeShapeType="1" noTextEdit="1"/>
          </p:cNvSpPr>
          <p:nvPr/>
        </p:nvSpPr>
        <p:spPr bwMode="auto">
          <a:xfrm>
            <a:off x="6228184" y="2348880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3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31" name="WordArt 81"/>
          <p:cNvSpPr>
            <a:spLocks noChangeArrowheads="1" noChangeShapeType="1" noTextEdit="1"/>
          </p:cNvSpPr>
          <p:nvPr/>
        </p:nvSpPr>
        <p:spPr bwMode="auto">
          <a:xfrm>
            <a:off x="5585392" y="2967572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8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32" name="WordArt 81"/>
          <p:cNvSpPr>
            <a:spLocks noChangeArrowheads="1" noChangeShapeType="1" noTextEdit="1"/>
          </p:cNvSpPr>
          <p:nvPr/>
        </p:nvSpPr>
        <p:spPr bwMode="auto">
          <a:xfrm>
            <a:off x="7524328" y="2348880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3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33" name="WordArt 81"/>
          <p:cNvSpPr>
            <a:spLocks noChangeArrowheads="1" noChangeShapeType="1" noTextEdit="1"/>
          </p:cNvSpPr>
          <p:nvPr/>
        </p:nvSpPr>
        <p:spPr bwMode="auto">
          <a:xfrm>
            <a:off x="6876256" y="2348880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9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34" name="WordArt 81"/>
          <p:cNvSpPr>
            <a:spLocks noChangeArrowheads="1" noChangeShapeType="1" noTextEdit="1"/>
          </p:cNvSpPr>
          <p:nvPr/>
        </p:nvSpPr>
        <p:spPr bwMode="auto">
          <a:xfrm>
            <a:off x="6228184" y="2966008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7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35" name="WordArt 81"/>
          <p:cNvSpPr>
            <a:spLocks noChangeArrowheads="1" noChangeShapeType="1" noTextEdit="1"/>
          </p:cNvSpPr>
          <p:nvPr/>
        </p:nvSpPr>
        <p:spPr bwMode="auto">
          <a:xfrm>
            <a:off x="6873470" y="2967572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4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36" name="WordArt 81"/>
          <p:cNvSpPr>
            <a:spLocks noChangeArrowheads="1" noChangeShapeType="1" noTextEdit="1"/>
          </p:cNvSpPr>
          <p:nvPr/>
        </p:nvSpPr>
        <p:spPr bwMode="auto">
          <a:xfrm>
            <a:off x="5585392" y="3547568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9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37" name="WordArt 81"/>
          <p:cNvSpPr>
            <a:spLocks noChangeArrowheads="1" noChangeShapeType="1" noTextEdit="1"/>
          </p:cNvSpPr>
          <p:nvPr/>
        </p:nvSpPr>
        <p:spPr bwMode="auto">
          <a:xfrm>
            <a:off x="8108181" y="3559931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3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38" name="Line 86"/>
          <p:cNvSpPr>
            <a:spLocks noChangeShapeType="1"/>
          </p:cNvSpPr>
          <p:nvPr/>
        </p:nvSpPr>
        <p:spPr bwMode="auto">
          <a:xfrm>
            <a:off x="5524162" y="3509710"/>
            <a:ext cx="3152294" cy="11794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9" name="Line 87"/>
          <p:cNvSpPr>
            <a:spLocks noChangeShapeType="1"/>
          </p:cNvSpPr>
          <p:nvPr/>
        </p:nvSpPr>
        <p:spPr bwMode="auto">
          <a:xfrm>
            <a:off x="5201991" y="2916104"/>
            <a:ext cx="576064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" name="Line 87"/>
          <p:cNvSpPr>
            <a:spLocks noChangeShapeType="1"/>
          </p:cNvSpPr>
          <p:nvPr/>
        </p:nvSpPr>
        <p:spPr bwMode="auto">
          <a:xfrm>
            <a:off x="5524162" y="2636453"/>
            <a:ext cx="0" cy="576064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" name="WordArt 81"/>
          <p:cNvSpPr>
            <a:spLocks noChangeArrowheads="1" noChangeShapeType="1" noTextEdit="1"/>
          </p:cNvSpPr>
          <p:nvPr/>
        </p:nvSpPr>
        <p:spPr bwMode="auto">
          <a:xfrm>
            <a:off x="2554787" y="2351759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8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5120" y="2338561"/>
            <a:ext cx="52387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WordArt 81"/>
          <p:cNvSpPr>
            <a:spLocks noChangeArrowheads="1" noChangeShapeType="1" noTextEdit="1"/>
          </p:cNvSpPr>
          <p:nvPr/>
        </p:nvSpPr>
        <p:spPr bwMode="auto">
          <a:xfrm>
            <a:off x="1938365" y="2924485"/>
            <a:ext cx="389283" cy="49606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1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43" name="WordArt 81"/>
          <p:cNvSpPr>
            <a:spLocks noChangeArrowheads="1" noChangeShapeType="1" noTextEdit="1"/>
          </p:cNvSpPr>
          <p:nvPr/>
        </p:nvSpPr>
        <p:spPr bwMode="auto">
          <a:xfrm>
            <a:off x="1204172" y="2932121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2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7307" y="4112202"/>
            <a:ext cx="52387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WordArt 81"/>
          <p:cNvSpPr>
            <a:spLocks noChangeArrowheads="1" noChangeShapeType="1" noTextEdit="1"/>
          </p:cNvSpPr>
          <p:nvPr/>
        </p:nvSpPr>
        <p:spPr bwMode="auto">
          <a:xfrm>
            <a:off x="3182184" y="4132839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1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45" name="WordArt 81"/>
          <p:cNvSpPr>
            <a:spLocks noChangeArrowheads="1" noChangeShapeType="1" noTextEdit="1"/>
          </p:cNvSpPr>
          <p:nvPr/>
        </p:nvSpPr>
        <p:spPr bwMode="auto">
          <a:xfrm>
            <a:off x="2536451" y="4132839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4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46" name="WordArt 81"/>
          <p:cNvSpPr>
            <a:spLocks noChangeArrowheads="1" noChangeShapeType="1" noTextEdit="1"/>
          </p:cNvSpPr>
          <p:nvPr/>
        </p:nvSpPr>
        <p:spPr bwMode="auto">
          <a:xfrm>
            <a:off x="1854644" y="4147654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3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47" name="WordArt 81"/>
          <p:cNvSpPr>
            <a:spLocks noChangeArrowheads="1" noChangeShapeType="1" noTextEdit="1"/>
          </p:cNvSpPr>
          <p:nvPr/>
        </p:nvSpPr>
        <p:spPr bwMode="auto">
          <a:xfrm>
            <a:off x="1186855" y="4148507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8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48" name="WordArt 81"/>
          <p:cNvSpPr>
            <a:spLocks noChangeArrowheads="1" noChangeShapeType="1" noTextEdit="1"/>
          </p:cNvSpPr>
          <p:nvPr/>
        </p:nvSpPr>
        <p:spPr bwMode="auto">
          <a:xfrm>
            <a:off x="539552" y="4170782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3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49" name="WordArt 81"/>
          <p:cNvSpPr>
            <a:spLocks noChangeArrowheads="1" noChangeShapeType="1" noTextEdit="1"/>
          </p:cNvSpPr>
          <p:nvPr/>
        </p:nvSpPr>
        <p:spPr bwMode="auto">
          <a:xfrm>
            <a:off x="8100392" y="2334281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3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50" name="WordArt 81"/>
          <p:cNvSpPr>
            <a:spLocks noChangeArrowheads="1" noChangeShapeType="1" noTextEdit="1"/>
          </p:cNvSpPr>
          <p:nvPr/>
        </p:nvSpPr>
        <p:spPr bwMode="auto">
          <a:xfrm>
            <a:off x="7480494" y="3559931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3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51" name="WordArt 81"/>
          <p:cNvSpPr>
            <a:spLocks noChangeArrowheads="1" noChangeShapeType="1" noTextEdit="1"/>
          </p:cNvSpPr>
          <p:nvPr/>
        </p:nvSpPr>
        <p:spPr bwMode="auto">
          <a:xfrm>
            <a:off x="6880296" y="3593355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3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52" name="WordArt 81"/>
          <p:cNvSpPr>
            <a:spLocks noChangeArrowheads="1" noChangeShapeType="1" noTextEdit="1"/>
          </p:cNvSpPr>
          <p:nvPr/>
        </p:nvSpPr>
        <p:spPr bwMode="auto">
          <a:xfrm>
            <a:off x="6228184" y="3552635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1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 animBg="1"/>
      <p:bldP spid="10" grpId="0" animBg="1"/>
      <p:bldP spid="11" grpId="0" animBg="1"/>
      <p:bldP spid="12" grpId="0"/>
      <p:bldP spid="13" grpId="0"/>
      <p:bldP spid="15" grpId="0"/>
      <p:bldP spid="16" grpId="0"/>
      <p:bldP spid="17" grpId="0"/>
      <p:bldP spid="18" grpId="0"/>
      <p:bldP spid="19" grpId="0"/>
      <p:bldP spid="20" grpId="0"/>
      <p:bldP spid="21" grpId="0" animBg="1"/>
      <p:bldP spid="22" grpId="0" animBg="1"/>
      <p:bldP spid="23" grpId="0" animBg="1"/>
      <p:bldP spid="25" grpId="0"/>
      <p:bldP spid="26" grpId="0"/>
      <p:bldP spid="27" grpId="0" animBg="1"/>
      <p:bldP spid="28" grpId="0" animBg="1"/>
      <p:bldP spid="29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7560840" cy="864096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Алгоритм умножения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268760"/>
            <a:ext cx="8352928" cy="453650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b="1" dirty="0"/>
              <a:t>1.  Пишу единицы под единицами, десятки под </a:t>
            </a:r>
            <a:r>
              <a:rPr lang="ru-RU" sz="2400" b="1" dirty="0" smtClean="0"/>
              <a:t>десятками, сотни под сотнями и т.д.                                                                   </a:t>
            </a:r>
            <a:endParaRPr lang="ru-RU" sz="2400" b="1" dirty="0"/>
          </a:p>
          <a:p>
            <a:pPr marL="0" indent="0">
              <a:buNone/>
            </a:pPr>
            <a:r>
              <a:rPr lang="ru-RU" sz="2400" b="1" dirty="0"/>
              <a:t>2.  Умножу первый множитель на число единиц.  </a:t>
            </a:r>
          </a:p>
          <a:p>
            <a:pPr marL="0" indent="0">
              <a:buNone/>
            </a:pPr>
            <a:r>
              <a:rPr lang="ru-RU" sz="2400" b="1" dirty="0"/>
              <a:t>3.  Получу первое неполное произведение.   </a:t>
            </a:r>
          </a:p>
          <a:p>
            <a:pPr marL="0" indent="0">
              <a:buNone/>
            </a:pPr>
            <a:r>
              <a:rPr lang="ru-RU" sz="2400" b="1" dirty="0" smtClean="0"/>
              <a:t>4. Умножу </a:t>
            </a:r>
            <a:r>
              <a:rPr lang="ru-RU" sz="2400" b="1" dirty="0"/>
              <a:t>первый множитель на число десятков. </a:t>
            </a:r>
            <a:endParaRPr lang="ru-RU" sz="2400" b="1" dirty="0" smtClean="0"/>
          </a:p>
          <a:p>
            <a:pPr marL="0" indent="0">
              <a:buNone/>
            </a:pPr>
            <a:r>
              <a:rPr lang="ru-RU" sz="2400" b="1" dirty="0" smtClean="0"/>
              <a:t>5. Начну </a:t>
            </a:r>
            <a:r>
              <a:rPr lang="ru-RU" sz="2400" b="1" dirty="0"/>
              <a:t>подписывать под </a:t>
            </a:r>
            <a:r>
              <a:rPr lang="ru-RU" sz="2400" b="1" dirty="0" smtClean="0"/>
              <a:t>десятками.</a:t>
            </a:r>
          </a:p>
          <a:p>
            <a:pPr marL="0" indent="0">
              <a:buNone/>
            </a:pPr>
            <a:r>
              <a:rPr lang="ru-RU" sz="2400" b="1" dirty="0" smtClean="0"/>
              <a:t>6. Получу </a:t>
            </a:r>
            <a:r>
              <a:rPr lang="ru-RU" sz="2400" b="1" dirty="0"/>
              <a:t>второе неполное произведение. </a:t>
            </a:r>
            <a:endParaRPr lang="ru-RU" sz="2400" b="1" dirty="0" smtClean="0"/>
          </a:p>
          <a:p>
            <a:pPr marL="0" indent="0">
              <a:buNone/>
            </a:pPr>
            <a:r>
              <a:rPr lang="ru-RU" sz="2400" b="1" dirty="0" smtClean="0"/>
              <a:t>7. Умножу первый множитель на число сотен.</a:t>
            </a:r>
          </a:p>
          <a:p>
            <a:pPr marL="0" indent="0">
              <a:buNone/>
            </a:pPr>
            <a:r>
              <a:rPr lang="ru-RU" sz="2400" b="1" dirty="0" smtClean="0"/>
              <a:t>8. Начну подписывать под сотнями.</a:t>
            </a:r>
          </a:p>
          <a:p>
            <a:pPr marL="0" indent="0">
              <a:buNone/>
            </a:pPr>
            <a:r>
              <a:rPr lang="ru-RU" sz="2400" b="1" dirty="0" smtClean="0"/>
              <a:t>9. Получу третье неполное произведение.</a:t>
            </a:r>
          </a:p>
          <a:p>
            <a:pPr marL="0" indent="0">
              <a:buNone/>
            </a:pPr>
            <a:r>
              <a:rPr lang="ru-RU" sz="2400" b="1" dirty="0" smtClean="0"/>
              <a:t>10. Сложу </a:t>
            </a:r>
            <a:r>
              <a:rPr lang="ru-RU" sz="2400" b="1" dirty="0"/>
              <a:t>неполные </a:t>
            </a:r>
            <a:r>
              <a:rPr lang="ru-RU" sz="2400" b="1" dirty="0" smtClean="0"/>
              <a:t>произведения.</a:t>
            </a:r>
          </a:p>
          <a:p>
            <a:pPr marL="0" indent="0">
              <a:buNone/>
            </a:pPr>
            <a:r>
              <a:rPr lang="ru-RU" sz="2400" b="1" dirty="0" smtClean="0"/>
              <a:t>11.  </a:t>
            </a:r>
            <a:r>
              <a:rPr lang="ru-RU" sz="2400" b="1" dirty="0"/>
              <a:t>Читаю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ответ.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lib2.podelise.ru/tw_files2/urls_3/81/d-80178/7z-docs/1_html_62f37bc4.gif"/>
          <p:cNvPicPr>
            <a:picLocks noChangeAspect="1" noChangeArrowheads="1"/>
          </p:cNvPicPr>
          <p:nvPr/>
        </p:nvPicPr>
        <p:blipFill>
          <a:blip r:embed="rId2" cstate="print"/>
          <a:srcRect l="13262" r="16009"/>
          <a:stretch>
            <a:fillRect/>
          </a:stretch>
        </p:blipFill>
        <p:spPr bwMode="auto">
          <a:xfrm>
            <a:off x="6804248" y="3645024"/>
            <a:ext cx="1728192" cy="18362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image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92" r="13134" b="3855"/>
          <a:stretch/>
        </p:blipFill>
        <p:spPr bwMode="auto">
          <a:xfrm>
            <a:off x="899591" y="908720"/>
            <a:ext cx="7422907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293</TotalTime>
  <Words>403</Words>
  <Application>Microsoft Office PowerPoint</Application>
  <PresentationFormat>Экран (4:3)</PresentationFormat>
  <Paragraphs>183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  Умножение многозначного числа на многозначное (знакомство)</vt:lpstr>
      <vt:lpstr>Математический диктант</vt:lpstr>
      <vt:lpstr>Математический диктант</vt:lpstr>
      <vt:lpstr>Презентация PowerPoint</vt:lpstr>
      <vt:lpstr>Презентация PowerPoint</vt:lpstr>
      <vt:lpstr>Презентация PowerPoint</vt:lpstr>
      <vt:lpstr>Презентация PowerPoint</vt:lpstr>
      <vt:lpstr>Алгоритм умножения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Вадим Астахов</cp:lastModifiedBy>
  <cp:revision>43</cp:revision>
  <dcterms:created xsi:type="dcterms:W3CDTF">2016-02-28T14:15:22Z</dcterms:created>
  <dcterms:modified xsi:type="dcterms:W3CDTF">2026-02-04T13:25:48Z</dcterms:modified>
</cp:coreProperties>
</file>