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2" r:id="rId9"/>
    <p:sldId id="264" r:id="rId10"/>
    <p:sldId id="269" r:id="rId11"/>
    <p:sldId id="265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12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692696"/>
            <a:ext cx="75608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Викторина для детей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старшего дошкольного возраста </a:t>
            </a:r>
          </a:p>
          <a:p>
            <a:pPr algn="ctr"/>
            <a:endParaRPr lang="ru-RU" sz="1400" b="1" dirty="0" smtClean="0">
              <a:solidFill>
                <a:srgbClr val="FF0066"/>
              </a:solidFill>
              <a:latin typeface="Comic Sans MS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0066"/>
                </a:solidFill>
                <a:latin typeface="Comic Sans MS" pitchFamily="66" charset="0"/>
              </a:rPr>
              <a:t>«Знатоки зимующих птиц»</a:t>
            </a:r>
            <a:endParaRPr lang="ru-RU" sz="4000" b="1" dirty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4581128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Подготовили воспитатели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МДОУ детский сад № 10 г.Галича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Травина Лариса Юрьевна,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Румянцева Жанна Валерьевна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C:\Users\user\Desktop\06540008802.jpg"/>
          <p:cNvPicPr/>
          <p:nvPr/>
        </p:nvPicPr>
        <p:blipFill>
          <a:blip r:embed="rId3" cstate="print"/>
          <a:srcRect l="3748" t="11672" r="-1760" b="3785"/>
          <a:stretch>
            <a:fillRect/>
          </a:stretch>
        </p:blipFill>
        <p:spPr bwMode="auto">
          <a:xfrm>
            <a:off x="2627784" y="3068960"/>
            <a:ext cx="1390015" cy="1493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C:\Users\user\Desktop\BzfaTWxKwip-_1200x0_AybP2us9.jpg"/>
          <p:cNvPicPr/>
          <p:nvPr/>
        </p:nvPicPr>
        <p:blipFill>
          <a:blip r:embed="rId4" cstate="print"/>
          <a:srcRect l="10946" t="3407" r="18065" b="1403"/>
          <a:stretch>
            <a:fillRect/>
          </a:stretch>
        </p:blipFill>
        <p:spPr bwMode="auto">
          <a:xfrm>
            <a:off x="755576" y="2780928"/>
            <a:ext cx="1657350" cy="1417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C:\Users\user\Desktop\05080016601.jpg"/>
          <p:cNvPicPr/>
          <p:nvPr/>
        </p:nvPicPr>
        <p:blipFill>
          <a:blip r:embed="rId5" cstate="print"/>
          <a:srcRect l="8911" t="20249" r="28134" b="13991"/>
          <a:stretch>
            <a:fillRect/>
          </a:stretch>
        </p:blipFill>
        <p:spPr bwMode="auto">
          <a:xfrm>
            <a:off x="1331640" y="4725144"/>
            <a:ext cx="2114550" cy="1470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692696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Задание №4 «Какие птицы спрятались на картинке?»</a:t>
            </a:r>
          </a:p>
          <a:p>
            <a:r>
              <a:rPr lang="ru-RU" dirty="0" smtClean="0"/>
              <a:t> </a:t>
            </a:r>
            <a:r>
              <a:rPr lang="ru-RU" sz="1600" dirty="0" smtClean="0"/>
              <a:t>-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Командам предлагается картинка с наложенными контурами птиц. Их задача определить «спрятавшихся» птиц.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— Посмотрите внимательно на изображение. Кого вы увидели? Назовите птиц, которые спрятались на картинке. 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  </a:t>
            </a:r>
            <a:endParaRPr lang="ru-RU" sz="1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0481" name="Picture 1" descr="C:\Users\user\Desktop\5092.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132856"/>
            <a:ext cx="7344816" cy="3960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Рисунок 2" descr="5092.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412776"/>
            <a:ext cx="4199778" cy="46637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755576" y="519200"/>
            <a:ext cx="763284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Задание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 №5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 «Лабиринт»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Arial" pitchFamily="34" charset="0"/>
              </a:rPr>
              <a:t>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 Какая команда быстрее пройдёт лабиринт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620688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Задание №6 «Отгадай ребус»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-Чья команда быстрее расшифрует ребус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3553" name="Picture 1" descr="C:\Users\user\Desktop\5092.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412776"/>
            <a:ext cx="1634675" cy="1656184"/>
          </a:xfrm>
          <a:prstGeom prst="rect">
            <a:avLst/>
          </a:prstGeom>
          <a:noFill/>
        </p:spPr>
      </p:pic>
      <p:pic>
        <p:nvPicPr>
          <p:cNvPr id="23554" name="Picture 2" descr="C:\Users\user\Desktop\5092.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412776"/>
            <a:ext cx="1768599" cy="1681797"/>
          </a:xfrm>
          <a:prstGeom prst="rect">
            <a:avLst/>
          </a:prstGeom>
          <a:noFill/>
        </p:spPr>
      </p:pic>
      <p:pic>
        <p:nvPicPr>
          <p:cNvPr id="23555" name="Picture 3" descr="C:\Users\user\Desktop\5092.0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1412776"/>
            <a:ext cx="2045220" cy="1656184"/>
          </a:xfrm>
          <a:prstGeom prst="rect">
            <a:avLst/>
          </a:prstGeom>
          <a:noFill/>
        </p:spPr>
      </p:pic>
      <p:pic>
        <p:nvPicPr>
          <p:cNvPr id="23556" name="Picture 4" descr="C:\Users\user\Desktop\5092.0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4149080"/>
            <a:ext cx="2400300" cy="1409700"/>
          </a:xfrm>
          <a:prstGeom prst="rect">
            <a:avLst/>
          </a:prstGeom>
          <a:noFill/>
        </p:spPr>
      </p:pic>
      <p:pic>
        <p:nvPicPr>
          <p:cNvPr id="23557" name="Picture 5" descr="C:\Users\user\Desktop\5092.01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4077072"/>
            <a:ext cx="2289486" cy="14401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5576" y="321297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Воробей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321297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Сова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328498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Ворона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7664" y="587727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  Сорока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4088" y="5805265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Дятел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C:\Users\user\Desktop\Зимующие птицы\Новая папка (2)\5-26.jpg"/>
          <p:cNvPicPr/>
          <p:nvPr/>
        </p:nvPicPr>
        <p:blipFill>
          <a:blip r:embed="rId8" cstate="print"/>
          <a:srcRect l="20948" t="23932" r="3662" b="1538"/>
          <a:stretch>
            <a:fillRect/>
          </a:stretch>
        </p:blipFill>
        <p:spPr bwMode="auto">
          <a:xfrm>
            <a:off x="2843808" y="5589240"/>
            <a:ext cx="1038225" cy="769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user\Desktop\Зимующие птицы\Новая папка (2)\1645052310_13-fikiwiki-com-p-kartinki-dyatla-13.jpg"/>
          <p:cNvPicPr/>
          <p:nvPr/>
        </p:nvPicPr>
        <p:blipFill>
          <a:blip r:embed="rId9" cstate="print"/>
          <a:srcRect l="43271" t="5861" r="21471" b="3730"/>
          <a:stretch>
            <a:fillRect/>
          </a:stretch>
        </p:blipFill>
        <p:spPr bwMode="auto">
          <a:xfrm>
            <a:off x="6660232" y="5589240"/>
            <a:ext cx="445135" cy="830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user\Desktop\Зимующие птицы\Новая папка (2)\05080016601.jpg"/>
          <p:cNvPicPr/>
          <p:nvPr/>
        </p:nvPicPr>
        <p:blipFill>
          <a:blip r:embed="rId10" cstate="print"/>
          <a:srcRect l="11989" t="20463" r="28774" b="14286"/>
          <a:stretch>
            <a:fillRect/>
          </a:stretch>
        </p:blipFill>
        <p:spPr bwMode="auto">
          <a:xfrm>
            <a:off x="1835696" y="3140968"/>
            <a:ext cx="1055370" cy="769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user\Desktop\Зимующие птицы\Новая папка (2)\look.com.ua-355626.jpg"/>
          <p:cNvPicPr/>
          <p:nvPr/>
        </p:nvPicPr>
        <p:blipFill>
          <a:blip r:embed="rId11" cstate="print"/>
          <a:srcRect l="18679" t="3889" r="18071"/>
          <a:stretch>
            <a:fillRect/>
          </a:stretch>
        </p:blipFill>
        <p:spPr bwMode="auto">
          <a:xfrm>
            <a:off x="4067945" y="3140968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user\Desktop\Зимующие птицы\Новая папка (2)\i-35-67.jpeg"/>
          <p:cNvPicPr/>
          <p:nvPr/>
        </p:nvPicPr>
        <p:blipFill>
          <a:blip r:embed="rId12" cstate="print"/>
          <a:srcRect t="19460" r="14937" b="5973"/>
          <a:stretch>
            <a:fillRect/>
          </a:stretch>
        </p:blipFill>
        <p:spPr bwMode="auto">
          <a:xfrm>
            <a:off x="6516216" y="3212976"/>
            <a:ext cx="941070" cy="54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908720"/>
            <a:ext cx="792088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Задание №7«Конкурс тараторок».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-Для этого конкурса приглашаются по одному участнику от каждой команды. Они соревнуются друг с другом в проговаривание скороговорок</a:t>
            </a:r>
          </a:p>
          <a:p>
            <a:endParaRPr lang="ru-RU" i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2060"/>
                </a:solidFill>
                <a:latin typeface="Comic Sans MS" pitchFamily="66" charset="0"/>
              </a:rPr>
              <a:t>- Дятел дуб долбил, да не додолбил.</a:t>
            </a:r>
            <a:endParaRPr lang="ru-RU" sz="20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r">
              <a:lnSpc>
                <a:spcPct val="150000"/>
              </a:lnSpc>
            </a:pPr>
            <a:r>
              <a:rPr lang="ru-RU" sz="2000" i="1" dirty="0" smtClean="0">
                <a:solidFill>
                  <a:srgbClr val="C00000"/>
                </a:solidFill>
                <a:latin typeface="Comic Sans MS" pitchFamily="66" charset="0"/>
              </a:rPr>
              <a:t>- Проворонила ворона вороненка.</a:t>
            </a:r>
            <a:endParaRPr lang="ru-RU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2060"/>
                </a:solidFill>
                <a:latin typeface="Comic Sans MS" pitchFamily="66" charset="0"/>
              </a:rPr>
              <a:t>- Три сороки-тараторки тараторили на горке.</a:t>
            </a:r>
            <a:endParaRPr lang="ru-RU" sz="20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r">
              <a:lnSpc>
                <a:spcPct val="150000"/>
              </a:lnSpc>
            </a:pPr>
            <a:r>
              <a:rPr lang="ru-RU" sz="2000" i="1" dirty="0" smtClean="0">
                <a:solidFill>
                  <a:srgbClr val="C00000"/>
                </a:solidFill>
                <a:latin typeface="Comic Sans MS" pitchFamily="66" charset="0"/>
              </a:rPr>
              <a:t>- Хитрую сороку поймать морока,</a:t>
            </a:r>
            <a:endParaRPr lang="ru-RU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r">
              <a:lnSpc>
                <a:spcPct val="150000"/>
              </a:lnSpc>
            </a:pPr>
            <a:r>
              <a:rPr lang="ru-RU" sz="2000" i="1" dirty="0" smtClean="0">
                <a:solidFill>
                  <a:srgbClr val="C00000"/>
                </a:solidFill>
                <a:latin typeface="Comic Sans MS" pitchFamily="66" charset="0"/>
              </a:rPr>
              <a:t>А сорок сорок – сорок морок</a:t>
            </a:r>
            <a:r>
              <a:rPr lang="ru-RU" sz="2000" i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Три свиристели еле свистели на ели. </a:t>
            </a:r>
          </a:p>
          <a:p>
            <a:pPr algn="r">
              <a:lnSpc>
                <a:spcPct val="150000"/>
              </a:lnSpc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− Дятел жил в дупле пустом, дуб долбил как долотом.</a:t>
            </a:r>
          </a:p>
          <a:p>
            <a:pPr>
              <a:buFontTx/>
              <a:buChar char="-"/>
            </a:pP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536" y="371268"/>
            <a:ext cx="8604448" cy="615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-Пока жюри подводит итоги предлагаю немного поиграть. Я называю в игре только птиц,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но если вы услышите, что появились не птицы, а что – то другое, дайте мне знать.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Можете хлопать в ладоши.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Прилетели птицы: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Голуби, синицы,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Мухи и стрижи,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Дети: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хлопают.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Воспитатель: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Что не правильно?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Дети: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Мухи!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Воспитатель: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А мухи – это кто?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Дети: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Насекомые.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Прилетели птицы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Голуби, синицы,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Аисты, вороны.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Галки, макароны.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Дети: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хлопают.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Воспитатель: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Что не правильно?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Дети:</a:t>
            </a: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 Макароны!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Прилетели птицы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Комары, кукушки,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Чибисы, чижи,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Аисты, лягушки,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Совы и ватрушки.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Дети: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хлопают.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Воспитатель: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Что не правильно?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Дети: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Комары, лягушки, ватрушки.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39552" y="363417"/>
            <a:ext cx="813690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Итог.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Все молодцы! По итогам викторины победила дружба!!!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-Ребята, вы молодцы! Очень много знаете о птицах. Вы заботитесь о них, помогаете нашим пернатым друзьям?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Ребята, что может случиться, если люди не будут помогать птицам пережить суровую зиму? (Они погибнут)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Представим себе на одну минутку, что на земле осталось очень мало птиц? Что измениться? (Разведется очень много вредных насекомых и мелких грызунов. Деревья начнут болеть и погибнут. Людям станет трудно дышать, потому что деревья вырабатывают кислород. Вредители будут уничтожать весь урожай на полях и огородах)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 еще я думаю, что будет очень печально, если мы не сможем наслаждаться пением птиц, их весеннему гомону, и поэтому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Приучите птиц в мороз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К своему окну,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Чтоб без песен не пришлось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Нам встречать весну!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-Ребята, дома вы вместе с родителями делали для птиц кормушки. На прогулке мы повесили ваши кормушки в «Птичьей столовой» и угощаем птичек крошками и семечками.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Птички, которые прилетали к нам на кормушки, передают вам большой привет и благодарность, а еще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просили угостить вас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сладкими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червячкоами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Ребята, оставайтесь добрыми друзьями для птиц.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Угощение детей сладкими червячками.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2497" y="296733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59632" y="980728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184482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67544" y="636147"/>
            <a:ext cx="813690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Виды детской деятельности: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Игровая, познавательно - исследовательская, коммуникативная.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Цель: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Закрепить знания детей о зимующих птицах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Расширить и активизировать знания детей о зимующих птицах; </a:t>
            </a:r>
          </a:p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− Развивать связную речь, умение отвечать на вопросы полным и чётким ответом;</a:t>
            </a:r>
          </a:p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− Развивать наглядно-образное мышление, память, способность детей сравнивать, обобщать, логически мыслить.</a:t>
            </a:r>
          </a:p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− Воспитывать бережное отношение к родной природе и ее обитателям.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- Воспитание желания оказывать посильную помощь.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Планируемые результаты: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Ребенок принимает активное участие в организации и проведении викторины, умеет формулировать ответы на вопросы педагога, владеет диалогической формой речи, эмоционально реагирует на литературное произведение, активно и доброжелательно ведет себя в процессе коллективной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95536" y="446144"/>
            <a:ext cx="835292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Ход викторины.</a:t>
            </a:r>
            <a:endParaRPr lang="ru-RU" b="1" dirty="0" smtClean="0">
              <a:solidFill>
                <a:srgbClr val="333333"/>
              </a:solidFill>
              <a:latin typeface="Comic Sans MS" pitchFamily="66" charset="0"/>
              <a:ea typeface="Calibri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Сегодня мы собрались, чтобы провести викторину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 «Знатоки зимующих птиц».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Вас ждут интересные вопросы, загадки и забавные задания.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Где бы вы не гуляли: по берегу реки, в деревне, по городу, в лесу – повсюду вы встречаете птиц.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Их жизнь полна чудес и загадок.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 сегодня мы закрепим знания об удивительном мире пернатых.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Но для сначала нам надо разделиться на команды.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Итак первая команда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«Снегири»,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вторая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«Воробьи»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( командам вручаются эмблемы)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Вам будут задаваться вопросы, задания и за каждый правильный ответ команда получает фишку с изображением птички, в конце викторины мы вместе посчитаем количество фишек и определим команду-победительницу. Оценивает результаты- жюри.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Нашу викторину мы начнем с разминки.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Для этого вы должны будете назвать всех зимующих птиц.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Команды по очереди называют птиц, которых они знают.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11560" y="1996302"/>
            <a:ext cx="813690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206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C0000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C0000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C0000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C0000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C0000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C0000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Comic Sans MS" pitchFamily="66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C0000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C0000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Рисунок 3" descr="C:\Users\user\Desktop\1645052310_13-fikiwiki-com-p-kartinki-dyatla-13.jpg"/>
          <p:cNvPicPr/>
          <p:nvPr/>
        </p:nvPicPr>
        <p:blipFill>
          <a:blip r:embed="rId3" cstate="print"/>
          <a:srcRect l="41670" t="6750" r="21856" b="4263"/>
          <a:stretch>
            <a:fillRect/>
          </a:stretch>
        </p:blipFill>
        <p:spPr bwMode="auto">
          <a:xfrm>
            <a:off x="323528" y="1484784"/>
            <a:ext cx="704850" cy="124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5-26.jpg"/>
          <p:cNvPicPr/>
          <p:nvPr/>
        </p:nvPicPr>
        <p:blipFill>
          <a:blip r:embed="rId4" cstate="print"/>
          <a:srcRect l="19360" t="20513"/>
          <a:stretch>
            <a:fillRect/>
          </a:stretch>
        </p:blipFill>
        <p:spPr bwMode="auto">
          <a:xfrm>
            <a:off x="1043608" y="1484784"/>
            <a:ext cx="1066800" cy="78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i-35-67.jpeg"/>
          <p:cNvPicPr/>
          <p:nvPr/>
        </p:nvPicPr>
        <p:blipFill>
          <a:blip r:embed="rId5" cstate="print"/>
          <a:srcRect t="16981" r="14129" b="6132"/>
          <a:stretch>
            <a:fillRect/>
          </a:stretch>
        </p:blipFill>
        <p:spPr bwMode="auto">
          <a:xfrm>
            <a:off x="2195736" y="1412776"/>
            <a:ext cx="115212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1657281019_32-adonius-club-p-zimuyushchie-ptitsi-leningradskoi-oblasti-32.jpg"/>
          <p:cNvPicPr/>
          <p:nvPr/>
        </p:nvPicPr>
        <p:blipFill>
          <a:blip r:embed="rId6" cstate="print"/>
          <a:srcRect l="52338" t="29463" r="4548" b="29809"/>
          <a:stretch>
            <a:fillRect/>
          </a:stretch>
        </p:blipFill>
        <p:spPr bwMode="auto">
          <a:xfrm>
            <a:off x="3419872" y="1412776"/>
            <a:ext cx="115212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1625696513_57-funart-pro-p-klyost-ptitsa-zhivotnie-krasivo-foto-61.jpg"/>
          <p:cNvPicPr/>
          <p:nvPr/>
        </p:nvPicPr>
        <p:blipFill>
          <a:blip r:embed="rId7" cstate="print"/>
          <a:srcRect l="9295" t="4460" r="21728" b="5832"/>
          <a:stretch>
            <a:fillRect/>
          </a:stretch>
        </p:blipFill>
        <p:spPr bwMode="auto">
          <a:xfrm>
            <a:off x="4644008" y="1412776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look.com.ua-355626.jpg"/>
          <p:cNvPicPr/>
          <p:nvPr/>
        </p:nvPicPr>
        <p:blipFill>
          <a:blip r:embed="rId8" cstate="print"/>
          <a:srcRect l="22155" r="15291"/>
          <a:stretch>
            <a:fillRect/>
          </a:stretch>
        </p:blipFill>
        <p:spPr bwMode="auto">
          <a:xfrm>
            <a:off x="5652120" y="1340768"/>
            <a:ext cx="103251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1662048582_2-krasivosti-pro-p-krasnii-snegir-instagram-4.jpg"/>
          <p:cNvPicPr/>
          <p:nvPr/>
        </p:nvPicPr>
        <p:blipFill>
          <a:blip r:embed="rId9" cstate="print"/>
          <a:srcRect l="6583" t="5660" b="5031"/>
          <a:stretch>
            <a:fillRect/>
          </a:stretch>
        </p:blipFill>
        <p:spPr bwMode="auto">
          <a:xfrm>
            <a:off x="6732240" y="1412776"/>
            <a:ext cx="933450" cy="88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esktop\05080016601.jpg"/>
          <p:cNvPicPr/>
          <p:nvPr/>
        </p:nvPicPr>
        <p:blipFill>
          <a:blip r:embed="rId10" cstate="print"/>
          <a:srcRect l="9033" t="20270" r="28646" b="14286"/>
          <a:stretch>
            <a:fillRect/>
          </a:stretch>
        </p:blipFill>
        <p:spPr bwMode="auto">
          <a:xfrm>
            <a:off x="7668344" y="1556792"/>
            <a:ext cx="10382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619672" y="-171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476672"/>
            <a:ext cx="65527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omic Sans MS" pitchFamily="66" charset="0"/>
              </a:rPr>
              <a:t>Задание №1</a:t>
            </a:r>
          </a:p>
          <a:p>
            <a:r>
              <a:rPr lang="ru-RU" sz="1600" b="1" dirty="0" smtClean="0">
                <a:latin typeface="Comic Sans MS" pitchFamily="66" charset="0"/>
              </a:rPr>
              <a:t>Воспитатель: 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Итак, перед вами птицы</a:t>
            </a:r>
            <a:r>
              <a:rPr lang="ru-RU" sz="1600" b="1" dirty="0" smtClean="0">
                <a:latin typeface="Comic Sans MS" pitchFamily="66" charset="0"/>
              </a:rPr>
              <a:t>: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788024" y="764704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д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ятел,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6096" y="764704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с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орока,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76256" y="764704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синичка,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6176" y="764704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в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орона,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40352" y="764704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к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лёст,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1560" y="1052736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с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ова,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052736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с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негирь,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51720" y="1052736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воробей.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9552" y="2780928"/>
            <a:ext cx="838842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Сказочно прекрасен лес в ясный зимний день, особенно когда вдруг блеснет солнеч­ный луч и осветит запорошенные снегом верхушки деревьев. И вот среди белоснеж­ных хлопьев на ветвях мы видим необыкно­венные «цветы». Это... птицы зимнего леса. Вы легко их узнаете по описанию.</a:t>
            </a:r>
          </a:p>
          <a:p>
            <a:r>
              <a:rPr lang="ru-RU" dirty="0" smtClean="0"/>
              <a:t>Внимание вопросы:</a:t>
            </a:r>
          </a:p>
          <a:p>
            <a:r>
              <a:rPr lang="ru-RU" sz="1600" b="1" dirty="0" smtClean="0">
                <a:latin typeface="Comic Sans MS" pitchFamily="66" charset="0"/>
              </a:rPr>
              <a:t>1</a:t>
            </a:r>
            <a:r>
              <a:rPr lang="ru-RU" sz="1600" dirty="0" smtClean="0">
                <a:latin typeface="Comic Sans MS" pitchFamily="66" charset="0"/>
              </a:rPr>
              <a:t>.Много имен у этой птицы. Ее называют «лесным доктором», «лесным плотником», а еще и «лесным поваром» за то, что она зимой подкармливает мелких лесных птичек семенами шишек и насекомыми. Что это за птица?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7740352" y="4725144"/>
            <a:ext cx="118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(Дятел)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67544" y="5013176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r>
              <a:rPr lang="ru-RU" sz="1600" b="1" dirty="0" smtClean="0">
                <a:latin typeface="Comic Sans MS" pitchFamily="66" charset="0"/>
              </a:rPr>
              <a:t>.</a:t>
            </a:r>
            <a:r>
              <a:rPr lang="ru-RU" sz="1600" dirty="0" smtClean="0">
                <a:latin typeface="Comic Sans MS" pitchFamily="66" charset="0"/>
              </a:rPr>
              <a:t> А эта птичка в самую стужу гнездо мастерит, птенцов выводит. И клюв у нее необычный – крестообразный. Что это за птица</a:t>
            </a:r>
            <a:r>
              <a:rPr lang="ru-RU" sz="1600" dirty="0" smtClean="0">
                <a:latin typeface="Comic Sans MS" pitchFamily="66" charset="0"/>
              </a:rPr>
              <a:t>?</a:t>
            </a:r>
            <a:endParaRPr lang="ru-RU" sz="1600" dirty="0" smtClean="0">
              <a:latin typeface="Comic Sans MS" pitchFamily="66" charset="0"/>
            </a:endParaRPr>
          </a:p>
          <a:p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724128" y="5301208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omic Sans MS" pitchFamily="66" charset="0"/>
              </a:rPr>
              <a:t>(Клёст)</a:t>
            </a:r>
            <a:endParaRPr lang="ru-RU" sz="1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11560" y="332656"/>
            <a:ext cx="806489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3.Это маленькая подвижная птица с округлой головкой, короткой шеей, яйцевидным туловищем, короткими и округлыми крыльями. Клюв твердый, к концу заостренный. В холодную пору птицы сидят, плотно прижавшись друг к другу, нахохлившись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 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sz="1600" dirty="0" smtClean="0">
              <a:latin typeface="Comic Sans MS" pitchFamily="66" charset="0"/>
            </a:endParaRPr>
          </a:p>
          <a:p>
            <a:r>
              <a:rPr lang="ru-RU" sz="1600" dirty="0" smtClean="0"/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10527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(Воробей)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484784"/>
            <a:ext cx="784887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4. Это красивая птица. У нее на голове черная шапочка, щеки белые, на головке черная полоса - галстучек, крылья и хвост серые, спинка желто-зеленая, а брюшко желтое. Перепархивая с ветки на ветку, они подвешиваются к ним вниз 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головой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, качаются, держатся на самых тонких веточках.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24208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(Синица)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780928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5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. Голова, крылья, хвост у нее — черные, а по бокам белоснежные перышки. Хвост длинный, прямой, будто стрела. Клюв прочный и острый. Она очень подвижная, суетливая птица</a:t>
            </a:r>
            <a:r>
              <a:rPr lang="ru-RU" sz="1600" b="1" dirty="0" smtClean="0">
                <a:latin typeface="Comic Sans MS" pitchFamily="66" charset="0"/>
              </a:rPr>
              <a:t>. 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328498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(Сорока)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3645024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6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У этой птицы крупное продолговатое туловище, большие сильные ноги. Ходит она большими шагами. Клюв крепкий, большой. Голова, горло и крылья - черные, остальное тело — серое</a:t>
            </a:r>
            <a:r>
              <a:rPr lang="ru-RU" dirty="0" smtClean="0">
                <a:solidFill>
                  <a:srgbClr val="002060"/>
                </a:solidFill>
              </a:rPr>
              <a:t>. 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4008" y="414908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(Ворона)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4509120"/>
            <a:ext cx="73448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 7.У этой птицы большая голова, которой она вертит во все стороны, у нее нет шеи, круглые немигающие янтарные глаза. Она великолепно видит в темноте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.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50131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(Сова) 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5373216"/>
            <a:ext cx="74888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8.У этой птицы спинка синевато – серая, подхвостье ослепительно белое, хвост и крылья черные, с металлическими отблесками, а грудка ярко – красная.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87727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(Снегирь)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55576" y="476672"/>
            <a:ext cx="7776864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Задание №2 «Закончи предложение».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-Я буду читать предложение, а вы должны его закончить. Читать я буду по очереди одной и второй команде.</a:t>
            </a:r>
          </a:p>
          <a:p>
            <a:endParaRPr lang="ru-RU" sz="16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 Воробей маленький, а 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сова</a:t>
            </a:r>
            <a:endParaRPr lang="ru-RU" sz="16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1484785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(большая)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1772816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У дятла клюв длинный, а у снегиря 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64288" y="1772816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(короткий)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206084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Сова спит днём, а охотится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2060848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(ночью)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1800" y="2348880"/>
            <a:ext cx="4968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Синицы высиживают птенцов летом, а клест 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0312" y="2348880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(зимой)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2636912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У воробья хвост короткий, а у вороны 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9992" y="2636912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(длинный)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87824" y="2924944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У вороны клюв большой, а у воробья 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04248" y="2924944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(маленький)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560" y="3284984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У синицы желтая грудь, поэтому ее называют……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8104" y="3284984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(желтогрудая)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03848" y="3645024"/>
            <a:ext cx="4176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У дятла острый клюв, поэтому он … 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48264" y="3645024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(остроклювый)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568" y="4005064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У совы большие глаза, поэтому она. 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55976" y="4005064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(большеглазая)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83768" y="4293096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У сороки длинный хвост, поэтому она … 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8224" y="4293096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(длиннохвостая)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5576" y="4581128"/>
            <a:ext cx="3816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У сороки белые бока, поэтому она . 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3968" y="4581128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(белобокая)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63688" y="4869160"/>
            <a:ext cx="5544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У снегиря красная грудь, поэтому про него говорят. 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76256" y="4869160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(красногрудый)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1" grpId="0"/>
      <p:bldP spid="16" grpId="0"/>
      <p:bldP spid="19" grpId="0"/>
      <p:bldP spid="21" grpId="0"/>
      <p:bldP spid="23" grpId="0"/>
      <p:bldP spid="25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620688"/>
            <a:ext cx="6408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Задание №3 Ответь быстро.</a:t>
            </a:r>
          </a:p>
          <a:p>
            <a:endParaRPr lang="ru-RU" sz="16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Какая птица прилетает к нам с первым снегом? </a:t>
            </a:r>
            <a:endParaRPr lang="ru-RU" sz="16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sz="16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sz="16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sz="1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C:\Users\user\Desktop\1653604559_6-kartinkin-net-p-kartinki-dyatlov-6.jpg"/>
          <p:cNvPicPr/>
          <p:nvPr/>
        </p:nvPicPr>
        <p:blipFill>
          <a:blip r:embed="rId3" cstate="print"/>
          <a:srcRect l="15567" t="3189" r="19678" b="5253"/>
          <a:stretch>
            <a:fillRect/>
          </a:stretch>
        </p:blipFill>
        <p:spPr bwMode="auto">
          <a:xfrm>
            <a:off x="6084168" y="1844824"/>
            <a:ext cx="792088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user\Desktop\e196878e511b15941a1937846a71c0ba.jpg"/>
          <p:cNvPicPr/>
          <p:nvPr/>
        </p:nvPicPr>
        <p:blipFill>
          <a:blip r:embed="rId4" cstate="print"/>
          <a:srcRect l="12852" t="2430" r="34981" b="17129"/>
          <a:stretch>
            <a:fillRect/>
          </a:stretch>
        </p:blipFill>
        <p:spPr bwMode="auto">
          <a:xfrm>
            <a:off x="6156176" y="764704"/>
            <a:ext cx="864096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user\Desktop\i-12-68.jpeg"/>
          <p:cNvPicPr/>
          <p:nvPr/>
        </p:nvPicPr>
        <p:blipFill>
          <a:blip r:embed="rId5" cstate="print"/>
          <a:srcRect l="10314" r="19037" b="1880"/>
          <a:stretch>
            <a:fillRect/>
          </a:stretch>
        </p:blipFill>
        <p:spPr bwMode="auto">
          <a:xfrm>
            <a:off x="4355976" y="2276872"/>
            <a:ext cx="72008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user\Desktop\1625696513_57-funart-pro-p-klyost-ptitsa-zhivotnie-krasivo-foto-61.jpg"/>
          <p:cNvPicPr/>
          <p:nvPr/>
        </p:nvPicPr>
        <p:blipFill>
          <a:blip r:embed="rId6" cstate="print"/>
          <a:srcRect l="9552" t="5317" r="20831" b="5916"/>
          <a:stretch>
            <a:fillRect/>
          </a:stretch>
        </p:blipFill>
        <p:spPr bwMode="auto">
          <a:xfrm>
            <a:off x="4644008" y="3212976"/>
            <a:ext cx="792088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C:\Users\user\Desktop\2912309.jpg"/>
          <p:cNvPicPr/>
          <p:nvPr/>
        </p:nvPicPr>
        <p:blipFill>
          <a:blip r:embed="rId7" cstate="print"/>
          <a:srcRect l="6203" t="9472" r="27109" b="5901"/>
          <a:stretch>
            <a:fillRect/>
          </a:stretch>
        </p:blipFill>
        <p:spPr bwMode="auto">
          <a:xfrm>
            <a:off x="4572000" y="4293096"/>
            <a:ext cx="864096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 descr="C:\Users\user\Desktop\05070005501.jpg"/>
          <p:cNvPicPr/>
          <p:nvPr/>
        </p:nvPicPr>
        <p:blipFill>
          <a:blip r:embed="rId8" cstate="print"/>
          <a:srcRect l="29032" t="3433" r="20395" b="19169"/>
          <a:stretch>
            <a:fillRect/>
          </a:stretch>
        </p:blipFill>
        <p:spPr bwMode="auto">
          <a:xfrm>
            <a:off x="6228184" y="5085184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55576" y="148478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(снегирь)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1844824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У какой птицы наших мест самый длинный клюв? 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75656" y="213285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(дятел)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2420888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Какая птица наших мест живёт дольше всех? 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9752" y="270892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(Ворон)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3568" y="3356992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Какая птица выводит птенцов в январские морозы? 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87824" y="357301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(клёст)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1560" y="4293096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Какая птица греется, зарывшись в сугроб? 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47664" y="458112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(Глухарь)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7584" y="5373216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Какая птица перемещается по дереву вниз головой, её называют лесным акробатом? 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64088" y="609329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(поползень)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21" grpId="0"/>
      <p:bldP spid="23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C:\Users\user\Desktop\c7b93869070a5674a1b0.jpg"/>
          <p:cNvPicPr/>
          <p:nvPr/>
        </p:nvPicPr>
        <p:blipFill>
          <a:blip r:embed="rId3" cstate="print"/>
          <a:srcRect l="11729" t="5051" r="7472"/>
          <a:stretch>
            <a:fillRect/>
          </a:stretch>
        </p:blipFill>
        <p:spPr bwMode="auto">
          <a:xfrm>
            <a:off x="5580112" y="5877272"/>
            <a:ext cx="93610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00320087302.jpg"/>
          <p:cNvPicPr/>
          <p:nvPr/>
        </p:nvPicPr>
        <p:blipFill>
          <a:blip r:embed="rId4" cstate="print"/>
          <a:srcRect l="36914" t="10962" r="4687" b="10192"/>
          <a:stretch>
            <a:fillRect/>
          </a:stretch>
        </p:blipFill>
        <p:spPr bwMode="auto">
          <a:xfrm>
            <a:off x="5868144" y="4149080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479.jpg"/>
          <p:cNvPicPr/>
          <p:nvPr/>
        </p:nvPicPr>
        <p:blipFill>
          <a:blip r:embed="rId5" cstate="print"/>
          <a:srcRect l="29660" t="8711" r="7506" b="7317"/>
          <a:stretch>
            <a:fillRect/>
          </a:stretch>
        </p:blipFill>
        <p:spPr bwMode="auto">
          <a:xfrm>
            <a:off x="4427984" y="3356992"/>
            <a:ext cx="86487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25232185.jpg"/>
          <p:cNvPicPr/>
          <p:nvPr/>
        </p:nvPicPr>
        <p:blipFill>
          <a:blip r:embed="rId6" cstate="print"/>
          <a:srcRect l="28181" t="5960" r="1871" b="5298"/>
          <a:stretch>
            <a:fillRect/>
          </a:stretch>
        </p:blipFill>
        <p:spPr bwMode="auto">
          <a:xfrm>
            <a:off x="4572000" y="1844824"/>
            <a:ext cx="857250" cy="769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89272c3d9fd538a397b3.jpg"/>
          <p:cNvPicPr/>
          <p:nvPr/>
        </p:nvPicPr>
        <p:blipFill>
          <a:blip r:embed="rId7" cstate="print"/>
          <a:srcRect l="21973" t="1643" r="6721"/>
          <a:stretch>
            <a:fillRect/>
          </a:stretch>
        </p:blipFill>
        <p:spPr bwMode="auto">
          <a:xfrm>
            <a:off x="5724128" y="2564904"/>
            <a:ext cx="86409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esktop\c-users-evtushenko-desktop-sinicy-1-jpg-1024x683.jpeg"/>
          <p:cNvPicPr/>
          <p:nvPr/>
        </p:nvPicPr>
        <p:blipFill>
          <a:blip r:embed="rId8" cstate="print"/>
          <a:srcRect l="2501" t="5962" r="37487" b="1823"/>
          <a:stretch>
            <a:fillRect/>
          </a:stretch>
        </p:blipFill>
        <p:spPr bwMode="auto">
          <a:xfrm>
            <a:off x="5940152" y="332656"/>
            <a:ext cx="86409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539552" y="476672"/>
            <a:ext cx="489654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Какая птица любит несолёное сало?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sz="16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5" name="Рисунок 14" descr="C:\Users\user\Desktop\1653604559_6-kartinkin-net-p-kartinki-dyatlov-6.jpg"/>
          <p:cNvPicPr/>
          <p:nvPr/>
        </p:nvPicPr>
        <p:blipFill>
          <a:blip r:embed="rId9" cstate="print"/>
          <a:srcRect l="15567" t="3189" r="19678" b="5253"/>
          <a:stretch>
            <a:fillRect/>
          </a:stretch>
        </p:blipFill>
        <p:spPr bwMode="auto">
          <a:xfrm>
            <a:off x="5004048" y="980728"/>
            <a:ext cx="792088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C:\Users\user\Desktop\c-users-evtushenko-desktop-sinicy-1-jpg-1024x683.jpeg"/>
          <p:cNvPicPr/>
          <p:nvPr/>
        </p:nvPicPr>
        <p:blipFill>
          <a:blip r:embed="rId8" cstate="print"/>
          <a:srcRect l="2501" t="5962" r="37487" b="1823"/>
          <a:stretch>
            <a:fillRect/>
          </a:stretch>
        </p:blipFill>
        <p:spPr bwMode="auto">
          <a:xfrm>
            <a:off x="5724128" y="4869160"/>
            <a:ext cx="86409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283968" y="62068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(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синица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) 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67544" y="1124744"/>
            <a:ext cx="42484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Какую птицу называют «лесным доктором»? 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3928" y="1196752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(дятел)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5536" y="1772816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Какая птица не умеет ходить по земле, а только прыгает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?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67744" y="2132856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(воробей) 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7544" y="2564904"/>
            <a:ext cx="5400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Какая птица может поворачивать голову на 180 градусов? </a:t>
            </a: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851920" y="278092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(филин, сова)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5536" y="3356992"/>
            <a:ext cx="45365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Какая птица может «работать почтальоном»? </a:t>
            </a:r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491880" y="3717032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(голубь) 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7544" y="4293096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Какую птицу в народе называют «воровкой» и почему? 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88024" y="4581128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(сорока) 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7544" y="5085184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В честь какой птицы в народе издавна отмечают праздник? 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55976" y="5013176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(синица)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87624" y="5805264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Какая птица днём спит, а ночью охотится? 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16016" y="5949280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(сова)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9" grpId="0"/>
      <p:bldP spid="21" grpId="0"/>
      <p:bldP spid="23" grpId="0"/>
      <p:bldP spid="25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Зимующие птицы\ad276c9265c10ec901f33df784529b1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55576" y="908720"/>
            <a:ext cx="756084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Физкультминутка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«Скачет шустрая синица»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Скачет шустрая синица,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(Прыжки на месте на двух ногах.)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Ей на месте не сидится,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(Прыжки на месте на левой ноге.)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Прыг-скок, прыг-скок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, (Прыжки на месте на правой ноге.)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Завертелась, как волчок.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(Кружимся на месте.)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Вот присела на минутку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, (Присели.)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Почесала клювом грудку,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(Встали, наклоны головы влево -вправо.)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И с дорожки — на плетень,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(Прыжки на месте на левой ноге.) </a:t>
            </a:r>
          </a:p>
          <a:p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Тири-тири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(Прыжки на месте на правой ноге.)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Тень-тень-тень!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(Прыжки на месте на двух ногах.) (А.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Барто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5" name="Рисунок 4" descr="C:\Users\user\Desktop\1625706450_57-phonoteka-org-p-sinitsa-art-krasivo-63.jpg"/>
          <p:cNvPicPr/>
          <p:nvPr/>
        </p:nvPicPr>
        <p:blipFill>
          <a:blip r:embed="rId3" cstate="print"/>
          <a:srcRect l="24130" r="15449"/>
          <a:stretch>
            <a:fillRect/>
          </a:stretch>
        </p:blipFill>
        <p:spPr bwMode="auto">
          <a:xfrm>
            <a:off x="3635896" y="4509120"/>
            <a:ext cx="2016224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1256</Words>
  <Application>Microsoft Office PowerPoint</Application>
  <PresentationFormat>Экран (4:3)</PresentationFormat>
  <Paragraphs>213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58</cp:revision>
  <dcterms:created xsi:type="dcterms:W3CDTF">2023-02-24T19:14:06Z</dcterms:created>
  <dcterms:modified xsi:type="dcterms:W3CDTF">2023-02-26T20:09:07Z</dcterms:modified>
</cp:coreProperties>
</file>