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charts/colors1.xml" ContentType="application/vnd.ms-office.chartcolorstyle+xml"/>
  <Override PartName="/ppt/charts/style1.xml" ContentType="application/vnd.ms-office.chartstyle+xml"/>
  <Override PartName="/ppt/charts/colors2.xml" ContentType="application/vnd.ms-office.chartcolorstyle+xml"/>
  <Override PartName="/ppt/charts/style2.xml" ContentType="application/vnd.ms-office.chartstyle+xml"/>
  <Override PartName="/ppt/charts/colors3.xml" ContentType="application/vnd.ms-office.chartcolorstyle+xml"/>
  <Override PartName="/ppt/charts/style3.xml" ContentType="application/vnd.ms-office.chartstyl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1" r:id="rId4"/>
    <p:sldId id="263" r:id="rId5"/>
    <p:sldId id="280" r:id="rId6"/>
    <p:sldId id="264" r:id="rId7"/>
    <p:sldId id="269" r:id="rId8"/>
    <p:sldId id="294" r:id="rId9"/>
    <p:sldId id="295" r:id="rId10"/>
    <p:sldId id="289" r:id="rId11"/>
    <p:sldId id="287" r:id="rId12"/>
    <p:sldId id="297" r:id="rId13"/>
    <p:sldId id="298" r:id="rId14"/>
    <p:sldId id="293" r:id="rId15"/>
    <p:sldId id="277" r:id="rId16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Нет стиля, сетка таблиц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4" autoAdjust="0"/>
    <p:restoredTop sz="94671" autoAdjust="0"/>
  </p:normalViewPr>
  <p:slideViewPr>
    <p:cSldViewPr>
      <p:cViewPr>
        <p:scale>
          <a:sx n="87" d="100"/>
          <a:sy n="87" d="100"/>
        </p:scale>
        <p:origin x="-1234" y="-43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rts/_rels/chart1.xml.rels><?xml version="1.0" encoding="UTF-8" standalone="yes"?>
<Relationships xmlns="http://schemas.openxmlformats.org/package/2006/relationships"><Relationship Id="rId3" Type="http://schemas.microsoft.com/office/2011/relationships/chartStyle" Target="style1.xml"/><Relationship Id="rId2" Type="http://schemas.microsoft.com/office/2011/relationships/chartColorStyle" Target="colors1.xml"/><Relationship Id="rId1" Type="http://schemas.openxmlformats.org/officeDocument/2006/relationships/package" Target="../embeddings/_____Microsoft_Excel1.xlsx"/></Relationships>
</file>

<file path=ppt/charts/_rels/chart2.xml.rels><?xml version="1.0" encoding="UTF-8" standalone="yes"?>
<Relationships xmlns="http://schemas.openxmlformats.org/package/2006/relationships"><Relationship Id="rId3" Type="http://schemas.microsoft.com/office/2011/relationships/chartStyle" Target="style2.xml"/><Relationship Id="rId2" Type="http://schemas.microsoft.com/office/2011/relationships/chartColorStyle" Target="colors2.xml"/><Relationship Id="rId1" Type="http://schemas.openxmlformats.org/officeDocument/2006/relationships/package" Target="../embeddings/_____Microsoft_Excel2.xlsx"/></Relationships>
</file>

<file path=ppt/charts/_rels/chart3.xml.rels><?xml version="1.0" encoding="UTF-8" standalone="yes"?>
<Relationships xmlns="http://schemas.openxmlformats.org/package/2006/relationships"><Relationship Id="rId3" Type="http://schemas.microsoft.com/office/2011/relationships/chartStyle" Target="style3.xml"/><Relationship Id="rId2" Type="http://schemas.microsoft.com/office/2011/relationships/chartColorStyle" Target="colors3.xml"/><Relationship Id="rId1" Type="http://schemas.openxmlformats.org/officeDocument/2006/relationships/package" Target="../embeddings/_____Microsoft_Excel3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экспериментальная группа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lang="ru-RU" sz="2000" b="0" i="0" u="none" strike="noStrike" kern="1200" baseline="0">
                    <a:solidFill>
                      <a:sysClr val="windowText" lastClr="000000"/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Лист1!$A$2:$A$4</c:f>
              <c:strCache>
                <c:ptCount val="3"/>
                <c:pt idx="0">
                  <c:v>высокий</c:v>
                </c:pt>
                <c:pt idx="1">
                  <c:v>средний</c:v>
                </c:pt>
                <c:pt idx="2">
                  <c:v>низкий</c:v>
                </c:pt>
              </c:strCache>
            </c:strRef>
          </c:cat>
          <c:val>
            <c:numRef>
              <c:f>Лист1!$B$2:$B$4</c:f>
              <c:numCache>
                <c:formatCode>0%</c:formatCode>
                <c:ptCount val="3"/>
                <c:pt idx="0">
                  <c:v>0.2</c:v>
                </c:pt>
                <c:pt idx="1">
                  <c:v>0.45</c:v>
                </c:pt>
                <c:pt idx="2">
                  <c:v>0.35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5B94-47C3-A85D-36AF67A8329A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контрольная группа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lang="ru-RU" sz="2000" b="0" i="0" u="none" strike="noStrike" kern="1200" baseline="0">
                    <a:solidFill>
                      <a:sysClr val="windowText" lastClr="000000"/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Лист1!$A$2:$A$4</c:f>
              <c:strCache>
                <c:ptCount val="3"/>
                <c:pt idx="0">
                  <c:v>высокий</c:v>
                </c:pt>
                <c:pt idx="1">
                  <c:v>средний</c:v>
                </c:pt>
                <c:pt idx="2">
                  <c:v>низкий</c:v>
                </c:pt>
              </c:strCache>
            </c:strRef>
          </c:cat>
          <c:val>
            <c:numRef>
              <c:f>Лист1!$C$2:$C$4</c:f>
              <c:numCache>
                <c:formatCode>0%</c:formatCode>
                <c:ptCount val="3"/>
                <c:pt idx="0">
                  <c:v>0.2</c:v>
                </c:pt>
                <c:pt idx="1">
                  <c:v>0.5</c:v>
                </c:pt>
                <c:pt idx="2">
                  <c:v>0.3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5B94-47C3-A85D-36AF67A8329A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126774272"/>
        <c:axId val="126780160"/>
      </c:barChart>
      <c:catAx>
        <c:axId val="12677427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lang="ru-RU" sz="2000" b="0" i="0" u="none" strike="noStrike" kern="1200" baseline="0">
                <a:solidFill>
                  <a:sysClr val="windowText" lastClr="000000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126780160"/>
        <c:crosses val="autoZero"/>
        <c:auto val="1"/>
        <c:lblAlgn val="ctr"/>
        <c:lblOffset val="100"/>
        <c:noMultiLvlLbl val="0"/>
      </c:catAx>
      <c:valAx>
        <c:axId val="12678016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lang="ru-RU" sz="2000" b="0" i="0" u="none" strike="noStrike" kern="1200" baseline="0">
                <a:solidFill>
                  <a:sysClr val="windowText" lastClr="000000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12677427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lang="ru-RU" sz="2000" b="0" i="0" u="none" strike="noStrike" kern="1200" baseline="0">
              <a:solidFill>
                <a:sysClr val="windowText" lastClr="000000"/>
              </a:solidFill>
              <a:latin typeface="Times New Roman" panose="02020603050405020304" pitchFamily="18" charset="0"/>
              <a:ea typeface="+mn-ea"/>
              <a:cs typeface="Times New Roman" panose="02020603050405020304" pitchFamily="18" charset="0"/>
            </a:defRPr>
          </a:pPr>
          <a:endParaRPr lang="ru-RU"/>
        </a:p>
      </c:txPr>
    </c:legend>
    <c:plotVisOnly val="1"/>
    <c:dispBlanksAs val="gap"/>
    <c:showDLblsOverMax val="0"/>
    <c:extLst xmlns:c16r2="http://schemas.microsoft.com/office/drawing/2015/06/chart">
      <c:ext uri="{0b15fc19-7d7d-44ad-8c2d-2c3a37ce22c3}">
        <chartProps xmlns="https://web.wps.cn/et/2018/main" chartId="{05fc60bd-5b1a-496b-90aa-6a8b1c3d65a4}"/>
      </c:ext>
    </c:extLst>
  </c:chart>
  <c:spPr>
    <a:noFill/>
    <a:ln>
      <a:noFill/>
    </a:ln>
    <a:effectLst/>
  </c:spPr>
  <c:txPr>
    <a:bodyPr/>
    <a:lstStyle/>
    <a:p>
      <a:pPr>
        <a:defRPr lang="ru-RU" sz="2000">
          <a:solidFill>
            <a:sysClr val="windowText" lastClr="000000"/>
          </a:solidFill>
          <a:latin typeface="Times New Roman" panose="02020603050405020304" pitchFamily="18" charset="0"/>
          <a:cs typeface="Times New Roman" panose="02020603050405020304" pitchFamily="18" charset="0"/>
        </a:defRPr>
      </a:pPr>
      <a:endParaRPr lang="ru-RU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констатирующий этап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2000" b="0" i="0" u="none" strike="noStrike" kern="1200" baseline="0">
                    <a:solidFill>
                      <a:schemeClr val="tx1"/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Лист1!$A$2:$A$4</c:f>
              <c:strCache>
                <c:ptCount val="3"/>
                <c:pt idx="0">
                  <c:v>высокий</c:v>
                </c:pt>
                <c:pt idx="1">
                  <c:v>средний</c:v>
                </c:pt>
                <c:pt idx="2">
                  <c:v>низкий</c:v>
                </c:pt>
              </c:strCache>
            </c:strRef>
          </c:cat>
          <c:val>
            <c:numRef>
              <c:f>Лист1!$B$2:$B$4</c:f>
              <c:numCache>
                <c:formatCode>0%</c:formatCode>
                <c:ptCount val="3"/>
                <c:pt idx="0">
                  <c:v>0.2</c:v>
                </c:pt>
                <c:pt idx="1">
                  <c:v>0.45</c:v>
                </c:pt>
                <c:pt idx="2">
                  <c:v>0.35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D0F7-4EBA-9A56-397B9429F083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контрольный этап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2000" b="0" i="0" u="none" strike="noStrike" kern="1200" baseline="0">
                    <a:solidFill>
                      <a:schemeClr val="tx1"/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Лист1!$A$2:$A$4</c:f>
              <c:strCache>
                <c:ptCount val="3"/>
                <c:pt idx="0">
                  <c:v>высокий</c:v>
                </c:pt>
                <c:pt idx="1">
                  <c:v>средний</c:v>
                </c:pt>
                <c:pt idx="2">
                  <c:v>низкий</c:v>
                </c:pt>
              </c:strCache>
            </c:strRef>
          </c:cat>
          <c:val>
            <c:numRef>
              <c:f>Лист1!$C$2:$C$4</c:f>
              <c:numCache>
                <c:formatCode>0%</c:formatCode>
                <c:ptCount val="3"/>
                <c:pt idx="0">
                  <c:v>0.4</c:v>
                </c:pt>
                <c:pt idx="1">
                  <c:v>0.45</c:v>
                </c:pt>
                <c:pt idx="2">
                  <c:v>0.15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D0F7-4EBA-9A56-397B9429F083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126515456"/>
        <c:axId val="126525440"/>
      </c:barChart>
      <c:catAx>
        <c:axId val="12651545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0" i="0" u="none" strike="noStrike" kern="1200" baseline="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126525440"/>
        <c:crosses val="autoZero"/>
        <c:auto val="1"/>
        <c:lblAlgn val="ctr"/>
        <c:lblOffset val="100"/>
        <c:noMultiLvlLbl val="0"/>
      </c:catAx>
      <c:valAx>
        <c:axId val="12652544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0" i="0" u="none" strike="noStrike" kern="1200" baseline="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12651545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0" i="0" u="none" strike="noStrike" kern="1200" baseline="0">
              <a:solidFill>
                <a:schemeClr val="tx1"/>
              </a:solidFill>
              <a:latin typeface="Times New Roman" panose="02020603050405020304" pitchFamily="18" charset="0"/>
              <a:ea typeface="+mn-ea"/>
              <a:cs typeface="Times New Roman" panose="02020603050405020304" pitchFamily="18" charset="0"/>
            </a:defRPr>
          </a:pPr>
          <a:endParaRPr lang="ru-RU"/>
        </a:p>
      </c:txPr>
    </c:legend>
    <c:plotVisOnly val="1"/>
    <c:dispBlanksAs val="gap"/>
    <c:showDLblsOverMax val="0"/>
    <c:extLst xmlns:c16r2="http://schemas.microsoft.com/office/drawing/2015/06/chart">
      <c:ext uri="{0b15fc19-7d7d-44ad-8c2d-2c3a37ce22c3}">
        <chartProps xmlns="https://web.wps.cn/et/2018/main" chartId="{89456826-34fa-4fc3-8a83-daa6ff3d1458}"/>
      </c:ext>
    </c:extLst>
  </c:chart>
  <c:spPr>
    <a:noFill/>
    <a:ln>
      <a:noFill/>
    </a:ln>
    <a:effectLst/>
  </c:spPr>
  <c:txPr>
    <a:bodyPr/>
    <a:lstStyle/>
    <a:p>
      <a:pPr>
        <a:defRPr sz="2000">
          <a:solidFill>
            <a:schemeClr val="tx1"/>
          </a:solidFill>
          <a:latin typeface="Times New Roman" panose="02020603050405020304" pitchFamily="18" charset="0"/>
          <a:cs typeface="Times New Roman" panose="02020603050405020304" pitchFamily="18" charset="0"/>
        </a:defRPr>
      </a:pPr>
      <a:endParaRPr lang="ru-RU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констатирующий этап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2000" b="0" i="0" u="none" strike="noStrike" kern="1200" baseline="0">
                    <a:solidFill>
                      <a:schemeClr val="tx1"/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Лист1!$A$2:$A$4</c:f>
              <c:strCache>
                <c:ptCount val="3"/>
                <c:pt idx="0">
                  <c:v>высокий</c:v>
                </c:pt>
                <c:pt idx="1">
                  <c:v>средний</c:v>
                </c:pt>
                <c:pt idx="2">
                  <c:v>низкий</c:v>
                </c:pt>
              </c:strCache>
            </c:strRef>
          </c:cat>
          <c:val>
            <c:numRef>
              <c:f>Лист1!$B$2:$B$4</c:f>
              <c:numCache>
                <c:formatCode>0%</c:formatCode>
                <c:ptCount val="3"/>
                <c:pt idx="0">
                  <c:v>0.2</c:v>
                </c:pt>
                <c:pt idx="1">
                  <c:v>0.5</c:v>
                </c:pt>
                <c:pt idx="2">
                  <c:v>0.3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005D-46FB-AFAE-1F843FD2BECA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контрольный этап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2000" b="0" i="0" u="none" strike="noStrike" kern="1200" baseline="0">
                    <a:solidFill>
                      <a:schemeClr val="tx1"/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Лист1!$A$2:$A$4</c:f>
              <c:strCache>
                <c:ptCount val="3"/>
                <c:pt idx="0">
                  <c:v>высокий</c:v>
                </c:pt>
                <c:pt idx="1">
                  <c:v>средний</c:v>
                </c:pt>
                <c:pt idx="2">
                  <c:v>низкий</c:v>
                </c:pt>
              </c:strCache>
            </c:strRef>
          </c:cat>
          <c:val>
            <c:numRef>
              <c:f>Лист1!$C$2:$C$4</c:f>
              <c:numCache>
                <c:formatCode>0%</c:formatCode>
                <c:ptCount val="3"/>
                <c:pt idx="0">
                  <c:v>0.2</c:v>
                </c:pt>
                <c:pt idx="1">
                  <c:v>0.5</c:v>
                </c:pt>
                <c:pt idx="2">
                  <c:v>0.3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005D-46FB-AFAE-1F843FD2BECA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126582784"/>
        <c:axId val="126584320"/>
      </c:barChart>
      <c:catAx>
        <c:axId val="12658278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0" i="0" u="none" strike="noStrike" kern="1200" baseline="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126584320"/>
        <c:crosses val="autoZero"/>
        <c:auto val="1"/>
        <c:lblAlgn val="ctr"/>
        <c:lblOffset val="100"/>
        <c:noMultiLvlLbl val="0"/>
      </c:catAx>
      <c:valAx>
        <c:axId val="12658432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0" i="0" u="none" strike="noStrike" kern="1200" baseline="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12658278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0" i="0" u="none" strike="noStrike" kern="1200" baseline="0">
              <a:solidFill>
                <a:schemeClr val="tx1"/>
              </a:solidFill>
              <a:latin typeface="Times New Roman" panose="02020603050405020304" pitchFamily="18" charset="0"/>
              <a:ea typeface="+mn-ea"/>
              <a:cs typeface="Times New Roman" panose="02020603050405020304" pitchFamily="18" charset="0"/>
            </a:defRPr>
          </a:pPr>
          <a:endParaRPr lang="ru-RU"/>
        </a:p>
      </c:txPr>
    </c:legend>
    <c:plotVisOnly val="1"/>
    <c:dispBlanksAs val="gap"/>
    <c:showDLblsOverMax val="0"/>
    <c:extLst xmlns:c16r2="http://schemas.microsoft.com/office/drawing/2015/06/chart">
      <c:ext uri="{0b15fc19-7d7d-44ad-8c2d-2c3a37ce22c3}">
        <chartProps xmlns="https://web.wps.cn/et/2018/main" chartId="{6192cf9d-6e74-4ca3-97fc-b71d408a36cf}"/>
      </c:ext>
    </c:extLst>
  </c:chart>
  <c:spPr>
    <a:noFill/>
    <a:ln>
      <a:noFill/>
    </a:ln>
    <a:effectLst/>
  </c:spPr>
  <c:txPr>
    <a:bodyPr/>
    <a:lstStyle/>
    <a:p>
      <a:pPr>
        <a:defRPr sz="2000">
          <a:solidFill>
            <a:schemeClr val="tx1"/>
          </a:solidFill>
          <a:latin typeface="Times New Roman" panose="02020603050405020304" pitchFamily="18" charset="0"/>
          <a:cs typeface="Times New Roman" panose="02020603050405020304" pitchFamily="18" charset="0"/>
        </a:defRPr>
      </a:pPr>
      <a:endParaRPr lang="ru-RU"/>
    </a:p>
  </c:txPr>
  <c:externalData r:id="rId1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20D88-436C-4293-8B9E-35FC7CC9D6CA}" type="datetimeFigureOut">
              <a:rPr lang="ru-RU" smtClean="0"/>
              <a:pPr/>
              <a:t>02.02.2026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D3BFD-9512-49AF-AD97-8EE092913AC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20D88-436C-4293-8B9E-35FC7CC9D6CA}" type="datetimeFigureOut">
              <a:rPr lang="ru-RU" smtClean="0"/>
              <a:pPr/>
              <a:t>02.02.2026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D3BFD-9512-49AF-AD97-8EE092913AC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20D88-436C-4293-8B9E-35FC7CC9D6CA}" type="datetimeFigureOut">
              <a:rPr lang="ru-RU" smtClean="0"/>
              <a:pPr/>
              <a:t>02.02.2026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D3BFD-9512-49AF-AD97-8EE092913AC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20D88-436C-4293-8B9E-35FC7CC9D6CA}" type="datetimeFigureOut">
              <a:rPr lang="ru-RU" smtClean="0"/>
              <a:pPr/>
              <a:t>02.02.2026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D3BFD-9512-49AF-AD97-8EE092913AC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20D88-436C-4293-8B9E-35FC7CC9D6CA}" type="datetimeFigureOut">
              <a:rPr lang="ru-RU" smtClean="0"/>
              <a:pPr/>
              <a:t>02.02.2026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D3BFD-9512-49AF-AD97-8EE092913AC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20D88-436C-4293-8B9E-35FC7CC9D6CA}" type="datetimeFigureOut">
              <a:rPr lang="ru-RU" smtClean="0"/>
              <a:pPr/>
              <a:t>02.02.2026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D3BFD-9512-49AF-AD97-8EE092913AC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20D88-436C-4293-8B9E-35FC7CC9D6CA}" type="datetimeFigureOut">
              <a:rPr lang="ru-RU" smtClean="0"/>
              <a:pPr/>
              <a:t>02.02.2026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D3BFD-9512-49AF-AD97-8EE092913AC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20D88-436C-4293-8B9E-35FC7CC9D6CA}" type="datetimeFigureOut">
              <a:rPr lang="ru-RU" smtClean="0"/>
              <a:pPr/>
              <a:t>02.02.2026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D3BFD-9512-49AF-AD97-8EE092913AC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20D88-436C-4293-8B9E-35FC7CC9D6CA}" type="datetimeFigureOut">
              <a:rPr lang="ru-RU" smtClean="0"/>
              <a:pPr/>
              <a:t>02.02.2026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D3BFD-9512-49AF-AD97-8EE092913AC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20D88-436C-4293-8B9E-35FC7CC9D6CA}" type="datetimeFigureOut">
              <a:rPr lang="ru-RU" smtClean="0"/>
              <a:pPr/>
              <a:t>02.02.2026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D3BFD-9512-49AF-AD97-8EE092913AC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20D88-436C-4293-8B9E-35FC7CC9D6CA}" type="datetimeFigureOut">
              <a:rPr lang="ru-RU" smtClean="0"/>
              <a:pPr/>
              <a:t>02.02.2026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D3BFD-9512-49AF-AD97-8EE092913AC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20D88-436C-4293-8B9E-35FC7CC9D6CA}" type="datetimeFigureOut">
              <a:rPr lang="ru-RU" smtClean="0"/>
              <a:pPr/>
              <a:t>02.02.2026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BD3BFD-9512-49AF-AD97-8EE092913AC9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Пользователь\Desktop\726c76b0c5a512a80bdb68a5f11dadea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-7386"/>
            <a:ext cx="9153846" cy="6865385"/>
          </a:xfrm>
          <a:prstGeom prst="rect">
            <a:avLst/>
          </a:prstGeom>
          <a:noFill/>
        </p:spPr>
      </p:pic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827584" y="1484784"/>
            <a:ext cx="7992888" cy="2088232"/>
          </a:xfrm>
        </p:spPr>
        <p:txBody>
          <a:bodyPr>
            <a:normAutofit fontScale="85000" lnSpcReduction="20000"/>
          </a:bodyPr>
          <a:lstStyle/>
          <a:p>
            <a:r>
              <a:rPr lang="ru-RU" dirty="0"/>
              <a:t> </a:t>
            </a:r>
            <a:r>
              <a:rPr lang="ru-RU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 </a:t>
            </a:r>
          </a:p>
          <a:p>
            <a:r>
              <a:rPr lang="ru-RU" sz="3500" b="1" dirty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ДУХОВНО-НРАВСТВЕННОЕ ВОСПИТАНИЕ СТАРШИХ ДОШКОЛЬНИКОВ ЧЕРЕЗ ТЕАТРАЛЬНУЮ ДЕЯТЕЛЬНОСТЬ</a:t>
            </a:r>
            <a:endParaRPr lang="ru-RU" sz="3500" dirty="0">
              <a:solidFill>
                <a:schemeClr val="tx1"/>
              </a:solidFill>
            </a:endParaRPr>
          </a:p>
        </p:txBody>
      </p:sp>
      <p:sp>
        <p:nvSpPr>
          <p:cNvPr id="8" name="Прямоугольник 7"/>
          <p:cNvSpPr/>
          <p:nvPr/>
        </p:nvSpPr>
        <p:spPr>
          <a:xfrm>
            <a:off x="2987824" y="4365104"/>
            <a:ext cx="5832648" cy="1296144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d</a:t>
            </a:r>
            <a:endParaRPr lang="ru-RU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" name="Прямоугольник 8"/>
          <p:cNvSpPr/>
          <p:nvPr/>
        </p:nvSpPr>
        <p:spPr>
          <a:xfrm>
            <a:off x="3779912" y="6021288"/>
            <a:ext cx="1296144" cy="576064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endParaRPr lang="ru-RU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Пользователь\Desktop\726c76b0c5a512a80bdb68a5f11dadea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" y="0"/>
            <a:ext cx="9143999" cy="6858000"/>
          </a:xfrm>
          <a:prstGeom prst="rect">
            <a:avLst/>
          </a:prstGeom>
          <a:noFill/>
        </p:spPr>
      </p:pic>
      <p:sp>
        <p:nvSpPr>
          <p:cNvPr id="3" name="Прямоугольник 2"/>
          <p:cNvSpPr/>
          <p:nvPr/>
        </p:nvSpPr>
        <p:spPr>
          <a:xfrm>
            <a:off x="0" y="764704"/>
            <a:ext cx="8964488" cy="36004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2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2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2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2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marL="450215" algn="just">
              <a:lnSpc>
                <a:spcPct val="150000"/>
              </a:lnSpc>
              <a:spcAft>
                <a:spcPts val="800"/>
              </a:spcAft>
            </a:pPr>
            <a:endParaRPr lang="ru-RU" sz="2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marL="450215" algn="ctr">
              <a:spcAft>
                <a:spcPts val="800"/>
              </a:spcAft>
            </a:pPr>
            <a:r>
              <a:rPr lang="ru-RU" sz="20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Фрагмент перспективного плана работы </a:t>
            </a:r>
          </a:p>
          <a:p>
            <a:pPr marL="450215" algn="ctr">
              <a:spcAft>
                <a:spcPts val="800"/>
              </a:spcAft>
            </a:pPr>
            <a:r>
              <a:rPr lang="ru-RU" sz="20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по духовно-нравственному воспитанию старших дошкольников через театральную деятельность</a:t>
            </a:r>
            <a:endParaRPr lang="ru-RU" sz="2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3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2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u-RU" sz="28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ru-RU" sz="28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</p:txBody>
      </p:sp>
      <p:graphicFrame>
        <p:nvGraphicFramePr>
          <p:cNvPr id="4" name="Таблица 3">
            <a:extLst>
              <a:ext uri="{FF2B5EF4-FFF2-40B4-BE49-F238E27FC236}">
                <a16:creationId xmlns:a16="http://schemas.microsoft.com/office/drawing/2014/main" xmlns="" id="{BCADBF73-F300-17D1-F6B0-21C444D0568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73058341"/>
              </p:ext>
            </p:extLst>
          </p:nvPr>
        </p:nvGraphicFramePr>
        <p:xfrm>
          <a:off x="611560" y="1988840"/>
          <a:ext cx="8136903" cy="4320479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842449">
                  <a:extLst>
                    <a:ext uri="{9D8B030D-6E8A-4147-A177-3AD203B41FA5}">
                      <a16:colId xmlns:a16="http://schemas.microsoft.com/office/drawing/2014/main" xmlns="" val="2503701929"/>
                    </a:ext>
                  </a:extLst>
                </a:gridCol>
                <a:gridCol w="2460662">
                  <a:extLst>
                    <a:ext uri="{9D8B030D-6E8A-4147-A177-3AD203B41FA5}">
                      <a16:colId xmlns:a16="http://schemas.microsoft.com/office/drawing/2014/main" xmlns="" val="1002869034"/>
                    </a:ext>
                  </a:extLst>
                </a:gridCol>
                <a:gridCol w="3833792">
                  <a:extLst>
                    <a:ext uri="{9D8B030D-6E8A-4147-A177-3AD203B41FA5}">
                      <a16:colId xmlns:a16="http://schemas.microsoft.com/office/drawing/2014/main" xmlns="" val="2347263257"/>
                    </a:ext>
                  </a:extLst>
                </a:gridCol>
              </a:tblGrid>
              <a:tr h="29765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ru-RU" sz="1800" b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Занятие</a:t>
                      </a:r>
                      <a:endParaRPr lang="ru-RU" sz="1800" b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ru-RU" sz="1800" b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Цель</a:t>
                      </a:r>
                      <a:endParaRPr lang="ru-RU" sz="1800" b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ru-RU" sz="1800" b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Содержание</a:t>
                      </a:r>
                      <a:endParaRPr lang="ru-RU" sz="1800" b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1803733753"/>
                  </a:ext>
                </a:extLst>
              </a:tr>
              <a:tr h="1236613"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ru-RU" sz="1800" b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Занятие 1: «Что такое хорошо и что такое плохо?»</a:t>
                      </a:r>
                      <a:endParaRPr lang="ru-RU" sz="1800" b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Цель: Формирование представлений о добре и зле, хороших и плохих поступках.</a:t>
                      </a:r>
                      <a:endParaRPr lang="ru-RU" sz="1800" b="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ru-RU" sz="1800" b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Беседа о нравственных понятиях, чтение сказки «Два жадных медвежонка», игра-драматизация «Помоги зайчику».</a:t>
                      </a:r>
                      <a:endParaRPr lang="ru-RU" sz="1800" b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1894795523"/>
                  </a:ext>
                </a:extLst>
              </a:tr>
              <a:tr h="1549600"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ru-RU" sz="1800" b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Занятие 2: «Добрые сердца»</a:t>
                      </a:r>
                      <a:endParaRPr lang="ru-RU" sz="1800" b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ru-RU" sz="1800" b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Цель: Развитие эмоциональной отзывчивости, способности к сопереживанию.</a:t>
                      </a:r>
                      <a:endParaRPr lang="ru-RU" sz="1800" b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ru-RU" sz="1800" b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Обсуждение ситуаций, требующих сочувствия, этюды на выражение эмоций (радость, грусть, страх), игра «Передай добро по кругу».</a:t>
                      </a:r>
                      <a:endParaRPr lang="ru-RU" sz="1800" b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3236996411"/>
                  </a:ext>
                </a:extLst>
              </a:tr>
              <a:tr h="1236613"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ru-RU" sz="1800" b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Занятие 3: «Вежливые слова»</a:t>
                      </a:r>
                      <a:endParaRPr lang="ru-RU" sz="1800" b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ru-RU" sz="1800" b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Цель: Формирование навыков вежливого общения.</a:t>
                      </a:r>
                      <a:endParaRPr lang="ru-RU" sz="1800" b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Беседа о вежливых словах, инсценировка «В магазине», кукольный театр «Как зайчик научился здороваться».</a:t>
                      </a:r>
                      <a:endParaRPr lang="ru-RU" sz="1800" b="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9911634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1327155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Пользователь\Desktop\726c76b0c5a512a80bdb68a5f11dadea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" y="0"/>
            <a:ext cx="9143999" cy="6858000"/>
          </a:xfrm>
          <a:prstGeom prst="rect">
            <a:avLst/>
          </a:prstGeom>
          <a:noFill/>
        </p:spPr>
      </p:pic>
      <p:sp>
        <p:nvSpPr>
          <p:cNvPr id="4" name="Прямоугольник 3"/>
          <p:cNvSpPr/>
          <p:nvPr/>
        </p:nvSpPr>
        <p:spPr>
          <a:xfrm>
            <a:off x="1115616" y="620688"/>
            <a:ext cx="6480720" cy="64807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Взаимодействие с семьей по вопросам духовно-нравственного воспитания детей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xmlns="" id="{750F05DD-6593-4AB3-AFC4-955D010CB14F}"/>
              </a:ext>
            </a:extLst>
          </p:cNvPr>
          <p:cNvSpPr txBox="1"/>
          <p:nvPr/>
        </p:nvSpPr>
        <p:spPr>
          <a:xfrm>
            <a:off x="251520" y="1901884"/>
            <a:ext cx="8404991" cy="409342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457200" indent="-457200" algn="just">
              <a:spcAft>
                <a:spcPts val="800"/>
              </a:spcAft>
              <a:buFont typeface="+mj-lt"/>
              <a:buAutoNum type="arabicPeriod"/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Проведение родительских собраний по теме нравственного воспитания.</a:t>
            </a:r>
          </a:p>
          <a:p>
            <a:pPr marL="457200" indent="-457200" algn="just">
              <a:spcAft>
                <a:spcPts val="800"/>
              </a:spcAft>
              <a:buFont typeface="+mj-lt"/>
              <a:buAutoNum type="arabicPeriod"/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Организация индивидуальных консультаций для адресной помощи.</a:t>
            </a:r>
          </a:p>
          <a:p>
            <a:pPr marL="457200" indent="-457200" algn="just">
              <a:spcAft>
                <a:spcPts val="800"/>
              </a:spcAft>
              <a:buFont typeface="+mj-lt"/>
              <a:buAutoNum type="arabicPeriod"/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Оформление информационных стендов с рекомендациями.</a:t>
            </a:r>
          </a:p>
          <a:p>
            <a:pPr marL="457200" indent="-457200" algn="just">
              <a:spcAft>
                <a:spcPts val="800"/>
              </a:spcAft>
              <a:buFont typeface="+mj-lt"/>
              <a:buAutoNum type="arabicPeriod"/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Организация мастер-классов (например, по изготовлению кукол для театра).</a:t>
            </a:r>
          </a:p>
          <a:p>
            <a:pPr marL="457200" indent="-457200" algn="just">
              <a:spcAft>
                <a:spcPts val="800"/>
              </a:spcAft>
              <a:buFont typeface="+mj-lt"/>
              <a:buAutoNum type="arabicPeriod"/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Постановка совместных с родителями спектаклей (например, «Репка»).</a:t>
            </a:r>
          </a:p>
          <a:p>
            <a:pPr marL="457200" indent="-457200" algn="just">
              <a:spcAft>
                <a:spcPts val="800"/>
              </a:spcAft>
              <a:buFont typeface="+mj-lt"/>
              <a:buAutoNum type="arabicPeriod"/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Проведение конкурсов (например, «Семейная реликвия») для укрепления связи между поколениями.</a:t>
            </a:r>
          </a:p>
          <a:p>
            <a:pPr marL="457200" indent="-457200" algn="just">
              <a:spcAft>
                <a:spcPts val="800"/>
              </a:spcAft>
              <a:buFont typeface="+mj-lt"/>
              <a:buAutoNum type="arabicPeriod"/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Организация выставок детских работ на нравственные темы для демонстрации достижений детей и важности совместной работы.</a:t>
            </a:r>
          </a:p>
        </p:txBody>
      </p:sp>
    </p:spTree>
    <p:extLst>
      <p:ext uri="{BB962C8B-B14F-4D97-AF65-F5344CB8AC3E}">
        <p14:creationId xmlns:p14="http://schemas.microsoft.com/office/powerpoint/2010/main" val="13704021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Пользователь\Desktop\726c76b0c5a512a80bdb68a5f11dadea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" y="0"/>
            <a:ext cx="9143999" cy="6858000"/>
          </a:xfrm>
          <a:prstGeom prst="rect">
            <a:avLst/>
          </a:prstGeom>
          <a:noFill/>
        </p:spPr>
      </p:pic>
      <p:sp>
        <p:nvSpPr>
          <p:cNvPr id="4" name="Прямоугольник 3"/>
          <p:cNvSpPr/>
          <p:nvPr/>
        </p:nvSpPr>
        <p:spPr>
          <a:xfrm>
            <a:off x="0" y="980728"/>
            <a:ext cx="8892480" cy="64807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24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0468F3C3-F979-46A3-9587-5FC9CCFA2C3D}"/>
              </a:ext>
            </a:extLst>
          </p:cNvPr>
          <p:cNvSpPr txBox="1"/>
          <p:nvPr/>
        </p:nvSpPr>
        <p:spPr>
          <a:xfrm>
            <a:off x="539552" y="5212355"/>
            <a:ext cx="8064895" cy="9233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Рисунок 2 – </a:t>
            </a:r>
            <a:r>
              <a:rPr lang="ru-RU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Сравнительные результаты уровней духовно-нравственной воспитанности старших дошкольников экспериментальной группы, полученные на констатирующем и контрольном этапах, %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5" name="Диаграмма 4">
            <a:extLst>
              <a:ext uri="{FF2B5EF4-FFF2-40B4-BE49-F238E27FC236}">
                <a16:creationId xmlns:a16="http://schemas.microsoft.com/office/drawing/2014/main" xmlns="" id="{BAF8B9CD-7DDD-07F3-2D5B-8F175568EA07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272414351"/>
              </p:ext>
            </p:extLst>
          </p:nvPr>
        </p:nvGraphicFramePr>
        <p:xfrm>
          <a:off x="683568" y="1124743"/>
          <a:ext cx="7992888" cy="408761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01264561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Пользователь\Desktop\726c76b0c5a512a80bdb68a5f11dadea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" y="0"/>
            <a:ext cx="9143999" cy="6858000"/>
          </a:xfrm>
          <a:prstGeom prst="rect">
            <a:avLst/>
          </a:prstGeom>
          <a:noFill/>
        </p:spPr>
      </p:pic>
      <p:sp>
        <p:nvSpPr>
          <p:cNvPr id="4" name="Прямоугольник 3"/>
          <p:cNvSpPr/>
          <p:nvPr/>
        </p:nvSpPr>
        <p:spPr>
          <a:xfrm>
            <a:off x="0" y="980728"/>
            <a:ext cx="8892480" cy="64807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24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0468F3C3-F979-46A3-9587-5FC9CCFA2C3D}"/>
              </a:ext>
            </a:extLst>
          </p:cNvPr>
          <p:cNvSpPr txBox="1"/>
          <p:nvPr/>
        </p:nvSpPr>
        <p:spPr>
          <a:xfrm>
            <a:off x="539551" y="5368653"/>
            <a:ext cx="8064895" cy="9233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Рисунок 3 – </a:t>
            </a:r>
            <a:r>
              <a:rPr lang="ru-RU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Сравнительные результаты уровней духовно-нравственной воспитанности старших дошкольников контрольной группы, полученные на констатирующем и контрольном этапах, %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5" name="Диаграмма 4">
            <a:extLst>
              <a:ext uri="{FF2B5EF4-FFF2-40B4-BE49-F238E27FC236}">
                <a16:creationId xmlns:a16="http://schemas.microsoft.com/office/drawing/2014/main" xmlns="" id="{FFC14116-CBE2-6499-F88A-4C54C908BF1E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166260612"/>
              </p:ext>
            </p:extLst>
          </p:nvPr>
        </p:nvGraphicFramePr>
        <p:xfrm>
          <a:off x="539552" y="836712"/>
          <a:ext cx="8064894" cy="437564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69314380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Пользователь\Desktop\726c76b0c5a512a80bdb68a5f11dadea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4297" y="0"/>
            <a:ext cx="9143999" cy="6858000"/>
          </a:xfrm>
          <a:prstGeom prst="rect">
            <a:avLst/>
          </a:prstGeom>
          <a:noFill/>
        </p:spPr>
      </p:pic>
      <p:sp>
        <p:nvSpPr>
          <p:cNvPr id="3" name="Прямоугольник 2"/>
          <p:cNvSpPr/>
          <p:nvPr/>
        </p:nvSpPr>
        <p:spPr>
          <a:xfrm>
            <a:off x="657742" y="1340768"/>
            <a:ext cx="7920880" cy="3816424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ru-RU" altLang="ru-RU" sz="2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28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/>
            <a:endParaRPr lang="ru-RU" altLang="ru-RU" sz="2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079C1577-5A1A-475B-ACB7-57C7F656DF51}"/>
              </a:ext>
            </a:extLst>
          </p:cNvPr>
          <p:cNvSpPr txBox="1"/>
          <p:nvPr/>
        </p:nvSpPr>
        <p:spPr>
          <a:xfrm>
            <a:off x="346619" y="836712"/>
            <a:ext cx="8450762" cy="54200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15000"/>
              </a:lnSpc>
              <a:spcAft>
                <a:spcPts val="1000"/>
              </a:spcAft>
            </a:pPr>
            <a:r>
              <a:rPr lang="ru-RU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Новизна исследования </a:t>
            </a:r>
            <a:r>
              <a:rPr lang="ru-RU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состоит в том, что уточнено содержание понятия «духовно-нравственное воспитание старших дошкольников» в контексте использования театральной деятельности; разработано и апробировано содержание работы по духовно-нравственному воспитанию старших дошкольников через театральную деятельность, включающая её различные виды и направленная на формирование нравственных качеств личности.</a:t>
            </a:r>
          </a:p>
          <a:p>
            <a:pPr algn="just">
              <a:lnSpc>
                <a:spcPct val="115000"/>
              </a:lnSpc>
              <a:spcAft>
                <a:spcPts val="1000"/>
              </a:spcAft>
            </a:pPr>
            <a:r>
              <a:rPr lang="ru-RU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Теоретическая значимость </a:t>
            </a:r>
            <a:r>
              <a:rPr lang="ru-RU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исследования заключается в уточнении содержания понятия духовно-нравственного воспитания старших дошкольников и обосновании роли театральной деятельности как эффективного средства его реализации, что вносит вклад в развитие педагогики дошкольного образования.</a:t>
            </a:r>
          </a:p>
          <a:p>
            <a:pPr algn="just">
              <a:lnSpc>
                <a:spcPct val="115000"/>
              </a:lnSpc>
              <a:spcAft>
                <a:spcPts val="1000"/>
              </a:spcAft>
            </a:pPr>
            <a:r>
              <a:rPr lang="ru-RU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Практическая значимость исследования </a:t>
            </a:r>
            <a:r>
              <a:rPr lang="ru-RU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состоит в том, что результаты исследования могут быть использованы педагогами дошкольных образовательных учреждений для разработки и реализации программ по духовно-нравственному воспитанию старших дошкольников с использованием театральной деятельности. Также разработанные методические материалы могут быть использованы в процессе повышения квалификации педагогических работников.</a:t>
            </a:r>
          </a:p>
        </p:txBody>
      </p:sp>
    </p:spTree>
    <p:extLst>
      <p:ext uri="{BB962C8B-B14F-4D97-AF65-F5344CB8AC3E}">
        <p14:creationId xmlns:p14="http://schemas.microsoft.com/office/powerpoint/2010/main" val="46363638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Пользователь\Desktop\726c76b0c5a512a80bdb68a5f11dadea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" y="0"/>
            <a:ext cx="9143999" cy="6858000"/>
          </a:xfrm>
          <a:prstGeom prst="rect">
            <a:avLst/>
          </a:prstGeom>
          <a:noFill/>
        </p:spPr>
      </p:pic>
      <p:sp>
        <p:nvSpPr>
          <p:cNvPr id="4" name="Прямоугольник 3"/>
          <p:cNvSpPr/>
          <p:nvPr/>
        </p:nvSpPr>
        <p:spPr>
          <a:xfrm>
            <a:off x="1331640" y="2276872"/>
            <a:ext cx="6840760" cy="1584176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i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СПАСИБО ЗА ВНИМАНИЕ 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Пользователь\Desktop\726c76b0c5a512a80bdb68a5f11dadea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" y="0"/>
            <a:ext cx="9143999" cy="6858000"/>
          </a:xfrm>
          <a:prstGeom prst="rect">
            <a:avLst/>
          </a:prstGeom>
          <a:noFill/>
        </p:spPr>
      </p:pic>
      <p:sp>
        <p:nvSpPr>
          <p:cNvPr id="3" name="Прямоугольник 2"/>
          <p:cNvSpPr/>
          <p:nvPr/>
        </p:nvSpPr>
        <p:spPr>
          <a:xfrm>
            <a:off x="827584" y="1340768"/>
            <a:ext cx="7632848" cy="684076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32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Теоретико-методологической основой исследования являются:</a:t>
            </a:r>
            <a:endParaRPr lang="ru-RU" sz="24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dirty="0">
              <a:solidFill>
                <a:schemeClr val="tx1"/>
              </a:solidFill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xmlns="" id="{5AA6EA05-2D55-4DAC-A63E-0C97C04709AE}"/>
              </a:ext>
            </a:extLst>
          </p:cNvPr>
          <p:cNvSpPr txBox="1"/>
          <p:nvPr/>
        </p:nvSpPr>
        <p:spPr>
          <a:xfrm>
            <a:off x="431540" y="1999215"/>
            <a:ext cx="8280920" cy="496007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15000"/>
              </a:lnSpc>
              <a:spcAft>
                <a:spcPts val="1000"/>
              </a:spcAft>
            </a:pPr>
            <a:r>
              <a:rPr lang="ru-RU" sz="20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– </a:t>
            </a:r>
            <a:r>
              <a:rPr lang="ru-RU" sz="20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</a:t>
            </a:r>
            <a:r>
              <a:rPr lang="ru-RU" sz="20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ультурно-историческая теория (Л.С. Выготский) и теория деятельности (А.Н. Леонтьев);</a:t>
            </a:r>
          </a:p>
          <a:p>
            <a:pPr algn="just">
              <a:lnSpc>
                <a:spcPct val="115000"/>
              </a:lnSpc>
              <a:spcAft>
                <a:spcPts val="1000"/>
              </a:spcAft>
            </a:pP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– личностно-деятельностный подход (А.Н. Леонтьев, С.Л. Рубинштейн, Д.Б. Эльконин);</a:t>
            </a:r>
            <a:r>
              <a:rPr lang="ru-RU" sz="20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endParaRPr lang="ru-RU" sz="20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  <a:spcAft>
                <a:spcPts val="1000"/>
              </a:spcAft>
            </a:pP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– теория нравственного развития в дошкольном возрасте (Л.И. Божович, В.А. Сухомлинский, А.В. Запорожец);</a:t>
            </a:r>
          </a:p>
          <a:p>
            <a:pPr algn="just">
              <a:lnSpc>
                <a:spcPct val="115000"/>
              </a:lnSpc>
              <a:spcAft>
                <a:spcPts val="1000"/>
              </a:spcAft>
            </a:pP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– концепция духовно-нравственного воспитания (К.Д. Ушинский, </a:t>
            </a:r>
            <a:r>
              <a:rPr lang="ru-RU" sz="2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А.С.Макаренко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современные исследователи: Н.П. </a:t>
            </a:r>
            <a:r>
              <a:rPr lang="ru-RU" sz="2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Шитякова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И.С.Якиманская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и другие);</a:t>
            </a:r>
          </a:p>
          <a:p>
            <a:pPr algn="just">
              <a:lnSpc>
                <a:spcPct val="115000"/>
              </a:lnSpc>
              <a:spcAft>
                <a:spcPts val="1000"/>
              </a:spcAft>
            </a:pP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– теория и методика театральной деятельности дошкольников (</a:t>
            </a:r>
            <a:r>
              <a:rPr lang="ru-RU" sz="2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Л.В.Артемова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М.Д. </a:t>
            </a:r>
            <a:r>
              <a:rPr lang="ru-RU" sz="2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Маханева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Л.С. </a:t>
            </a:r>
            <a:r>
              <a:rPr lang="ru-RU" sz="2000" dirty="0" err="1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Фурмина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Э.Г. Чурилова).</a:t>
            </a:r>
          </a:p>
          <a:p>
            <a:pPr algn="just">
              <a:lnSpc>
                <a:spcPct val="115000"/>
              </a:lnSpc>
              <a:spcAft>
                <a:spcPts val="1000"/>
              </a:spcAft>
            </a:pPr>
            <a:endParaRPr lang="ru-RU" sz="20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Пользователь\Desktop\726c76b0c5a512a80bdb68a5f11dadea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" y="0"/>
            <a:ext cx="9143999" cy="6858000"/>
          </a:xfrm>
          <a:prstGeom prst="rect">
            <a:avLst/>
          </a:prstGeom>
          <a:noFill/>
        </p:spPr>
      </p:pic>
      <p:sp>
        <p:nvSpPr>
          <p:cNvPr id="3" name="Прямоугольник 2"/>
          <p:cNvSpPr/>
          <p:nvPr/>
        </p:nvSpPr>
        <p:spPr>
          <a:xfrm>
            <a:off x="323528" y="548680"/>
            <a:ext cx="8424936" cy="5544616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ru-RU" sz="28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.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BA0190A6-9910-4508-BFF1-5C83FC347371}"/>
              </a:ext>
            </a:extLst>
          </p:cNvPr>
          <p:cNvSpPr txBox="1"/>
          <p:nvPr/>
        </p:nvSpPr>
        <p:spPr>
          <a:xfrm>
            <a:off x="395536" y="2420888"/>
            <a:ext cx="8136904" cy="280397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>
              <a:lnSpc>
                <a:spcPct val="115000"/>
              </a:lnSpc>
              <a:spcAft>
                <a:spcPts val="1000"/>
              </a:spcAft>
            </a:pPr>
            <a:r>
              <a:rPr lang="ru-RU" sz="2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Объект исследования: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процесс духовно-нравственного воспитания старших дошкольников.</a:t>
            </a:r>
            <a:endParaRPr lang="ru-RU" sz="20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  <a:spcAft>
                <a:spcPts val="1000"/>
              </a:spcAft>
            </a:pPr>
            <a:r>
              <a:rPr lang="ru-RU" sz="2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Предмет исследования: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театральная деятельность как средство духовно-нравственного воспитания детей 5-6 лет.</a:t>
            </a:r>
          </a:p>
          <a:p>
            <a:pPr algn="just">
              <a:lnSpc>
                <a:spcPct val="115000"/>
              </a:lnSpc>
              <a:spcAft>
                <a:spcPts val="1000"/>
              </a:spcAft>
            </a:pPr>
            <a:r>
              <a:rPr lang="ru-RU" sz="2000" b="1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Цель исследования:</a:t>
            </a:r>
            <a:r>
              <a:rPr lang="ru-RU" sz="20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 теоретически обосновать и экспериментально проверить возможность использования театральной деятельности в духовно-нравственном воспитании старших дошкольников. </a:t>
            </a:r>
            <a:endParaRPr lang="ru-RU" sz="20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Пользователь\Desktop\726c76b0c5a512a80bdb68a5f11dadea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" y="0"/>
            <a:ext cx="9143999" cy="6858000"/>
          </a:xfrm>
          <a:prstGeom prst="rect">
            <a:avLst/>
          </a:prstGeom>
          <a:noFill/>
        </p:spPr>
      </p:pic>
      <p:sp>
        <p:nvSpPr>
          <p:cNvPr id="3" name="Прямоугольник 2"/>
          <p:cNvSpPr/>
          <p:nvPr/>
        </p:nvSpPr>
        <p:spPr>
          <a:xfrm>
            <a:off x="251520" y="980728"/>
            <a:ext cx="8496944" cy="532859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40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Задачи исследования </a:t>
            </a:r>
          </a:p>
          <a:p>
            <a:endParaRPr lang="ru-RU" sz="20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>
              <a:lnSpc>
                <a:spcPct val="115000"/>
              </a:lnSpc>
              <a:spcAft>
                <a:spcPts val="1000"/>
              </a:spcAft>
            </a:pPr>
            <a:r>
              <a:rPr lang="ru-RU" sz="2000" dirty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– изучить психолого-педагогическую литературу по проблеме духовно-нравственного воспитания старших дошкольников и роли театральной деятельности в этом процессе;</a:t>
            </a:r>
          </a:p>
          <a:p>
            <a:pPr algn="just">
              <a:lnSpc>
                <a:spcPct val="115000"/>
              </a:lnSpc>
              <a:spcAft>
                <a:spcPts val="1000"/>
              </a:spcAft>
            </a:pPr>
            <a:r>
              <a:rPr lang="ru-RU" sz="2000" dirty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– выявить уровень духовно-нравственной воспитанности старших дошкольников;</a:t>
            </a:r>
          </a:p>
          <a:p>
            <a:pPr algn="just">
              <a:lnSpc>
                <a:spcPct val="115000"/>
              </a:lnSpc>
              <a:spcAft>
                <a:spcPts val="1000"/>
              </a:spcAft>
            </a:pPr>
            <a:r>
              <a:rPr lang="ru-RU" sz="2000" dirty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– разработать и реализовать содержание работы по духовно-нравственному воспитанию детей 5-6 лет через театральную деятельность;</a:t>
            </a:r>
          </a:p>
          <a:p>
            <a:pPr algn="just">
              <a:lnSpc>
                <a:spcPct val="115000"/>
              </a:lnSpc>
              <a:spcAft>
                <a:spcPts val="1000"/>
              </a:spcAft>
            </a:pPr>
            <a:r>
              <a:rPr lang="ru-RU" sz="2000" dirty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– выявить динамику в сформированном уровне духовно-нравственного воспитания старших дошкольников. </a:t>
            </a:r>
          </a:p>
          <a:p>
            <a:endParaRPr lang="ru-RU" sz="20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28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Пользователь\Desktop\726c76b0c5a512a80bdb68a5f11dadea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" y="28817"/>
            <a:ext cx="9143999" cy="6858000"/>
          </a:xfrm>
          <a:prstGeom prst="rect">
            <a:avLst/>
          </a:prstGeom>
          <a:noFill/>
        </p:spPr>
      </p:pic>
      <p:sp>
        <p:nvSpPr>
          <p:cNvPr id="3" name="Прямоугольник 2"/>
          <p:cNvSpPr/>
          <p:nvPr/>
        </p:nvSpPr>
        <p:spPr>
          <a:xfrm>
            <a:off x="323528" y="836712"/>
            <a:ext cx="8496944" cy="5992471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Таким образом было установлено, что: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</a:p>
          <a:p>
            <a:pPr algn="ctr"/>
            <a:endParaRPr lang="ru-RU" dirty="0">
              <a:solidFill>
                <a:schemeClr val="tx1"/>
              </a:solidFill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spcAft>
                <a:spcPts val="1000"/>
              </a:spcAft>
            </a:pP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Старший дошкольный возраст — это период интенсивного психического и духовно-нравственного развития. В это время у детей формируются моральные ценности, этические нормы и положительные привычки, они учатся оценивать свои поступки и усваивают основы нравственной культуры.</a:t>
            </a:r>
          </a:p>
          <a:p>
            <a:pPr algn="just">
              <a:spcAft>
                <a:spcPts val="1000"/>
              </a:spcAft>
            </a:pP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Эффективным инструментом такого воспитания является театральная деятельность. Она включает в себя:</a:t>
            </a:r>
          </a:p>
          <a:p>
            <a:pPr algn="just">
              <a:spcAft>
                <a:spcPts val="1000"/>
              </a:spcAft>
            </a:pP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– театральные игры: режиссерские (теневой театр, </a:t>
            </a:r>
            <a:r>
              <a:rPr lang="ru-RU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фланелеграф</a:t>
            </a: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) и игры-драматизации (пальчиковый театр);</a:t>
            </a:r>
          </a:p>
          <a:p>
            <a:pPr algn="just">
              <a:spcAft>
                <a:spcPts val="1000"/>
              </a:spcAft>
            </a:pP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– театрально-игровую деятельность: с использованием кукол или с участием самих детей (инсценировки, «ожившие картины»);</a:t>
            </a:r>
          </a:p>
          <a:p>
            <a:pPr algn="just">
              <a:spcAft>
                <a:spcPts val="1000"/>
              </a:spcAft>
            </a:pP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– театральные занятия: включающие игры, инсценировки и импровизации.</a:t>
            </a:r>
          </a:p>
          <a:p>
            <a:pPr algn="just">
              <a:spcAft>
                <a:spcPts val="1000"/>
              </a:spcAft>
            </a:pPr>
            <a:r>
              <a:rPr lang="ru-RU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Использование этих методов помогает сформировать у детей нравственные знания и привычки, что в итоге приводит к позитивным поступкам.</a:t>
            </a:r>
          </a:p>
          <a:p>
            <a:pPr marL="342900" indent="-342900" algn="just">
              <a:spcAft>
                <a:spcPts val="1000"/>
              </a:spcAft>
              <a:buAutoNum type="arabicPeriod"/>
            </a:pPr>
            <a:endParaRPr lang="ru-RU" dirty="0">
              <a:solidFill>
                <a:schemeClr val="tx1"/>
              </a:solidFill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b="1" dirty="0">
                <a:solidFill>
                  <a:schemeClr val="tx1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endParaRPr lang="ru-RU" dirty="0">
              <a:solidFill>
                <a:schemeClr val="tx1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ctr"/>
            <a:endParaRPr lang="ru-RU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4704389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Пользователь\Desktop\726c76b0c5a512a80bdb68a5f11dadea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" y="0"/>
            <a:ext cx="9143999" cy="6858000"/>
          </a:xfrm>
          <a:prstGeom prst="rect">
            <a:avLst/>
          </a:prstGeom>
          <a:noFill/>
        </p:spPr>
      </p:pic>
      <p:sp>
        <p:nvSpPr>
          <p:cNvPr id="10241" name="Rectangle 1"/>
          <p:cNvSpPr>
            <a:spLocks noChangeArrowheads="1"/>
          </p:cNvSpPr>
          <p:nvPr/>
        </p:nvSpPr>
        <p:spPr bwMode="auto">
          <a:xfrm>
            <a:off x="611560" y="476672"/>
            <a:ext cx="8136904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4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cs typeface="Times New Roman" pitchFamily="18" charset="0"/>
              </a:rPr>
              <a:t>Диагностическая карта констатирующего эксперимента</a:t>
            </a:r>
            <a:endParaRPr kumimoji="0" lang="ru-RU" sz="2400" b="1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graphicFrame>
        <p:nvGraphicFramePr>
          <p:cNvPr id="3" name="Таблица 2">
            <a:extLst>
              <a:ext uri="{FF2B5EF4-FFF2-40B4-BE49-F238E27FC236}">
                <a16:creationId xmlns:a16="http://schemas.microsoft.com/office/drawing/2014/main" xmlns="" id="{670E9DDC-2964-4686-5DBF-11DD554CA22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26807185"/>
              </p:ext>
            </p:extLst>
          </p:nvPr>
        </p:nvGraphicFramePr>
        <p:xfrm>
          <a:off x="287524" y="1268760"/>
          <a:ext cx="8568952" cy="5247125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621325">
                  <a:extLst>
                    <a:ext uri="{9D8B030D-6E8A-4147-A177-3AD203B41FA5}">
                      <a16:colId xmlns:a16="http://schemas.microsoft.com/office/drawing/2014/main" xmlns="" val="2032965350"/>
                    </a:ext>
                  </a:extLst>
                </a:gridCol>
                <a:gridCol w="2687219">
                  <a:extLst>
                    <a:ext uri="{9D8B030D-6E8A-4147-A177-3AD203B41FA5}">
                      <a16:colId xmlns:a16="http://schemas.microsoft.com/office/drawing/2014/main" xmlns="" val="2933200678"/>
                    </a:ext>
                  </a:extLst>
                </a:gridCol>
                <a:gridCol w="3260408">
                  <a:extLst>
                    <a:ext uri="{9D8B030D-6E8A-4147-A177-3AD203B41FA5}">
                      <a16:colId xmlns:a16="http://schemas.microsoft.com/office/drawing/2014/main" xmlns="" val="1929668850"/>
                    </a:ext>
                  </a:extLst>
                </a:gridCol>
              </a:tblGrid>
              <a:tr h="36278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ru-RU" sz="1800" b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Критерии</a:t>
                      </a:r>
                      <a:endParaRPr lang="ru-RU" sz="2000" b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ru-RU" sz="1800" b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Показатель</a:t>
                      </a:r>
                      <a:endParaRPr lang="ru-RU" sz="2000" b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ru-RU" sz="1800" b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Методика</a:t>
                      </a:r>
                      <a:endParaRPr lang="ru-RU" sz="2000" b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xmlns="" val="3895960596"/>
                  </a:ext>
                </a:extLst>
              </a:tr>
              <a:tr h="1507188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ru-RU" sz="1800" b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Когнитивный компонент</a:t>
                      </a:r>
                      <a:endParaRPr lang="ru-RU" sz="2000" b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ru-RU" sz="1800" b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Сформированность нравственных представлений.</a:t>
                      </a:r>
                      <a:endParaRPr lang="ru-RU" sz="2000" b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ru-RU" sz="1800" b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Методика 1 – «Что такое хорошо и что такое плохо» (автор: И.Б. Дерманова, адаптирована Н.В. Кулешовой).</a:t>
                      </a:r>
                      <a:endParaRPr lang="ru-RU" sz="2000" b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xmlns="" val="4077332618"/>
                  </a:ext>
                </a:extLst>
              </a:tr>
              <a:tr h="1125719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ru-RU" sz="1800" b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Мотивационно-ценностный компонент</a:t>
                      </a:r>
                      <a:endParaRPr lang="ru-RU" sz="2000" b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ru-RU" sz="1800" b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Отношение к нравственным нормам.</a:t>
                      </a:r>
                      <a:endParaRPr lang="ru-RU" sz="2000" b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ru-RU" sz="1800" b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Методика 2 – «Закончи предложение» (автор: Н.Е. Богуславская).</a:t>
                      </a:r>
                      <a:endParaRPr lang="ru-RU" sz="2000" b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xmlns="" val="2111778467"/>
                  </a:ext>
                </a:extLst>
              </a:tr>
              <a:tr h="1507188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ru-RU" sz="1800" b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Поведенческий компонент</a:t>
                      </a:r>
                      <a:endParaRPr lang="ru-RU" sz="2000" b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ru-RU" sz="1800" b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Осознанность нравственных категорий и адекватность самооценки нравственных качеств.</a:t>
                      </a:r>
                      <a:endParaRPr lang="ru-RU" sz="2000" b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ru-RU" sz="1800" b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Методика 3 – «Какой я» (автор: О.С. Богданова (модификация методики))</a:t>
                      </a:r>
                      <a:endParaRPr lang="ru-RU" sz="2000" b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xmlns="" val="801160280"/>
                  </a:ext>
                </a:extLst>
              </a:tr>
              <a:tr h="744250">
                <a:tc gridSpan="3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Анкетирование педагогов по вопросам использования театральной деятельности в духовно-нравственном воспитании старших дошкольников (авторская)</a:t>
                      </a:r>
                      <a:endParaRPr lang="ru-RU" sz="2000" b="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3172627086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Пользователь\Desktop\726c76b0c5a512a80bdb68a5f11dadea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" y="0"/>
            <a:ext cx="9143999" cy="6858000"/>
          </a:xfrm>
          <a:prstGeom prst="rect">
            <a:avLst/>
          </a:prstGeom>
          <a:noFill/>
        </p:spPr>
      </p:pic>
      <p:sp>
        <p:nvSpPr>
          <p:cNvPr id="4" name="Прямоугольник 3"/>
          <p:cNvSpPr/>
          <p:nvPr/>
        </p:nvSpPr>
        <p:spPr>
          <a:xfrm>
            <a:off x="0" y="980728"/>
            <a:ext cx="8892480" cy="64807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24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0468F3C3-F979-46A3-9587-5FC9CCFA2C3D}"/>
              </a:ext>
            </a:extLst>
          </p:cNvPr>
          <p:cNvSpPr txBox="1"/>
          <p:nvPr/>
        </p:nvSpPr>
        <p:spPr>
          <a:xfrm>
            <a:off x="539552" y="5212355"/>
            <a:ext cx="8064895" cy="9233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Рисунок 1 – </a:t>
            </a:r>
            <a:r>
              <a:rPr lang="ru-RU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Общий уровень духовно-нравственной воспитанности старших дошкольников экспериментальной и 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контрольной </a:t>
            </a:r>
            <a:r>
              <a:rPr lang="ru-RU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группы по всем диагностическим методикам на констатирующем этапе эксперимента, %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" name="Диаграмма 2">
            <a:extLst>
              <a:ext uri="{FF2B5EF4-FFF2-40B4-BE49-F238E27FC236}">
                <a16:creationId xmlns:a16="http://schemas.microsoft.com/office/drawing/2014/main" xmlns="" id="{FCC5F605-C126-AD2D-567C-AD7217067CFB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545138513"/>
              </p:ext>
            </p:extLst>
          </p:nvPr>
        </p:nvGraphicFramePr>
        <p:xfrm>
          <a:off x="539552" y="978278"/>
          <a:ext cx="8136904" cy="396288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Пользователь\Desktop\726c76b0c5a512a80bdb68a5f11dadea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" y="0"/>
            <a:ext cx="9143999" cy="6858000"/>
          </a:xfrm>
          <a:prstGeom prst="rect">
            <a:avLst/>
          </a:prstGeom>
          <a:noFill/>
        </p:spPr>
      </p:pic>
      <p:sp>
        <p:nvSpPr>
          <p:cNvPr id="4" name="Прямоугольник 3"/>
          <p:cNvSpPr/>
          <p:nvPr/>
        </p:nvSpPr>
        <p:spPr>
          <a:xfrm>
            <a:off x="0" y="626880"/>
            <a:ext cx="8892480" cy="64807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Гипотеза исследования: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xmlns="" id="{750F05DD-6593-4AB3-AFC4-955D010CB14F}"/>
              </a:ext>
            </a:extLst>
          </p:cNvPr>
          <p:cNvSpPr txBox="1"/>
          <p:nvPr/>
        </p:nvSpPr>
        <p:spPr>
          <a:xfrm>
            <a:off x="199457" y="1340768"/>
            <a:ext cx="8404991" cy="470898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indent="450215" algn="just">
              <a:spcAft>
                <a:spcPts val="800"/>
              </a:spcAft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Использование театральной деятельности будет способствовать повышению уровня духовно-нравственной воспитанности детей 5-6 лет, если:</a:t>
            </a:r>
          </a:p>
          <a:p>
            <a:pPr indent="450215" algn="just">
              <a:spcAft>
                <a:spcPts val="800"/>
              </a:spcAft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– дополнена предметно-развивающая пространственная среда группы театральным уголком, содержащим атрибуты к разнообразным видам театров (пальчиковый, настольный, кукольный, театр теней), а также обеспечен свободный доступ к ним, для детского театрального творчества;</a:t>
            </a:r>
          </a:p>
          <a:p>
            <a:pPr indent="450215" algn="just">
              <a:spcAft>
                <a:spcPts val="800"/>
              </a:spcAft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– разработаны и реализованы занятия, включающие различные виды театральной деятельности (игры-драматизации, инсценировки, кукольный театр и другие), направленные на формирование нравственных качеств и ценностей у детей;</a:t>
            </a:r>
          </a:p>
          <a:p>
            <a:pPr indent="450215" algn="just">
              <a:spcAft>
                <a:spcPts val="800"/>
              </a:spcAft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– обеспечено взаимодействие с семьей по вопросам духовно-нравственного воспитания детей через театральную деятельность и мастер-классы.</a:t>
            </a:r>
          </a:p>
        </p:txBody>
      </p:sp>
    </p:spTree>
    <p:extLst>
      <p:ext uri="{BB962C8B-B14F-4D97-AF65-F5344CB8AC3E}">
        <p14:creationId xmlns:p14="http://schemas.microsoft.com/office/powerpoint/2010/main" val="26276543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Пользователь\Desktop\726c76b0c5a512a80bdb68a5f11dadea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" y="0"/>
            <a:ext cx="9143999" cy="6858000"/>
          </a:xfrm>
          <a:prstGeom prst="rect">
            <a:avLst/>
          </a:prstGeom>
          <a:noFill/>
        </p:spPr>
      </p:pic>
      <p:sp>
        <p:nvSpPr>
          <p:cNvPr id="4" name="Прямоугольник 3"/>
          <p:cNvSpPr/>
          <p:nvPr/>
        </p:nvSpPr>
        <p:spPr>
          <a:xfrm>
            <a:off x="0" y="626880"/>
            <a:ext cx="8892480" cy="64807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Обогащение предметно-развивающей пространственной среды группы :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xmlns="" id="{750F05DD-6593-4AB3-AFC4-955D010CB14F}"/>
              </a:ext>
            </a:extLst>
          </p:cNvPr>
          <p:cNvSpPr txBox="1"/>
          <p:nvPr/>
        </p:nvSpPr>
        <p:spPr>
          <a:xfrm>
            <a:off x="243744" y="1628800"/>
            <a:ext cx="8404991" cy="501675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457200" indent="-457200" algn="just">
              <a:spcAft>
                <a:spcPts val="800"/>
              </a:spcAft>
              <a:buFont typeface="+mj-lt"/>
              <a:buAutoNum type="arabicPeriod"/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Созданы и оснащены уголки для разных видов театра (кукольный, настольный, пальчиковый, теневой).</a:t>
            </a:r>
          </a:p>
          <a:p>
            <a:pPr marL="457200" indent="-457200" algn="just">
              <a:spcAft>
                <a:spcPts val="800"/>
              </a:spcAft>
              <a:buFont typeface="+mj-lt"/>
              <a:buAutoNum type="arabicPeriod"/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Пополнена коллекция театральных атрибутов: куклы-перчатки, маски, костюмы для ряжения, декорации и ширмы.</a:t>
            </a:r>
          </a:p>
          <a:p>
            <a:pPr marL="457200" indent="-457200" algn="just">
              <a:spcAft>
                <a:spcPts val="800"/>
              </a:spcAft>
              <a:buFont typeface="+mj-lt"/>
              <a:buAutoNum type="arabicPeriod"/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Подобран разнообразный материал для детского творчества: ткани, бумага, природные материалы для изготовления костюмов и декораций своими руками.</a:t>
            </a:r>
          </a:p>
          <a:p>
            <a:pPr marL="457200" indent="-457200" algn="just">
              <a:spcAft>
                <a:spcPts val="800"/>
              </a:spcAft>
              <a:buFont typeface="+mj-lt"/>
              <a:buAutoNum type="arabicPeriod"/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Собрана коллекция музыкальных произведений, звуков природы для создания звукового сопровождения спектаклей.</a:t>
            </a:r>
          </a:p>
          <a:p>
            <a:pPr marL="457200" indent="-457200" algn="just">
              <a:spcAft>
                <a:spcPts val="800"/>
              </a:spcAft>
              <a:buFont typeface="+mj-lt"/>
              <a:buAutoNum type="arabicPeriod"/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 книжный уголок добавлены произведения художественной литературы, подходящие для инсценировок, с яркими иллюстрациями.</a:t>
            </a:r>
          </a:p>
          <a:p>
            <a:pPr marL="457200" indent="-457200" algn="just">
              <a:spcAft>
                <a:spcPts val="800"/>
              </a:spcAft>
              <a:buFont typeface="+mj-lt"/>
              <a:buAutoNum type="arabicPeriod"/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Выделена и оформлена зона сцены или «публичной» зоны для показа спектаклей перед зрителями.</a:t>
            </a:r>
          </a:p>
          <a:p>
            <a:pPr indent="450215" algn="just">
              <a:spcAft>
                <a:spcPts val="800"/>
              </a:spcAft>
            </a:pPr>
            <a:endParaRPr lang="ru-RU" sz="2000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92487808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1071</TotalTime>
  <Words>1028</Words>
  <Application>Microsoft Office PowerPoint</Application>
  <PresentationFormat>Экран (4:3)</PresentationFormat>
  <Paragraphs>98</Paragraphs>
  <Slides>15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15</vt:i4>
      </vt:variant>
    </vt:vector>
  </HeadingPairs>
  <TitlesOfParts>
    <vt:vector size="16" baseType="lpstr">
      <vt:lpstr>Тема Office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МИНИСТЕРСТВО ОБРАЗОВАНИЯ И НАУКИ  РОССИЙСКОЙ ФЕДЕРАЦИИ федеральное государственное бюджетное образовательное учреждение высшего образования «Тольяттинский государственный университет»  ГУманитарно-педагогический институт Кафедра «Дошкольная педагогика, прикладная психология»</dc:title>
  <dc:creator>Пользователь</dc:creator>
  <cp:lastModifiedBy>User Windows</cp:lastModifiedBy>
  <cp:revision>74</cp:revision>
  <dcterms:created xsi:type="dcterms:W3CDTF">2019-04-01T16:42:08Z</dcterms:created>
  <dcterms:modified xsi:type="dcterms:W3CDTF">2026-02-02T06:26:03Z</dcterms:modified>
</cp:coreProperties>
</file>

<file path=docProps/thumbnail.jpeg>
</file>