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3" r:id="rId5"/>
    <p:sldId id="280" r:id="rId6"/>
    <p:sldId id="264" r:id="rId7"/>
    <p:sldId id="269" r:id="rId8"/>
    <p:sldId id="294" r:id="rId9"/>
    <p:sldId id="295" r:id="rId10"/>
    <p:sldId id="289" r:id="rId11"/>
    <p:sldId id="287" r:id="rId12"/>
    <p:sldId id="297" r:id="rId13"/>
    <p:sldId id="298" r:id="rId14"/>
    <p:sldId id="293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>
        <p:scale>
          <a:sx n="87" d="100"/>
          <a:sy n="87" d="100"/>
        </p:scale>
        <p:origin x="-1234" y="-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экспериментальная группа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ru-RU" sz="2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0.45</c:v>
                </c:pt>
                <c:pt idx="2">
                  <c:v>0.35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B94-47C3-A85D-36AF67A8329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контрольная группа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ru-RU" sz="2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0.2</c:v>
                </c:pt>
                <c:pt idx="1">
                  <c:v>0.5</c:v>
                </c:pt>
                <c:pt idx="2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B94-47C3-A85D-36AF67A8329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26774272"/>
        <c:axId val="126780160"/>
      </c:barChart>
      <c:catAx>
        <c:axId val="12677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20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780160"/>
        <c:crosses val="autoZero"/>
        <c:auto val="1"/>
        <c:lblAlgn val="ctr"/>
        <c:lblOffset val="100"/>
        <c:noMultiLvlLbl val="0"/>
      </c:catAx>
      <c:valAx>
        <c:axId val="126780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20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774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ru-RU" sz="20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uri="{0b15fc19-7d7d-44ad-8c2d-2c3a37ce22c3}">
        <chartProps xmlns="https://web.wps.cn/et/2018/main" chartId="{05fc60bd-5b1a-496b-90aa-6a8b1c3d65a4}"/>
      </c:ext>
    </c:extLst>
  </c:chart>
  <c:spPr>
    <a:noFill/>
    <a:ln>
      <a:noFill/>
    </a:ln>
    <a:effectLst/>
  </c:spPr>
  <c:txPr>
    <a:bodyPr/>
    <a:lstStyle/>
    <a:p>
      <a:pPr>
        <a:defRPr lang="ru-RU" sz="20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констатирующий этап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0.45</c:v>
                </c:pt>
                <c:pt idx="2">
                  <c:v>0.35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F7-4EBA-9A56-397B9429F08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контрольный этап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F7-4EBA-9A56-397B9429F08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26515456"/>
        <c:axId val="126525440"/>
      </c:barChart>
      <c:catAx>
        <c:axId val="12651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525440"/>
        <c:crosses val="autoZero"/>
        <c:auto val="1"/>
        <c:lblAlgn val="ctr"/>
        <c:lblOffset val="100"/>
        <c:noMultiLvlLbl val="0"/>
      </c:catAx>
      <c:valAx>
        <c:axId val="126525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51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uri="{0b15fc19-7d7d-44ad-8c2d-2c3a37ce22c3}">
        <chartProps xmlns="https://web.wps.cn/et/2018/main" chartId="{89456826-34fa-4fc3-8a83-daa6ff3d1458}"/>
      </c:ext>
    </c:extLst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констатирующий этап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0.5</c:v>
                </c:pt>
                <c:pt idx="2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5D-46FB-AFAE-1F843FD2BEC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контрольный этап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0.2</c:v>
                </c:pt>
                <c:pt idx="1">
                  <c:v>0.5</c:v>
                </c:pt>
                <c:pt idx="2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05D-46FB-AFAE-1F843FD2BEC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26582784"/>
        <c:axId val="126584320"/>
      </c:barChart>
      <c:catAx>
        <c:axId val="126582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584320"/>
        <c:crosses val="autoZero"/>
        <c:auto val="1"/>
        <c:lblAlgn val="ctr"/>
        <c:lblOffset val="100"/>
        <c:noMultiLvlLbl val="0"/>
      </c:catAx>
      <c:valAx>
        <c:axId val="126584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582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uri="{0b15fc19-7d7d-44ad-8c2d-2c3a37ce22c3}">
        <chartProps xmlns="https://web.wps.cn/et/2018/main" chartId="{6192cf9d-6e74-4ca3-97fc-b71d408a36cf}"/>
      </c:ext>
    </c:extLst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0D88-436C-4293-8B9E-35FC7CC9D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3BFD-9512-49AF-AD97-8EE092913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0D88-436C-4293-8B9E-35FC7CC9D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3BFD-9512-49AF-AD97-8EE092913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0D88-436C-4293-8B9E-35FC7CC9D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3BFD-9512-49AF-AD97-8EE092913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0D88-436C-4293-8B9E-35FC7CC9D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3BFD-9512-49AF-AD97-8EE092913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0D88-436C-4293-8B9E-35FC7CC9D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3BFD-9512-49AF-AD97-8EE092913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0D88-436C-4293-8B9E-35FC7CC9D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3BFD-9512-49AF-AD97-8EE092913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0D88-436C-4293-8B9E-35FC7CC9D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3BFD-9512-49AF-AD97-8EE092913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0D88-436C-4293-8B9E-35FC7CC9D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3BFD-9512-49AF-AD97-8EE092913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0D88-436C-4293-8B9E-35FC7CC9D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3BFD-9512-49AF-AD97-8EE092913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0D88-436C-4293-8B9E-35FC7CC9D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3BFD-9512-49AF-AD97-8EE092913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0D88-436C-4293-8B9E-35FC7CC9D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3BFD-9512-49AF-AD97-8EE092913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20D88-436C-4293-8B9E-35FC7CC9D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D3BFD-9512-49AF-AD97-8EE092913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386"/>
            <a:ext cx="9153846" cy="686538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992888" cy="208823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5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ДУХОВНО-НРАВСТВЕННОЕ ВОСПИТАНИЕ СТАРШИХ ДОШКОЛЬНИКОВ ЧЕРЕЗ ТЕАТРАЛЬНУЮ ДЕЯТЕЛЬНОСТЬ</a:t>
            </a:r>
            <a:endParaRPr lang="ru-RU" sz="35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4365104"/>
            <a:ext cx="5832648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6021288"/>
            <a:ext cx="129614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764704"/>
            <a:ext cx="896448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0215" algn="just">
              <a:lnSpc>
                <a:spcPct val="150000"/>
              </a:lnSpc>
              <a:spcAft>
                <a:spcPts val="800"/>
              </a:spcAft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0215" algn="ctr">
              <a:spcAft>
                <a:spcPts val="800"/>
              </a:spcAft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Фрагмент перспективного плана работы </a:t>
            </a:r>
          </a:p>
          <a:p>
            <a:pPr marL="450215" algn="ctr">
              <a:spcAft>
                <a:spcPts val="800"/>
              </a:spcAft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духовно-нравственному воспитанию старших дошкольников через театральную деятельность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BCADBF73-F300-17D1-F6B0-21C444D05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058341"/>
              </p:ext>
            </p:extLst>
          </p:nvPr>
        </p:nvGraphicFramePr>
        <p:xfrm>
          <a:off x="611560" y="1988840"/>
          <a:ext cx="8136903" cy="43204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2449">
                  <a:extLst>
                    <a:ext uri="{9D8B030D-6E8A-4147-A177-3AD203B41FA5}">
                      <a16:colId xmlns:a16="http://schemas.microsoft.com/office/drawing/2014/main" xmlns="" val="2503701929"/>
                    </a:ext>
                  </a:extLst>
                </a:gridCol>
                <a:gridCol w="2460662">
                  <a:extLst>
                    <a:ext uri="{9D8B030D-6E8A-4147-A177-3AD203B41FA5}">
                      <a16:colId xmlns:a16="http://schemas.microsoft.com/office/drawing/2014/main" xmlns="" val="1002869034"/>
                    </a:ext>
                  </a:extLst>
                </a:gridCol>
                <a:gridCol w="3833792">
                  <a:extLst>
                    <a:ext uri="{9D8B030D-6E8A-4147-A177-3AD203B41FA5}">
                      <a16:colId xmlns:a16="http://schemas.microsoft.com/office/drawing/2014/main" xmlns="" val="2347263257"/>
                    </a:ext>
                  </a:extLst>
                </a:gridCol>
              </a:tblGrid>
              <a:tr h="2976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Занятие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03733753"/>
                  </a:ext>
                </a:extLst>
              </a:tr>
              <a:tr h="123661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Занятие 1: «Что такое хорошо и что такое плохо?»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Формирование представлений о добре и зле, хороших и плохих поступках.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о нравственных понятиях, чтение сказки «Два жадных медвежонка», игра-драматизация «Помоги зайчику».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94795523"/>
                  </a:ext>
                </a:extLst>
              </a:tr>
              <a:tr h="15496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Занятие 2: «Добрые сердца»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Развитие эмоциональной отзывчивости, способности к сопереживанию.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Обсуждение ситуаций, требующих сочувствия, этюды на выражение эмоций (радость, грусть, страх), игра «Передай добро по кругу».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36996411"/>
                  </a:ext>
                </a:extLst>
              </a:tr>
              <a:tr h="123661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Занятие 3: «Вежливые слова»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Формирование навыков вежливого общения.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о вежливых словах, инсценировка «В магазине», кукольный театр «Как зайчик научился здороваться».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9116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3271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620688"/>
            <a:ext cx="648072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Взаимодействие с семьей по вопросам духовно-нравственного воспитания детей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50F05DD-6593-4AB3-AFC4-955D010CB14F}"/>
              </a:ext>
            </a:extLst>
          </p:cNvPr>
          <p:cNvSpPr txBox="1"/>
          <p:nvPr/>
        </p:nvSpPr>
        <p:spPr>
          <a:xfrm>
            <a:off x="251520" y="1901884"/>
            <a:ext cx="8404991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родительских собраний по теме нравственного воспитания.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индивидуальных консультаций для адресной помощи.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Оформление информационных стендов с рекомендациями.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мастер-классов (например, по изготовлению кукол для театра).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Постановка совместных с родителями спектаклей (например, «Репка»).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конкурсов (например, «Семейная реликвия») для укрепления связи между поколениями.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выставок детских работ на нравственные темы для демонстрации достижений детей и важности совместной работы.</a:t>
            </a:r>
          </a:p>
        </p:txBody>
      </p:sp>
    </p:spTree>
    <p:extLst>
      <p:ext uri="{BB962C8B-B14F-4D97-AF65-F5344CB8AC3E}">
        <p14:creationId xmlns:p14="http://schemas.microsoft.com/office/powerpoint/2010/main" val="137040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980728"/>
            <a:ext cx="88924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468F3C3-F979-46A3-9587-5FC9CCFA2C3D}"/>
              </a:ext>
            </a:extLst>
          </p:cNvPr>
          <p:cNvSpPr txBox="1"/>
          <p:nvPr/>
        </p:nvSpPr>
        <p:spPr>
          <a:xfrm>
            <a:off x="539552" y="5212355"/>
            <a:ext cx="806489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2 –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Сравнительные результаты уровней духовно-нравственной воспитанности старших дошкольников экспериментальной группы, полученные на констатирующем и контрольном этапах, %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BAF8B9CD-7DDD-07F3-2D5B-8F175568EA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2414351"/>
              </p:ext>
            </p:extLst>
          </p:nvPr>
        </p:nvGraphicFramePr>
        <p:xfrm>
          <a:off x="683568" y="1124743"/>
          <a:ext cx="7992888" cy="4087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12645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980728"/>
            <a:ext cx="88924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468F3C3-F979-46A3-9587-5FC9CCFA2C3D}"/>
              </a:ext>
            </a:extLst>
          </p:cNvPr>
          <p:cNvSpPr txBox="1"/>
          <p:nvPr/>
        </p:nvSpPr>
        <p:spPr>
          <a:xfrm>
            <a:off x="539551" y="5368653"/>
            <a:ext cx="806489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3 –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Сравнительные результаты уровней духовно-нравственной воспитанности старших дошкольников контрольной группы, полученные на констатирующем и контрольном этапах, %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FFC14116-CBE2-6499-F88A-4C54C908BF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6260612"/>
              </p:ext>
            </p:extLst>
          </p:nvPr>
        </p:nvGraphicFramePr>
        <p:xfrm>
          <a:off x="539552" y="836712"/>
          <a:ext cx="8064894" cy="4375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93143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7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57742" y="1340768"/>
            <a:ext cx="7920880" cy="381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alt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79C1577-5A1A-475B-ACB7-57C7F656DF51}"/>
              </a:ext>
            </a:extLst>
          </p:cNvPr>
          <p:cNvSpPr txBox="1"/>
          <p:nvPr/>
        </p:nvSpPr>
        <p:spPr>
          <a:xfrm>
            <a:off x="346619" y="836712"/>
            <a:ext cx="8450762" cy="5420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Новизна исследования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состоит в том, что уточнено содержание понятия «духовно-нравственное воспитание старших дошкольников» в контексте использования театральной деятельности; разработано и апробировано содержание работы по духовно-нравственному воспитанию старших дошкольников через театральную деятельность, включающая её различные виды и направленная на формирование нравственных качеств личности.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Теоретическая значимость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исследования заключается в уточнении содержания понятия духовно-нравственного воспитания старших дошкольников и обосновании роли театральной деятельности как эффективного средства его реализации, что вносит вклад в развитие педагогики дошкольного образования.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исследования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состоит в том, что результаты исследования могут быть использованы педагогами дошкольных образовательных учреждений для разработки и реализации программ по духовно-нравственному воспитанию старших дошкольников с использованием театральной деятельности. Также разработанные методические материалы могут быть использованы в процессе повышения квалификации педагогических работников.</a:t>
            </a:r>
          </a:p>
        </p:txBody>
      </p:sp>
    </p:spTree>
    <p:extLst>
      <p:ext uri="{BB962C8B-B14F-4D97-AF65-F5344CB8AC3E}">
        <p14:creationId xmlns:p14="http://schemas.microsoft.com/office/powerpoint/2010/main" val="463636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1640" y="2276872"/>
            <a:ext cx="6840760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1340768"/>
            <a:ext cx="7632848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Теоретико-методологической основой исследования являются: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AA6EA05-2D55-4DAC-A63E-0C97C04709AE}"/>
              </a:ext>
            </a:extLst>
          </p:cNvPr>
          <p:cNvSpPr txBox="1"/>
          <p:nvPr/>
        </p:nvSpPr>
        <p:spPr>
          <a:xfrm>
            <a:off x="431540" y="1999215"/>
            <a:ext cx="8280920" cy="4960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ультурно-историческая теория (Л.С. Выготский) и теория деятельности (А.Н. Леонтьев);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личностно-деятельностный подход (А.Н. Леонтьев, С.Л. Рубинштейн, Д.Б. Эльконин);</a:t>
            </a:r>
            <a: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теория нравственного развития в дошкольном возрасте (Л.И. Божович, В.А. Сухомлинский, А.В. Запорожец);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концепция духовно-нравственного воспитания (К.Д. Ушинский,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А.С.Макаренко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современные исследователи: Н.П.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Шитякова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И.С.Якиманская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другие);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теория и методика театральной деятельности дошкольников (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Л.В.Артемова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М.Д.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Маханева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Л.С.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Фурмина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Э.Г. Чурилова).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548680"/>
            <a:ext cx="8424936" cy="5544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0190A6-9910-4508-BFF1-5C83FC347371}"/>
              </a:ext>
            </a:extLst>
          </p:cNvPr>
          <p:cNvSpPr txBox="1"/>
          <p:nvPr/>
        </p:nvSpPr>
        <p:spPr>
          <a:xfrm>
            <a:off x="395536" y="2420888"/>
            <a:ext cx="8136904" cy="28039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 исследования: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процесс духовно-нравственного воспитания старших дошкольников.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театральная деятельность как средство духовно-нравственного воспитания детей 5-6 лет.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исследования: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теоретически обосновать и экспериментально проверить возможность использования театральной деятельности в духовно-нравственном воспитании старших дошкольников. 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980728"/>
            <a:ext cx="8496944" cy="53285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исследования </a:t>
            </a: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изучить психолого-педагогическую литературу по проблеме духовно-нравственного воспитания старших дошкольников и роли театральной деятельности в этом процессе;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выявить уровень духовно-нравственной воспитанности старших дошкольников;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разработать и реализовать содержание работы по духовно-нравственному воспитанию детей 5-6 лет через театральную деятельность;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выявить динамику в сформированном уровне духовно-нравственного воспитания старших дошкольников. </a:t>
            </a: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8817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836712"/>
            <a:ext cx="8496944" cy="59924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Таким образом было установлено, что: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Старший дошкольный возраст — это период интенсивного психического и духовно-нравственного развития. В это время у детей формируются моральные ценности, этические нормы и положительные привычки, они учатся оценивать свои поступки и усваивают основы нравственной культуры.</a:t>
            </a:r>
          </a:p>
          <a:p>
            <a:pPr algn="just">
              <a:spcAft>
                <a:spcPts val="100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Эффективным инструментом такого воспитания является театральная деятельность. Она включает в себя:</a:t>
            </a:r>
          </a:p>
          <a:p>
            <a:pPr algn="just">
              <a:spcAft>
                <a:spcPts val="100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театральные игры: режиссерские (теневой театр,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фланелеграф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и игры-драматизации (пальчиковый театр);</a:t>
            </a:r>
          </a:p>
          <a:p>
            <a:pPr algn="just">
              <a:spcAft>
                <a:spcPts val="100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театрально-игровую деятельность: с использованием кукол или с участием самих детей (инсценировки, «ожившие картины»);</a:t>
            </a:r>
          </a:p>
          <a:p>
            <a:pPr algn="just">
              <a:spcAft>
                <a:spcPts val="100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театральные занятия: включающие игры, инсценировки и импровизации.</a:t>
            </a:r>
          </a:p>
          <a:p>
            <a:pPr algn="just">
              <a:spcAft>
                <a:spcPts val="100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этих методов помогает сформировать у детей нравственные знания и привычки, что в итоге приводит к позитивным поступкам.</a:t>
            </a:r>
          </a:p>
          <a:p>
            <a:pPr marL="342900" indent="-342900" algn="just">
              <a:spcAft>
                <a:spcPts val="1000"/>
              </a:spcAft>
              <a:buAutoNum type="arabicPeriod"/>
            </a:pPr>
            <a:endParaRPr lang="ru-RU" dirty="0"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043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611560" y="476672"/>
            <a:ext cx="8136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Диагностическая карта констатирующего эксперимента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670E9DDC-2964-4686-5DBF-11DD554CA2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807185"/>
              </p:ext>
            </p:extLst>
          </p:nvPr>
        </p:nvGraphicFramePr>
        <p:xfrm>
          <a:off x="287524" y="1268760"/>
          <a:ext cx="8568952" cy="52471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1325">
                  <a:extLst>
                    <a:ext uri="{9D8B030D-6E8A-4147-A177-3AD203B41FA5}">
                      <a16:colId xmlns:a16="http://schemas.microsoft.com/office/drawing/2014/main" xmlns="" val="2032965350"/>
                    </a:ext>
                  </a:extLst>
                </a:gridCol>
                <a:gridCol w="2687219">
                  <a:extLst>
                    <a:ext uri="{9D8B030D-6E8A-4147-A177-3AD203B41FA5}">
                      <a16:colId xmlns:a16="http://schemas.microsoft.com/office/drawing/2014/main" xmlns="" val="2933200678"/>
                    </a:ext>
                  </a:extLst>
                </a:gridCol>
                <a:gridCol w="3260408">
                  <a:extLst>
                    <a:ext uri="{9D8B030D-6E8A-4147-A177-3AD203B41FA5}">
                      <a16:colId xmlns:a16="http://schemas.microsoft.com/office/drawing/2014/main" xmlns="" val="1929668850"/>
                    </a:ext>
                  </a:extLst>
                </a:gridCol>
              </a:tblGrid>
              <a:tr h="3627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95960596"/>
                  </a:ext>
                </a:extLst>
              </a:tr>
              <a:tr h="15071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Когнитивный компонент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Сформированность нравственных представлений.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1 – «Что такое хорошо и что такое плохо» (автор: И.Б. Дерманова, адаптирована Н.В. Кулешовой).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77332618"/>
                  </a:ext>
                </a:extLst>
              </a:tr>
              <a:tr h="11257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Мотивационно-ценностный компонент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Отношение к нравственным нормам.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2 – «Закончи предложение» (автор: Н.Е. Богуславская).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11778467"/>
                  </a:ext>
                </a:extLst>
              </a:tr>
              <a:tr h="15071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Поведенческий компонент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Осознанность нравственных категорий и адекватность самооценки нравственных качеств.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3 – «Какой я» (автор: О.С. Богданова (модификация методики))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01160280"/>
                  </a:ext>
                </a:extLst>
              </a:tr>
              <a:tr h="744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Анкетирование педагогов по вопросам использования театральной деятельности в духовно-нравственном воспитании старших дошкольников (авторская)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7262708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980728"/>
            <a:ext cx="88924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468F3C3-F979-46A3-9587-5FC9CCFA2C3D}"/>
              </a:ext>
            </a:extLst>
          </p:cNvPr>
          <p:cNvSpPr txBox="1"/>
          <p:nvPr/>
        </p:nvSpPr>
        <p:spPr>
          <a:xfrm>
            <a:off x="539552" y="5212355"/>
            <a:ext cx="806489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 –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Общий уровень духовно-нравственной воспитанности старших дошкольников экспериментальной 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контрольной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группы по всем диагностическим методикам на констатирующем этапе эксперимента, %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xmlns="" id="{FCC5F605-C126-AD2D-567C-AD7217067C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5138513"/>
              </p:ext>
            </p:extLst>
          </p:nvPr>
        </p:nvGraphicFramePr>
        <p:xfrm>
          <a:off x="539552" y="978278"/>
          <a:ext cx="8136904" cy="3962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626880"/>
            <a:ext cx="88924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Гипотеза исследования: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50F05DD-6593-4AB3-AFC4-955D010CB14F}"/>
              </a:ext>
            </a:extLst>
          </p:cNvPr>
          <p:cNvSpPr txBox="1"/>
          <p:nvPr/>
        </p:nvSpPr>
        <p:spPr>
          <a:xfrm>
            <a:off x="199457" y="1340768"/>
            <a:ext cx="8404991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театральной деятельности будет способствовать повышению уровня духовно-нравственной воспитанности детей 5-6 лет, если:</a:t>
            </a:r>
          </a:p>
          <a:p>
            <a:pPr indent="450215" algn="just"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дополнена предметно-развивающая пространственная среда группы театральным уголком, содержащим атрибуты к разнообразным видам театров (пальчиковый, настольный, кукольный, театр теней), а также обеспечен свободный доступ к ним, для детского театрального творчества;</a:t>
            </a:r>
          </a:p>
          <a:p>
            <a:pPr indent="450215" algn="just"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разработаны и реализованы занятия, включающие различные виды театральной деятельности (игры-драматизации, инсценировки, кукольный театр и другие), направленные на формирование нравственных качеств и ценностей у детей;</a:t>
            </a:r>
          </a:p>
          <a:p>
            <a:pPr indent="450215" algn="just"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обеспечено взаимодействие с семьей по вопросам духовно-нравственного воспитания детей через театральную деятельность и мастер-классы.</a:t>
            </a:r>
          </a:p>
        </p:txBody>
      </p:sp>
    </p:spTree>
    <p:extLst>
      <p:ext uri="{BB962C8B-B14F-4D97-AF65-F5344CB8AC3E}">
        <p14:creationId xmlns:p14="http://schemas.microsoft.com/office/powerpoint/2010/main" val="262765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626880"/>
            <a:ext cx="88924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Обогащение предметно-развивающей пространственной среды группы 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50F05DD-6593-4AB3-AFC4-955D010CB14F}"/>
              </a:ext>
            </a:extLst>
          </p:cNvPr>
          <p:cNvSpPr txBox="1"/>
          <p:nvPr/>
        </p:nvSpPr>
        <p:spPr>
          <a:xfrm>
            <a:off x="243744" y="1628800"/>
            <a:ext cx="8404991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Созданы и оснащены уголки для разных видов театра (кукольный, настольный, пальчиковый, теневой).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Пополнена коллекция театральных атрибутов: куклы-перчатки, маски, костюмы для ряжения, декорации и ширмы.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Подобран разнообразный материал для детского творчества: ткани, бумага, природные материалы для изготовления костюмов и декораций своими руками.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Собрана коллекция музыкальных произведений, звуков природы для создания звукового сопровождения спектаклей.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книжный уголок добавлены произведения художественной литературы, подходящие для инсценировок, с яркими иллюстрациями.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Выделена и оформлена зона сцены или «публичной» зоны для показа спектаклей перед зрителями.</a:t>
            </a:r>
          </a:p>
          <a:p>
            <a:pPr indent="450215" algn="just">
              <a:spcAft>
                <a:spcPts val="80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4878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</TotalTime>
  <Words>1028</Words>
  <Application>Microsoft Office PowerPoint</Application>
  <PresentationFormat>Экран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 ОБРАЗОВАНИЯ И НАУКИ  РОССИЙСКОЙ ФЕДЕРАЦИИ федеральное государственное бюджетное образовательное учреждение высшего образования «Тольяттинский государственный университет»  ГУманитарно-педагогический институт Кафедра «Дошкольная педагогика, прикладная психология»</dc:title>
  <dc:creator>Пользователь</dc:creator>
  <cp:lastModifiedBy>User Windows</cp:lastModifiedBy>
  <cp:revision>74</cp:revision>
  <dcterms:created xsi:type="dcterms:W3CDTF">2019-04-01T16:42:08Z</dcterms:created>
  <dcterms:modified xsi:type="dcterms:W3CDTF">2026-02-02T06:26:03Z</dcterms:modified>
</cp:coreProperties>
</file>