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s/_rels/slide5.xml.rels" ContentType="application/vnd.openxmlformats-package.relationships+xml"/>
  <Override PartName="/ppt/slides/_rels/slide21.xml.rels" ContentType="application/vnd.openxmlformats-package.relationships+xml"/>
  <Override PartName="/ppt/slides/_rels/slide19.xml.rels" ContentType="application/vnd.openxmlformats-package.relationships+xml"/>
  <Override PartName="/ppt/slides/_rels/slide4.xml.rels" ContentType="application/vnd.openxmlformats-package.relationships+xml"/>
  <Override PartName="/ppt/slides/_rels/slide20.xml.rels" ContentType="application/vnd.openxmlformats-package.relationships+xml"/>
  <Override PartName="/ppt/slides/_rels/slide18.xml.rels" ContentType="application/vnd.openxmlformats-package.relationships+xml"/>
  <Override PartName="/ppt/slides/_rels/slide3.xml.rels" ContentType="application/vnd.openxmlformats-package.relationships+xml"/>
  <Override PartName="/ppt/slides/_rels/slide17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.xml.rels" ContentType="application/vnd.openxmlformats-package.relationships+xml"/>
  <Override PartName="/ppt/slides/_rels/slide16.xml.rels" ContentType="application/vnd.openxmlformats-package.relationships+xml"/>
  <Override PartName="/ppt/slides/_rels/slide2.xml.rels" ContentType="application/vnd.openxmlformats-package.relationships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17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s/slide5.xml" ContentType="application/vnd.openxmlformats-officedocument.presentationml.slide+xml"/>
  <Override PartName="/ppt/slides/slide21.xml" ContentType="application/vnd.openxmlformats-officedocument.presentationml.slide+xml"/>
  <Override PartName="/ppt/_rels/presentation.xml.rels" ContentType="application/vnd.openxmlformats-package.relationships+xml"/>
  <Override PartName="/ppt/media/image9.jpeg" ContentType="image/jpeg"/>
  <Override PartName="/ppt/media/image12.jpeg" ContentType="image/jpeg"/>
  <Override PartName="/ppt/media/image15.jpeg" ContentType="image/jpeg"/>
  <Override PartName="/ppt/media/image14.jpeg" ContentType="image/jpeg"/>
  <Override PartName="/ppt/media/image2.png" ContentType="image/png"/>
  <Override PartName="/ppt/media/image3.jpeg" ContentType="image/jpeg"/>
  <Override PartName="/ppt/media/image4.jpeg" ContentType="image/jpeg"/>
  <Override PartName="/ppt/media/image5.jpeg" ContentType="image/jpeg"/>
  <Override PartName="/ppt/media/image1.png" ContentType="image/png"/>
  <Override PartName="/ppt/media/image6.jpeg" ContentType="image/jpeg"/>
  <Override PartName="/ppt/media/image10.jpeg" ContentType="image/jpeg"/>
  <Override PartName="/ppt/media/image7.jpeg" ContentType="image/jpeg"/>
  <Override PartName="/ppt/media/image11.jpeg" ContentType="image/jpeg"/>
  <Override PartName="/ppt/media/image8.jpeg" ContentType="image/jpeg"/>
  <Override PartName="/ppt/media/image13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1A4B56C-88D1-4FCE-8A12-7B94574653C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9600" cy="1139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200" spc="-1" strike="noStrike">
                <a:solidFill>
                  <a:srgbClr val="006633"/>
                </a:solidFill>
                <a:latin typeface="Garamond"/>
              </a:rPr>
              <a:t>Click to edit the title text format</a:t>
            </a:r>
            <a:endParaRPr b="0" lang="en-US" sz="4200" spc="-1" strike="noStrike">
              <a:solidFill>
                <a:srgbClr val="006633"/>
              </a:solidFill>
              <a:latin typeface="Garamond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599840"/>
            <a:ext cx="8229600" cy="453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51"/>
              </a:spcBef>
              <a:buClr>
                <a:srgbClr val="cc9900"/>
              </a:buClr>
              <a:buSzPct val="65000"/>
              <a:buFont typeface="Wingdings" charset="2"/>
              <a:buChar char="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3000" spc="-1" strike="noStrike">
              <a:solidFill>
                <a:srgbClr val="000000"/>
              </a:solidFill>
              <a:latin typeface="Arial"/>
            </a:endParaRPr>
          </a:p>
          <a:p>
            <a:pPr lvl="1" marL="669960" indent="-325440">
              <a:spcBef>
                <a:spcPts val="751"/>
              </a:spcBef>
              <a:buClr>
                <a:srgbClr val="3b812f"/>
              </a:buClr>
              <a:buSzPct val="60000"/>
              <a:buFont typeface="Wingdings" charset="2"/>
              <a:buChar char="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3000" spc="-1" strike="noStrike">
              <a:solidFill>
                <a:srgbClr val="000000"/>
              </a:solidFill>
              <a:latin typeface="Arial"/>
            </a:endParaRPr>
          </a:p>
          <a:p>
            <a:pPr lvl="2" marL="1022400" indent="-351000">
              <a:spcBef>
                <a:spcPts val="751"/>
              </a:spcBef>
              <a:buClr>
                <a:srgbClr val="cc9900"/>
              </a:buClr>
              <a:buSzPct val="65000"/>
              <a:buFont typeface="Wingdings" charset="2"/>
              <a:buChar char="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3000" spc="-1" strike="noStrike">
              <a:solidFill>
                <a:srgbClr val="000000"/>
              </a:solidFill>
              <a:latin typeface="Arial"/>
            </a:endParaRPr>
          </a:p>
          <a:p>
            <a:pPr lvl="3" marL="1339920" indent="-316080">
              <a:spcBef>
                <a:spcPts val="751"/>
              </a:spcBef>
              <a:buClr>
                <a:srgbClr val="3b812f"/>
              </a:buClr>
              <a:buSzPct val="70000"/>
              <a:buFont typeface="Wingdings" charset="2"/>
              <a:buChar char="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3000" spc="-1" strike="noStrike">
              <a:solidFill>
                <a:srgbClr val="000000"/>
              </a:solidFill>
              <a:latin typeface="Arial"/>
            </a:endParaRPr>
          </a:p>
          <a:p>
            <a:pPr lvl="4" marL="1681200" indent="-339840">
              <a:spcBef>
                <a:spcPts val="751"/>
              </a:spcBef>
              <a:buClr>
                <a:srgbClr val="cc9900"/>
              </a:buClr>
              <a:buSzPct val="75000"/>
              <a:buFont typeface="Wingdings" charset="2"/>
              <a:buChar char="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3000" spc="-1" strike="noStrike">
              <a:solidFill>
                <a:srgbClr val="000000"/>
              </a:solidFill>
              <a:latin typeface="Arial"/>
            </a:endParaRPr>
          </a:p>
          <a:p>
            <a:pPr lvl="5" marL="1681200" indent="-339840">
              <a:spcBef>
                <a:spcPts val="751"/>
              </a:spcBef>
              <a:buClr>
                <a:srgbClr val="000000"/>
              </a:buClr>
              <a:buSzPct val="75000"/>
              <a:buFont typeface="Wingdings" charset="2"/>
              <a:buChar char="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3000" spc="-1" strike="noStrike">
              <a:solidFill>
                <a:srgbClr val="000000"/>
              </a:solidFill>
              <a:latin typeface="Arial"/>
            </a:endParaRPr>
          </a:p>
          <a:p>
            <a:pPr lvl="6" marL="1681200" indent="-339840">
              <a:spcBef>
                <a:spcPts val="751"/>
              </a:spcBef>
              <a:buClr>
                <a:srgbClr val="000000"/>
              </a:buClr>
              <a:buSzPct val="75000"/>
              <a:buFont typeface="Wingdings" charset="2"/>
              <a:buChar char="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3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243480"/>
            <a:ext cx="2133720" cy="45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b">
            <a:noAutofit/>
          </a:bodyPr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248520"/>
            <a:ext cx="2895840" cy="45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b">
            <a:noAutofit/>
          </a:bodyPr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3480"/>
            <a:ext cx="2133720" cy="45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ru-RU" sz="1200" spc="-1" strike="noStrike">
                <a:solidFill>
                  <a:srgbClr val="000000"/>
                </a:solidFill>
                <a:latin typeface="Garamond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74D66C7B-D2C8-4451-ACA6-FEEBE8F5A803}" type="slidenum">
              <a:rPr b="0" lang="ru-RU" sz="1200" spc="-1" strike="noStrike">
                <a:solidFill>
                  <a:srgbClr val="000000"/>
                </a:solidFill>
                <a:latin typeface="Garamond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Freeform 7"/>
          <p:cNvSpPr/>
          <p:nvPr/>
        </p:nvSpPr>
        <p:spPr>
          <a:xfrm>
            <a:off x="380880" y="228600"/>
            <a:ext cx="8229600" cy="609480"/>
          </a:xfrm>
          <a:custGeom>
            <a:avLst/>
            <a:gdLst/>
            <a:ahLst/>
            <a:rect l="l" t="t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80">
            <a:solidFill>
              <a:srgbClr val="cc99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noAutofit/>
          </a:bodyPr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Line 8"/>
          <p:cNvSpPr/>
          <p:nvPr/>
        </p:nvSpPr>
        <p:spPr>
          <a:xfrm>
            <a:off x="457200" y="6172200"/>
            <a:ext cx="8229600" cy="0"/>
          </a:xfrm>
          <a:prstGeom prst="line">
            <a:avLst/>
          </a:prstGeom>
          <a:ln w="19080">
            <a:solidFill>
              <a:srgbClr val="cc99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6800" bIns="-46800" anchor="t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>
            <a:off x="609480" y="1219320"/>
            <a:ext cx="7925040" cy="914400"/>
          </a:xfrm>
          <a:custGeom>
            <a:avLst/>
            <a:gdLst/>
            <a:ahLst/>
            <a:rect l="l" t="t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560">
            <a:solidFill>
              <a:srgbClr val="cc99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Line 8"/>
          <p:cNvSpPr/>
          <p:nvPr/>
        </p:nvSpPr>
        <p:spPr>
          <a:xfrm>
            <a:off x="1981080" y="3962520"/>
            <a:ext cx="6512040" cy="0"/>
          </a:xfrm>
          <a:prstGeom prst="line">
            <a:avLst/>
          </a:prstGeom>
          <a:ln w="19080">
            <a:solidFill>
              <a:srgbClr val="cc99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-46800" bIns="-46800" anchor="t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7920"/>
            <a:ext cx="8229600" cy="1139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200" spc="-1" strike="noStrike">
                <a:solidFill>
                  <a:srgbClr val="006633"/>
                </a:solidFill>
                <a:latin typeface="Garamond"/>
              </a:rPr>
              <a:t>Click to edit the title text format</a:t>
            </a:r>
            <a:endParaRPr b="0" lang="en-US" sz="4200" spc="-1" strike="noStrike">
              <a:solidFill>
                <a:srgbClr val="006633"/>
              </a:solidFill>
              <a:latin typeface="Garamond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599840"/>
            <a:ext cx="8229600" cy="453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51"/>
              </a:spcBef>
              <a:buClr>
                <a:srgbClr val="cc9900"/>
              </a:buClr>
              <a:buSzPct val="65000"/>
              <a:buFont typeface="Wingdings" charset="2"/>
              <a:buChar char="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3000" spc="-1" strike="noStrike">
              <a:solidFill>
                <a:srgbClr val="000000"/>
              </a:solidFill>
              <a:latin typeface="Arial"/>
            </a:endParaRPr>
          </a:p>
          <a:p>
            <a:pPr lvl="1" marL="669960" indent="-325440">
              <a:spcBef>
                <a:spcPts val="751"/>
              </a:spcBef>
              <a:buClr>
                <a:srgbClr val="3b812f"/>
              </a:buClr>
              <a:buSzPct val="60000"/>
              <a:buFont typeface="Wingdings" charset="2"/>
              <a:buChar char="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3000" spc="-1" strike="noStrike">
              <a:solidFill>
                <a:srgbClr val="000000"/>
              </a:solidFill>
              <a:latin typeface="Arial"/>
            </a:endParaRPr>
          </a:p>
          <a:p>
            <a:pPr lvl="2" marL="1022400" indent="-351000">
              <a:spcBef>
                <a:spcPts val="751"/>
              </a:spcBef>
              <a:buClr>
                <a:srgbClr val="cc9900"/>
              </a:buClr>
              <a:buSzPct val="65000"/>
              <a:buFont typeface="Wingdings" charset="2"/>
              <a:buChar char="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3000" spc="-1" strike="noStrike">
              <a:solidFill>
                <a:srgbClr val="000000"/>
              </a:solidFill>
              <a:latin typeface="Arial"/>
            </a:endParaRPr>
          </a:p>
          <a:p>
            <a:pPr lvl="3" marL="1339920" indent="-316080">
              <a:spcBef>
                <a:spcPts val="751"/>
              </a:spcBef>
              <a:buClr>
                <a:srgbClr val="3b812f"/>
              </a:buClr>
              <a:buSzPct val="70000"/>
              <a:buFont typeface="Wingdings" charset="2"/>
              <a:buChar char="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3000" spc="-1" strike="noStrike">
              <a:solidFill>
                <a:srgbClr val="000000"/>
              </a:solidFill>
              <a:latin typeface="Arial"/>
            </a:endParaRPr>
          </a:p>
          <a:p>
            <a:pPr lvl="4" marL="1681200" indent="-339840">
              <a:spcBef>
                <a:spcPts val="751"/>
              </a:spcBef>
              <a:buClr>
                <a:srgbClr val="cc9900"/>
              </a:buClr>
              <a:buSzPct val="75000"/>
              <a:buFont typeface="Wingdings" charset="2"/>
              <a:buChar char="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3000" spc="-1" strike="noStrike">
              <a:solidFill>
                <a:srgbClr val="000000"/>
              </a:solidFill>
              <a:latin typeface="Arial"/>
            </a:endParaRPr>
          </a:p>
          <a:p>
            <a:pPr lvl="5" marL="1681200" indent="-339840">
              <a:spcBef>
                <a:spcPts val="751"/>
              </a:spcBef>
              <a:buClr>
                <a:srgbClr val="000000"/>
              </a:buClr>
              <a:buSzPct val="75000"/>
              <a:buFont typeface="Wingdings" charset="2"/>
              <a:buChar char="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3000" spc="-1" strike="noStrike">
              <a:solidFill>
                <a:srgbClr val="000000"/>
              </a:solidFill>
              <a:latin typeface="Arial"/>
            </a:endParaRPr>
          </a:p>
          <a:p>
            <a:pPr lvl="6" marL="1681200" indent="-339840">
              <a:spcBef>
                <a:spcPts val="751"/>
              </a:spcBef>
              <a:buClr>
                <a:srgbClr val="000000"/>
              </a:buClr>
              <a:buSzPct val="75000"/>
              <a:buFont typeface="Wingdings" charset="2"/>
              <a:buChar char="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3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dt" idx="4"/>
          </p:nvPr>
        </p:nvSpPr>
        <p:spPr>
          <a:xfrm>
            <a:off x="456840" y="6243480"/>
            <a:ext cx="2133720" cy="45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b">
            <a:noAutofit/>
          </a:bodyPr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4"/>
          <p:cNvSpPr>
            <a:spLocks noGrp="1"/>
          </p:cNvSpPr>
          <p:nvPr>
            <p:ph type="ftr" idx="5"/>
          </p:nvPr>
        </p:nvSpPr>
        <p:spPr>
          <a:xfrm>
            <a:off x="3124080" y="6243480"/>
            <a:ext cx="2895840" cy="45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b">
            <a:noAutofit/>
          </a:bodyPr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5"/>
          <p:cNvSpPr>
            <a:spLocks noGrp="1"/>
          </p:cNvSpPr>
          <p:nvPr>
            <p:ph type="sldNum" idx="6"/>
          </p:nvPr>
        </p:nvSpPr>
        <p:spPr>
          <a:xfrm>
            <a:off x="6552720" y="6243480"/>
            <a:ext cx="2133720" cy="457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ru-RU" sz="1200" spc="-1" strike="noStrike">
                <a:solidFill>
                  <a:srgbClr val="000000"/>
                </a:solidFill>
                <a:latin typeface="Garamond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DBFB82CF-7B58-4121-ADBC-25E8121F0CC5}" type="slidenum">
              <a:rPr b="0" lang="ru-RU" sz="1200" spc="-1" strike="noStrike">
                <a:solidFill>
                  <a:srgbClr val="000000"/>
                </a:solidFill>
                <a:latin typeface="Garamond"/>
              </a:rPr>
              <a:t>&lt;number&gt;</a:t>
            </a:fld>
            <a:endParaRPr b="0" lang="en-US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/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7.jpeg"/><Relationship Id="rId3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9.jpeg"/><Relationship Id="rId3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10.jpeg"/><Relationship Id="rId3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11.jpeg"/><Relationship Id="rId3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13.jpeg"/><Relationship Id="rId3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5.jpeg"/><Relationship Id="rId3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img1"/>
          <p:cNvPicPr/>
          <p:nvPr/>
        </p:nvPicPr>
        <p:blipFill>
          <a:blip r:embed="rId1"/>
          <a:stretch/>
        </p:blipFill>
        <p:spPr>
          <a:xfrm>
            <a:off x="324000" y="189000"/>
            <a:ext cx="8569080" cy="6408720"/>
          </a:xfrm>
          <a:prstGeom prst="rect">
            <a:avLst/>
          </a:prstGeom>
          <a:ln w="0">
            <a:noFill/>
          </a:ln>
        </p:spPr>
      </p:pic>
      <p:sp>
        <p:nvSpPr>
          <p:cNvPr id="15" name="Rectangle 5"/>
          <p:cNvSpPr/>
          <p:nvPr/>
        </p:nvSpPr>
        <p:spPr>
          <a:xfrm>
            <a:off x="1835280" y="2205000"/>
            <a:ext cx="5400720" cy="3630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ru-RU" sz="4000" spc="-1" strike="noStrike">
                <a:solidFill>
                  <a:srgbClr val="cc0000"/>
                </a:solidFill>
                <a:latin typeface="Arial"/>
              </a:rPr>
              <a:t>Театрализованные игры в детском саду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                                                                                                              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                                          </a:t>
            </a: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Подготовили: 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                                          </a:t>
            </a: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Богатенкова Анна Николаевна                  Влахова Зоя Александровна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Сабирова Аэлита Рустамовна 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img5 (7)"/>
          <p:cNvPicPr/>
          <p:nvPr/>
        </p:nvPicPr>
        <p:blipFill>
          <a:blip r:embed="rId1"/>
          <a:stretch/>
        </p:blipFill>
        <p:spPr>
          <a:xfrm>
            <a:off x="179280" y="0"/>
            <a:ext cx="8713800" cy="6669000"/>
          </a:xfrm>
          <a:prstGeom prst="rect">
            <a:avLst/>
          </a:prstGeom>
          <a:ln w="0">
            <a:noFill/>
          </a:ln>
        </p:spPr>
      </p:pic>
      <p:sp>
        <p:nvSpPr>
          <p:cNvPr id="33" name="Rectangle 3"/>
          <p:cNvSpPr/>
          <p:nvPr/>
        </p:nvSpPr>
        <p:spPr>
          <a:xfrm>
            <a:off x="1042920" y="3573360"/>
            <a:ext cx="2952720" cy="1801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spAutoFit/>
          </a:bodyPr>
          <a:p>
            <a:pPr>
              <a:spcBef>
                <a:spcPts val="34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Перчаточные куклы, которые сделаны из твердой головы и приклеенного к ней костюма. Они обычно действуют на ширме, за которой стоит водящий. Таких кукол можно изготовить самостоятельно, используя старые игрушки.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4" name="Picture 4" descr="11"/>
          <p:cNvPicPr/>
          <p:nvPr/>
        </p:nvPicPr>
        <p:blipFill>
          <a:blip r:embed="rId2"/>
          <a:stretch/>
        </p:blipFill>
        <p:spPr>
          <a:xfrm>
            <a:off x="4140360" y="4149720"/>
            <a:ext cx="3743280" cy="1943280"/>
          </a:xfrm>
          <a:prstGeom prst="rect">
            <a:avLst/>
          </a:prstGeom>
          <a:ln w="0">
            <a:noFill/>
          </a:ln>
        </p:spPr>
      </p:pic>
      <p:sp>
        <p:nvSpPr>
          <p:cNvPr id="35" name="Rectangle 5"/>
          <p:cNvSpPr/>
          <p:nvPr/>
        </p:nvSpPr>
        <p:spPr>
          <a:xfrm>
            <a:off x="1187280" y="981000"/>
            <a:ext cx="6589800" cy="2602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2000" spc="-1" strike="noStrike">
                <a:solidFill>
                  <a:srgbClr val="cc0000"/>
                </a:solidFill>
                <a:latin typeface="Arial"/>
              </a:rPr>
              <a:t>Театр Бибабо.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В средней группе – переходим- к более   сложному театру.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Знакомим детей с театральной ширмой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и с верховыми куклами. 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Но прежде , чем дети начнут работать за ширмой надо дать поиграть с игрушкой.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1001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Помочь, детям освоить приемы кукловождения.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1001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1" descr=""/>
          <p:cNvPicPr/>
          <p:nvPr/>
        </p:nvPicPr>
        <p:blipFill>
          <a:blip r:embed="rId1"/>
          <a:stretch/>
        </p:blipFill>
        <p:spPr>
          <a:xfrm>
            <a:off x="684360" y="404640"/>
            <a:ext cx="7596000" cy="5697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 descr="img5 (7)"/>
          <p:cNvPicPr/>
          <p:nvPr/>
        </p:nvPicPr>
        <p:blipFill>
          <a:blip r:embed="rId1"/>
          <a:stretch/>
        </p:blipFill>
        <p:spPr>
          <a:xfrm>
            <a:off x="250920" y="189000"/>
            <a:ext cx="8713800" cy="6669000"/>
          </a:xfrm>
          <a:prstGeom prst="rect">
            <a:avLst/>
          </a:prstGeom>
          <a:ln w="0">
            <a:noFill/>
          </a:ln>
        </p:spPr>
      </p:pic>
      <p:sp>
        <p:nvSpPr>
          <p:cNvPr id="38" name="Rectangle 3"/>
          <p:cNvSpPr/>
          <p:nvPr/>
        </p:nvSpPr>
        <p:spPr>
          <a:xfrm>
            <a:off x="1042920" y="1052640"/>
            <a:ext cx="7129440" cy="2348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2000" spc="-1" strike="noStrike">
                <a:solidFill>
                  <a:srgbClr val="cc0000"/>
                </a:solidFill>
                <a:latin typeface="Arial"/>
              </a:rPr>
              <a:t>Пальчиковый театр.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Начинать знакомить детей можно с 1 мл. группы 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Пальчиковые игры представляют замечательную возможность поиграть вместе с ребенком.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Игры с пальчиковыми куклами помогают малышу лучше управлять движениям и  собственных пальцев.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Играя вместе со взрослыми, ребенок овладевает ценными навыками общения, разыгрывает различные ситуации с куклами которые ведут себя как люди, развивая воображение ребенка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" name="Picture 5" descr="79498362_large_frontnewwaitingwinterglovepuppets021"/>
          <p:cNvPicPr/>
          <p:nvPr/>
        </p:nvPicPr>
        <p:blipFill>
          <a:blip r:embed="rId2"/>
          <a:stretch/>
        </p:blipFill>
        <p:spPr>
          <a:xfrm>
            <a:off x="5003640" y="3500280"/>
            <a:ext cx="2953080" cy="2521080"/>
          </a:xfrm>
          <a:prstGeom prst="rect">
            <a:avLst/>
          </a:prstGeom>
          <a:ln w="0">
            <a:noFill/>
          </a:ln>
        </p:spPr>
      </p:pic>
      <p:sp>
        <p:nvSpPr>
          <p:cNvPr id="40" name="Rectangle 6"/>
          <p:cNvSpPr/>
          <p:nvPr/>
        </p:nvSpPr>
        <p:spPr>
          <a:xfrm>
            <a:off x="1116000" y="3108240"/>
            <a:ext cx="3456000" cy="1340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spAutoFit/>
          </a:bodyPr>
          <a:p>
            <a:pPr>
              <a:spcBef>
                <a:spcPts val="451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>
              <a:spcBef>
                <a:spcPts val="451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Пальчиковый театр доступен и легко применяется в детском саду и дома. Фигурки персонажей одеваются на пальчики.</a:t>
            </a:r>
            <a:r>
              <a:rPr b="1" lang="ru-RU" sz="1800" spc="-1" strike="noStrike">
                <a:solidFill>
                  <a:srgbClr val="000000"/>
                </a:solidFill>
                <a:latin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 descr="img5 (7)"/>
          <p:cNvPicPr/>
          <p:nvPr/>
        </p:nvPicPr>
        <p:blipFill>
          <a:blip r:embed="rId1"/>
          <a:stretch/>
        </p:blipFill>
        <p:spPr>
          <a:xfrm>
            <a:off x="250920" y="189000"/>
            <a:ext cx="8713800" cy="6669000"/>
          </a:xfrm>
          <a:prstGeom prst="rect">
            <a:avLst/>
          </a:prstGeom>
          <a:ln w="0">
            <a:noFill/>
          </a:ln>
        </p:spPr>
      </p:pic>
      <p:pic>
        <p:nvPicPr>
          <p:cNvPr id="42" name="Picture 3" descr="images"/>
          <p:cNvPicPr/>
          <p:nvPr/>
        </p:nvPicPr>
        <p:blipFill>
          <a:blip r:embed="rId2"/>
          <a:stretch/>
        </p:blipFill>
        <p:spPr>
          <a:xfrm>
            <a:off x="4500720" y="3789360"/>
            <a:ext cx="3395520" cy="2208240"/>
          </a:xfrm>
          <a:prstGeom prst="rect">
            <a:avLst/>
          </a:prstGeom>
          <a:ln w="0">
            <a:noFill/>
          </a:ln>
        </p:spPr>
      </p:pic>
      <p:sp>
        <p:nvSpPr>
          <p:cNvPr id="43" name="Rectangle 4"/>
          <p:cNvSpPr/>
          <p:nvPr/>
        </p:nvSpPr>
        <p:spPr>
          <a:xfrm>
            <a:off x="1116000" y="1125360"/>
            <a:ext cx="7056360" cy="2592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2000" spc="-1" strike="noStrike">
                <a:solidFill>
                  <a:srgbClr val="cc0000"/>
                </a:solidFill>
                <a:latin typeface="Arial"/>
              </a:rPr>
              <a:t>Театр Марионеток.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В старшей группе следует знакомить детей с марионетками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Марионетками называют кукол , которыми управляют чаще всего с помощью нитей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Такие куклы приводятся в движении с помощью ваги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( т.е деревянной крестовиной)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Воспитывать устойчивый интерес к театрально- игровой деятельности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Подводить детей к созданию выразительного игрового 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образа в этюдах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 descr="img5 (7)"/>
          <p:cNvPicPr/>
          <p:nvPr/>
        </p:nvPicPr>
        <p:blipFill>
          <a:blip r:embed="rId1"/>
          <a:stretch/>
        </p:blipFill>
        <p:spPr>
          <a:xfrm>
            <a:off x="250920" y="189000"/>
            <a:ext cx="8713800" cy="6669000"/>
          </a:xfrm>
          <a:prstGeom prst="rect">
            <a:avLst/>
          </a:prstGeom>
          <a:ln w="0">
            <a:noFill/>
          </a:ln>
        </p:spPr>
      </p:pic>
      <p:pic>
        <p:nvPicPr>
          <p:cNvPr id="45" name="Picture 3" descr="TVOR_ZAD_005b"/>
          <p:cNvPicPr/>
          <p:nvPr/>
        </p:nvPicPr>
        <p:blipFill>
          <a:blip r:embed="rId2"/>
          <a:stretch/>
        </p:blipFill>
        <p:spPr>
          <a:xfrm>
            <a:off x="4716360" y="3429000"/>
            <a:ext cx="3527640" cy="2592360"/>
          </a:xfrm>
          <a:prstGeom prst="rect">
            <a:avLst/>
          </a:prstGeom>
          <a:ln w="0">
            <a:noFill/>
          </a:ln>
        </p:spPr>
      </p:pic>
      <p:sp>
        <p:nvSpPr>
          <p:cNvPr id="46" name="Rectangle 4"/>
          <p:cNvSpPr/>
          <p:nvPr/>
        </p:nvSpPr>
        <p:spPr>
          <a:xfrm>
            <a:off x="1187280" y="1125360"/>
            <a:ext cx="6913800" cy="2104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2000" spc="-1" strike="noStrike">
                <a:solidFill>
                  <a:srgbClr val="cc0000"/>
                </a:solidFill>
                <a:latin typeface="Arial"/>
              </a:rPr>
              <a:t>Теневой театр.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Теневой театр вернее было бы сказать, театр теней – очень удивительный и зрелищный вид театрального искусства. Силуэтные картинки или предметы могут быть сделаны из обыкновенной бумаги, кальки или картона. Широко известны теневые представления, в которых с помощью ладоней изображаются различные животные и люди. Этот прием можно смело использовать в театре теней.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1" descr=""/>
          <p:cNvPicPr/>
          <p:nvPr/>
        </p:nvPicPr>
        <p:blipFill>
          <a:blip r:embed="rId1"/>
          <a:stretch/>
        </p:blipFill>
        <p:spPr>
          <a:xfrm>
            <a:off x="407880" y="836640"/>
            <a:ext cx="8286840" cy="3887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img5 (7)"/>
          <p:cNvPicPr/>
          <p:nvPr/>
        </p:nvPicPr>
        <p:blipFill>
          <a:blip r:embed="rId1"/>
          <a:stretch/>
        </p:blipFill>
        <p:spPr>
          <a:xfrm>
            <a:off x="250920" y="189000"/>
            <a:ext cx="8713800" cy="6669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3" descr="3"/>
          <p:cNvPicPr/>
          <p:nvPr/>
        </p:nvPicPr>
        <p:blipFill>
          <a:blip r:embed="rId2"/>
          <a:stretch/>
        </p:blipFill>
        <p:spPr>
          <a:xfrm>
            <a:off x="4716360" y="4005360"/>
            <a:ext cx="3540240" cy="2232000"/>
          </a:xfrm>
          <a:prstGeom prst="rect">
            <a:avLst/>
          </a:prstGeom>
          <a:ln w="0">
            <a:noFill/>
          </a:ln>
        </p:spPr>
      </p:pic>
      <p:sp>
        <p:nvSpPr>
          <p:cNvPr id="50" name="Rectangle 4"/>
          <p:cNvSpPr/>
          <p:nvPr/>
        </p:nvSpPr>
        <p:spPr>
          <a:xfrm>
            <a:off x="971640" y="1205280"/>
            <a:ext cx="7345440" cy="3142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2000" spc="-1" strike="noStrike">
                <a:solidFill>
                  <a:srgbClr val="cc0000"/>
                </a:solidFill>
                <a:latin typeface="Arial"/>
              </a:rPr>
              <a:t>Театр на фланелеграфе.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Фланелеграф это большая доска куда можно прикрепить различные картинки. Животные, цифры, фигурки, овощи, фрукты. Сделать фланелеграф очень просто. Нужно взять тонкую деревянную квадратную доску или плотный картон и обтянуть его фланелью. Фланелеграф можно прислонять к стене, а играть с ребёнком на полу. Картинки можно либо купить (дидактические картинки), либо нарисовать и вырезать, либо распечатать на принтере и вырезать. Чтобы картинки крепились к фланелеграфу достаточно с обратной стороны картинок приклеить липучки от памперсов или швейную липучку 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Рисунок 1" descr=""/>
          <p:cNvPicPr/>
          <p:nvPr/>
        </p:nvPicPr>
        <p:blipFill>
          <a:blip r:embed="rId1"/>
          <a:stretch/>
        </p:blipFill>
        <p:spPr>
          <a:xfrm>
            <a:off x="1763640" y="333360"/>
            <a:ext cx="5445360" cy="5445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1" descr=""/>
          <p:cNvPicPr/>
          <p:nvPr/>
        </p:nvPicPr>
        <p:blipFill>
          <a:blip r:embed="rId1"/>
          <a:stretch/>
        </p:blipFill>
        <p:spPr>
          <a:xfrm>
            <a:off x="971640" y="476280"/>
            <a:ext cx="7316640" cy="54878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2" descr="img1"/>
          <p:cNvPicPr/>
          <p:nvPr/>
        </p:nvPicPr>
        <p:blipFill>
          <a:blip r:embed="rId1"/>
          <a:stretch/>
        </p:blipFill>
        <p:spPr>
          <a:xfrm>
            <a:off x="324000" y="189000"/>
            <a:ext cx="8569080" cy="6408720"/>
          </a:xfrm>
          <a:prstGeom prst="rect">
            <a:avLst/>
          </a:prstGeom>
          <a:ln w="0">
            <a:noFill/>
          </a:ln>
        </p:spPr>
      </p:pic>
      <p:sp>
        <p:nvSpPr>
          <p:cNvPr id="54" name="Rectangle 3"/>
          <p:cNvSpPr/>
          <p:nvPr/>
        </p:nvSpPr>
        <p:spPr>
          <a:xfrm>
            <a:off x="2556000" y="2373480"/>
            <a:ext cx="4392360" cy="3049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Всестороннее развитие дошкольников средствами</a:t>
            </a: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театрализованной игры будет эффективно при условии: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- систематического использования театрализованных игр в образовательном процессе;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- учета возрастных и психологических особенностей детей дошкольного возраста;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- создания комфортных психолого-педагогических условий, для становления гармонично-развитой подрастающей личности.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img1"/>
          <p:cNvPicPr/>
          <p:nvPr/>
        </p:nvPicPr>
        <p:blipFill>
          <a:blip r:embed="rId1"/>
          <a:stretch/>
        </p:blipFill>
        <p:spPr>
          <a:xfrm>
            <a:off x="324000" y="189000"/>
            <a:ext cx="8569080" cy="6408720"/>
          </a:xfrm>
          <a:prstGeom prst="rect">
            <a:avLst/>
          </a:prstGeom>
          <a:ln w="0">
            <a:noFill/>
          </a:ln>
        </p:spPr>
      </p:pic>
      <p:sp>
        <p:nvSpPr>
          <p:cNvPr id="17" name="Rectangle 3"/>
          <p:cNvSpPr/>
          <p:nvPr/>
        </p:nvSpPr>
        <p:spPr>
          <a:xfrm>
            <a:off x="2340000" y="2276640"/>
            <a:ext cx="4824360" cy="2837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Театрализованная игра – одна из самых демократичных, доступных для детей видов деятельности, она позволяет решать актуальные проблемы педагогики и психологии, связанные с художественным и нравственным воспитанием, развитием коммуникативных качеств личности, развитием памяти, воображением, мышлением, фантазии, инициативности и т.д.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 descr="img1"/>
          <p:cNvPicPr/>
          <p:nvPr/>
        </p:nvPicPr>
        <p:blipFill>
          <a:blip r:embed="rId1"/>
          <a:stretch/>
        </p:blipFill>
        <p:spPr>
          <a:xfrm>
            <a:off x="324000" y="189000"/>
            <a:ext cx="8569080" cy="6408720"/>
          </a:xfrm>
          <a:prstGeom prst="rect">
            <a:avLst/>
          </a:prstGeom>
          <a:ln w="0">
            <a:noFill/>
          </a:ln>
        </p:spPr>
      </p:pic>
      <p:sp>
        <p:nvSpPr>
          <p:cNvPr id="56" name="Rectangle 3"/>
          <p:cNvSpPr/>
          <p:nvPr/>
        </p:nvSpPr>
        <p:spPr>
          <a:xfrm>
            <a:off x="2700360" y="3141720"/>
            <a:ext cx="4103640" cy="1465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Можно сделать вывод, что на   основе театрализованной деятельности можно реализовать практически все задачи воспитания, развития и обучения детей.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2" descr="img1"/>
          <p:cNvPicPr/>
          <p:nvPr/>
        </p:nvPicPr>
        <p:blipFill>
          <a:blip r:embed="rId1"/>
          <a:stretch/>
        </p:blipFill>
        <p:spPr>
          <a:xfrm>
            <a:off x="324000" y="189000"/>
            <a:ext cx="8569080" cy="6408720"/>
          </a:xfrm>
          <a:prstGeom prst="rect">
            <a:avLst/>
          </a:prstGeom>
          <a:ln w="0">
            <a:noFill/>
          </a:ln>
        </p:spPr>
      </p:pic>
      <p:sp>
        <p:nvSpPr>
          <p:cNvPr id="58" name="Rectangle 3"/>
          <p:cNvSpPr/>
          <p:nvPr/>
        </p:nvSpPr>
        <p:spPr>
          <a:xfrm>
            <a:off x="2700360" y="3111480"/>
            <a:ext cx="4157640" cy="825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2400" spc="-1" strike="noStrike">
                <a:solidFill>
                  <a:srgbClr val="cc0000"/>
                </a:solidFill>
                <a:latin typeface="Arial"/>
              </a:rPr>
              <a:t>Благодарим за внимание.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img1"/>
          <p:cNvPicPr/>
          <p:nvPr/>
        </p:nvPicPr>
        <p:blipFill>
          <a:blip r:embed="rId1"/>
          <a:stretch/>
        </p:blipFill>
        <p:spPr>
          <a:xfrm>
            <a:off x="324000" y="189000"/>
            <a:ext cx="8569080" cy="6408720"/>
          </a:xfrm>
          <a:prstGeom prst="rect">
            <a:avLst/>
          </a:prstGeom>
          <a:ln w="0">
            <a:noFill/>
          </a:ln>
        </p:spPr>
      </p:pic>
      <p:sp>
        <p:nvSpPr>
          <p:cNvPr id="19" name="Rectangle 3"/>
          <p:cNvSpPr/>
          <p:nvPr/>
        </p:nvSpPr>
        <p:spPr>
          <a:xfrm>
            <a:off x="2916360" y="3213000"/>
            <a:ext cx="3527280" cy="91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Театрализованную игру делит на две группы: игры-драматизации и режиссёрские.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4" descr="img5 (7)"/>
          <p:cNvPicPr/>
          <p:nvPr/>
        </p:nvPicPr>
        <p:blipFill>
          <a:blip r:embed="rId1"/>
          <a:stretch/>
        </p:blipFill>
        <p:spPr>
          <a:xfrm>
            <a:off x="250920" y="0"/>
            <a:ext cx="8642160" cy="6858000"/>
          </a:xfrm>
          <a:prstGeom prst="rect">
            <a:avLst/>
          </a:prstGeom>
          <a:ln w="0">
            <a:noFill/>
          </a:ln>
        </p:spPr>
      </p:pic>
      <p:sp>
        <p:nvSpPr>
          <p:cNvPr id="21" name="Rectangle 5"/>
          <p:cNvSpPr/>
          <p:nvPr/>
        </p:nvSpPr>
        <p:spPr>
          <a:xfrm>
            <a:off x="1258920" y="1557360"/>
            <a:ext cx="6553080" cy="3506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В играх-драматизациях ребёнок самостоятельно создаёт образ с помощью комплекса средств выразительности (интонация, мимика, пантомима), производит собственные действия исполнения роли, исполняет какой либо сюжет с заранее существующим сценарием.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Виды драматизации: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– </a:t>
            </a: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игры-имитации образов животных, людей, литературных персонажей;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- ролевые диалоги на основе текста;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- инсценировки произведений;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- постановки спектаклей по одному или нескольким произведениям;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- игры-импровизации с разыгрыванием сюжета без предварительной подготовки.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1" descr=""/>
          <p:cNvPicPr/>
          <p:nvPr/>
        </p:nvPicPr>
        <p:blipFill>
          <a:blip r:embed="rId1"/>
          <a:stretch/>
        </p:blipFill>
        <p:spPr>
          <a:xfrm>
            <a:off x="539640" y="549360"/>
            <a:ext cx="8136000" cy="5095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" descr="img5 (7)"/>
          <p:cNvPicPr/>
          <p:nvPr/>
        </p:nvPicPr>
        <p:blipFill>
          <a:blip r:embed="rId1"/>
          <a:stretch/>
        </p:blipFill>
        <p:spPr>
          <a:xfrm>
            <a:off x="250920" y="189000"/>
            <a:ext cx="8713800" cy="6669000"/>
          </a:xfrm>
          <a:prstGeom prst="rect">
            <a:avLst/>
          </a:prstGeom>
          <a:ln w="0">
            <a:noFill/>
          </a:ln>
        </p:spPr>
      </p:pic>
      <p:sp>
        <p:nvSpPr>
          <p:cNvPr id="24" name="Rectangle 5"/>
          <p:cNvSpPr/>
          <p:nvPr/>
        </p:nvSpPr>
        <p:spPr>
          <a:xfrm>
            <a:off x="1619280" y="2708280"/>
            <a:ext cx="6337440" cy="119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sp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Режиссёрские игры классифицируются в соответствии с разнообразием театров (настольный, плоскостной, бибабо, пальчиковый, марионеток, теневой, на фланелеграфе и др.)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img5 (7)"/>
          <p:cNvPicPr/>
          <p:nvPr/>
        </p:nvPicPr>
        <p:blipFill>
          <a:blip r:embed="rId1"/>
          <a:stretch/>
        </p:blipFill>
        <p:spPr>
          <a:xfrm>
            <a:off x="250920" y="189000"/>
            <a:ext cx="8713800" cy="6669000"/>
          </a:xfrm>
          <a:prstGeom prst="rect">
            <a:avLst/>
          </a:prstGeom>
          <a:ln w="0">
            <a:noFill/>
          </a:ln>
        </p:spPr>
      </p:pic>
      <p:sp>
        <p:nvSpPr>
          <p:cNvPr id="26" name="Rectangle 3"/>
          <p:cNvSpPr/>
          <p:nvPr/>
        </p:nvSpPr>
        <p:spPr>
          <a:xfrm>
            <a:off x="1258920" y="1324080"/>
            <a:ext cx="6842160" cy="1617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2000" spc="-1" strike="noStrike">
                <a:solidFill>
                  <a:srgbClr val="cc0000"/>
                </a:solidFill>
                <a:latin typeface="Arial"/>
              </a:rPr>
              <a:t>Театр кукол на столе.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Самый простой и доступный театр - это театр кукол на столе.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Игрушки для него можно сшить  из кусочков: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ткани, меха, кожи, поролона, они не должны быть большими.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 lvl="1" marL="457200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При изготовлении необходимо учитывать соотношение игрушек по размеру и фактура.</a:t>
            </a: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7" name="Picture 4" descr="1fd84894b2704b93de0281034ced9b2c"/>
          <p:cNvPicPr/>
          <p:nvPr/>
        </p:nvPicPr>
        <p:blipFill>
          <a:blip r:embed="rId2"/>
          <a:stretch/>
        </p:blipFill>
        <p:spPr>
          <a:xfrm>
            <a:off x="3203640" y="3213000"/>
            <a:ext cx="5040360" cy="2737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img5 (7)"/>
          <p:cNvPicPr/>
          <p:nvPr/>
        </p:nvPicPr>
        <p:blipFill>
          <a:blip r:embed="rId1"/>
          <a:stretch/>
        </p:blipFill>
        <p:spPr>
          <a:xfrm>
            <a:off x="250920" y="189000"/>
            <a:ext cx="8713800" cy="6669000"/>
          </a:xfrm>
          <a:prstGeom prst="rect">
            <a:avLst/>
          </a:prstGeom>
          <a:ln w="0">
            <a:noFill/>
          </a:ln>
        </p:spPr>
      </p:pic>
      <p:sp>
        <p:nvSpPr>
          <p:cNvPr id="29" name="Rectangle 4"/>
          <p:cNvSpPr/>
          <p:nvPr/>
        </p:nvSpPr>
        <p:spPr>
          <a:xfrm>
            <a:off x="1258920" y="1280880"/>
            <a:ext cx="6769080" cy="2135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>
            <a:sp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2000" spc="-1" strike="noStrike">
                <a:solidFill>
                  <a:srgbClr val="cc0000"/>
                </a:solidFill>
                <a:latin typeface="Arial"/>
              </a:rPr>
              <a:t>Настольно-плоскостной театр.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16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Настольно-плоскостной театр подходит детям начиная с 4-х лет. Он представляет собой картонные силуэты на устойчивых подставках. Все персонажи окрашены с двух сторон и передвигаются скользя  по столу . Этот театр привлекает детей не только сюжетными возможностями, но и декорациями. Играя, ребенок  с удовольствием озвучивает роли всех персонажей.</a:t>
            </a: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 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" name="Picture 5" descr="SAM_0290-300x225"/>
          <p:cNvPicPr/>
          <p:nvPr/>
        </p:nvPicPr>
        <p:blipFill>
          <a:blip r:embed="rId2"/>
          <a:stretch/>
        </p:blipFill>
        <p:spPr>
          <a:xfrm>
            <a:off x="4356000" y="3500280"/>
            <a:ext cx="3794400" cy="25765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1" descr=""/>
          <p:cNvPicPr/>
          <p:nvPr/>
        </p:nvPicPr>
        <p:blipFill>
          <a:blip r:embed="rId1"/>
          <a:stretch/>
        </p:blipFill>
        <p:spPr>
          <a:xfrm>
            <a:off x="900000" y="404640"/>
            <a:ext cx="7272360" cy="5454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439</TotalTime>
  <Application>LibreOffice/24.2.7.2$Linux_X86_64 LibreOffice_project/420$Build-2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2013-08-18T15:27:15Z</dcterms:created>
  <dc:creator>Borg-99</dc:creator>
  <dc:description/>
  <dc:language>en-US</dc:language>
  <cp:lastModifiedBy>анна богатенкова</cp:lastModifiedBy>
  <dcterms:modified xsi:type="dcterms:W3CDTF">2024-03-26T14:08:45Z</dcterms:modified>
  <cp:revision>16</cp:revision>
  <dc:subject/>
  <dc:title>Слайд 1</dc:title>
</cp:coreProperties>
</file>