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3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49A1E"/>
    <a:srgbClr val="90C226"/>
    <a:srgbClr val="99C6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7" d="100"/>
          <a:sy n="97" d="100"/>
        </p:scale>
        <p:origin x="107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A684-0B2D-4530-AC1F-496A5CA60C9D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FD9C-5DEC-43F8-934A-91F19876B2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112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A684-0B2D-4530-AC1F-496A5CA60C9D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FD9C-5DEC-43F8-934A-91F19876B2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838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A684-0B2D-4530-AC1F-496A5CA60C9D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FD9C-5DEC-43F8-934A-91F19876B2C7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284456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A684-0B2D-4530-AC1F-496A5CA60C9D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FD9C-5DEC-43F8-934A-91F19876B2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53632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A684-0B2D-4530-AC1F-496A5CA60C9D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FD9C-5DEC-43F8-934A-91F19876B2C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896371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A684-0B2D-4530-AC1F-496A5CA60C9D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FD9C-5DEC-43F8-934A-91F19876B2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5427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A684-0B2D-4530-AC1F-496A5CA60C9D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FD9C-5DEC-43F8-934A-91F19876B2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9668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A684-0B2D-4530-AC1F-496A5CA60C9D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FD9C-5DEC-43F8-934A-91F19876B2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5071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A684-0B2D-4530-AC1F-496A5CA60C9D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FD9C-5DEC-43F8-934A-91F19876B2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917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A684-0B2D-4530-AC1F-496A5CA60C9D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FD9C-5DEC-43F8-934A-91F19876B2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734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A684-0B2D-4530-AC1F-496A5CA60C9D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FD9C-5DEC-43F8-934A-91F19876B2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873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A684-0B2D-4530-AC1F-496A5CA60C9D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FD9C-5DEC-43F8-934A-91F19876B2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510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A684-0B2D-4530-AC1F-496A5CA60C9D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FD9C-5DEC-43F8-934A-91F19876B2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850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A684-0B2D-4530-AC1F-496A5CA60C9D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FD9C-5DEC-43F8-934A-91F19876B2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1440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A684-0B2D-4530-AC1F-496A5CA60C9D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FD9C-5DEC-43F8-934A-91F19876B2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65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A684-0B2D-4530-AC1F-496A5CA60C9D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2FD9C-5DEC-43F8-934A-91F19876B2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1901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BA684-0B2D-4530-AC1F-496A5CA60C9D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9B2FD9C-5DEC-43F8-934A-91F19876B2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991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286786-F24E-4458-964B-F92EBF28E3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012723" y="3775588"/>
            <a:ext cx="11851601" cy="1647331"/>
          </a:xfrm>
        </p:spPr>
        <p:txBody>
          <a:bodyPr/>
          <a:lstStyle/>
          <a:p>
            <a:r>
              <a:rPr lang="ru-RU" sz="4800" dirty="0">
                <a:solidFill>
                  <a:schemeClr val="tx1"/>
                </a:solidFill>
              </a:rPr>
              <a:t>Патриотическое воспитание детей младшего дошкольного возраста посредством проведения русских народных игр на прогулке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771934F-A597-413F-A6A8-765C1C2413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82101" y="5604013"/>
            <a:ext cx="7766936" cy="1096899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Презентацию подготовил:</a:t>
            </a:r>
          </a:p>
          <a:p>
            <a:r>
              <a:rPr lang="ru-RU" dirty="0">
                <a:solidFill>
                  <a:schemeClr val="tx1"/>
                </a:solidFill>
              </a:rPr>
              <a:t>Воспитатель группы №3</a:t>
            </a:r>
          </a:p>
          <a:p>
            <a:r>
              <a:rPr lang="ru-RU" dirty="0">
                <a:solidFill>
                  <a:schemeClr val="tx1"/>
                </a:solidFill>
              </a:rPr>
              <a:t>Игнатова Любовь Николаевна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CB24887-7EB5-43E7-8951-9CD5053823A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5303" y="261353"/>
            <a:ext cx="1681316" cy="153896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9ADF656-E818-4E0C-9873-223EE727F83B}"/>
              </a:ext>
            </a:extLst>
          </p:cNvPr>
          <p:cNvSpPr txBox="1"/>
          <p:nvPr/>
        </p:nvSpPr>
        <p:spPr>
          <a:xfrm>
            <a:off x="2622330" y="599985"/>
            <a:ext cx="776693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Государственное бюджетное общеобразовательное учреждение города Москвы "Школа № 1358</a:t>
            </a:r>
          </a:p>
          <a:p>
            <a:pPr algn="ctr"/>
            <a:r>
              <a:rPr lang="ru-RU" sz="2400" dirty="0">
                <a:solidFill>
                  <a:srgbClr val="000000"/>
                </a:solidFill>
                <a:latin typeface="Roboto" panose="02000000000000000000" pitchFamily="2" charset="0"/>
              </a:rPr>
              <a:t>Дошкольное отделение «</a:t>
            </a:r>
            <a:r>
              <a:rPr lang="ru-RU" sz="2400" dirty="0" err="1">
                <a:solidFill>
                  <a:srgbClr val="000000"/>
                </a:solidFill>
                <a:latin typeface="Roboto" panose="02000000000000000000" pitchFamily="2" charset="0"/>
              </a:rPr>
              <a:t>Митюша</a:t>
            </a:r>
            <a:r>
              <a:rPr lang="ru-RU" sz="2400" dirty="0">
                <a:solidFill>
                  <a:srgbClr val="000000"/>
                </a:solidFill>
                <a:latin typeface="Roboto" panose="02000000000000000000" pitchFamily="2" charset="0"/>
              </a:rPr>
              <a:t>»</a:t>
            </a:r>
            <a:endParaRPr lang="ru-RU" sz="2400" b="0" i="0" dirty="0">
              <a:solidFill>
                <a:srgbClr val="000000"/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340A20-F1DE-44E8-9E35-C68BF0CD2DC4}"/>
              </a:ext>
            </a:extLst>
          </p:cNvPr>
          <p:cNvSpPr txBox="1"/>
          <p:nvPr/>
        </p:nvSpPr>
        <p:spPr>
          <a:xfrm>
            <a:off x="5129048" y="6326879"/>
            <a:ext cx="24068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Москва, 2025г.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5413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56BCF0-F253-44FC-8FCE-AA97D4632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856" y="688935"/>
            <a:ext cx="8596668" cy="132080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749A1E"/>
                </a:solidFill>
              </a:rPr>
              <a:t>Цели </a:t>
            </a:r>
            <a:r>
              <a:rPr lang="ru-RU" sz="4400" dirty="0">
                <a:solidFill>
                  <a:srgbClr val="749A1E"/>
                </a:solidFill>
              </a:rPr>
              <a:t>и задачи: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1BC52CF-A570-4A17-98B6-CBC9CD0B9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9759" y="1803258"/>
            <a:ext cx="5944978" cy="4696038"/>
          </a:xfrm>
        </p:spPr>
        <p:txBody>
          <a:bodyPr>
            <a:normAutofit/>
          </a:bodyPr>
          <a:lstStyle/>
          <a:p>
            <a:r>
              <a:rPr lang="ru-RU" sz="2400" dirty="0"/>
              <a:t>Цель: воспитание и развитие детей на идеях народной педагогики.</a:t>
            </a:r>
          </a:p>
          <a:p>
            <a:r>
              <a:rPr lang="ru-RU" sz="2400" dirty="0"/>
              <a:t>Задачи:</a:t>
            </a:r>
          </a:p>
          <a:p>
            <a:pPr marL="0" indent="0">
              <a:buNone/>
            </a:pPr>
            <a:r>
              <a:rPr lang="ru-RU" sz="2400" dirty="0"/>
              <a:t>Обучение народным подвижным играм;</a:t>
            </a:r>
          </a:p>
          <a:p>
            <a:pPr marL="0" indent="0">
              <a:buNone/>
            </a:pPr>
            <a:r>
              <a:rPr lang="ru-RU" sz="2400" dirty="0"/>
              <a:t>Развитие физических качеств;</a:t>
            </a:r>
          </a:p>
          <a:p>
            <a:pPr marL="0" indent="0">
              <a:buNone/>
            </a:pPr>
            <a:r>
              <a:rPr lang="ru-RU" sz="2400" dirty="0"/>
              <a:t>Закрепление основных движений; </a:t>
            </a:r>
          </a:p>
          <a:p>
            <a:pPr marL="0" indent="0">
              <a:buNone/>
            </a:pPr>
            <a:r>
              <a:rPr lang="ru-RU" sz="2400" dirty="0"/>
              <a:t>Воспитании любви к родному краю;</a:t>
            </a:r>
          </a:p>
          <a:p>
            <a:pPr marL="0" indent="0">
              <a:buNone/>
            </a:pPr>
            <a:r>
              <a:rPr lang="ru-RU" sz="2400" dirty="0"/>
              <a:t>Использовать все виды фольклора.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CB34709-632A-484F-94A9-3097731C6AE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83563" y="2009735"/>
            <a:ext cx="4957831" cy="33415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0C22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93059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AF09C9-7C2C-408C-A14A-3810E8EB82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6946" y="469914"/>
            <a:ext cx="8596668" cy="1320800"/>
          </a:xfrm>
        </p:spPr>
        <p:txBody>
          <a:bodyPr/>
          <a:lstStyle/>
          <a:p>
            <a:r>
              <a:rPr lang="ru-RU" dirty="0">
                <a:solidFill>
                  <a:srgbClr val="749A1E"/>
                </a:solidFill>
              </a:rPr>
              <a:t>Особенности </a:t>
            </a:r>
            <a:r>
              <a:rPr lang="ru-RU" dirty="0" smtClean="0">
                <a:solidFill>
                  <a:srgbClr val="749A1E"/>
                </a:solidFill>
              </a:rPr>
              <a:t>организаци</a:t>
            </a:r>
            <a:r>
              <a:rPr lang="ru-RU" dirty="0" smtClean="0">
                <a:ln>
                  <a:solidFill>
                    <a:schemeClr val="bg1"/>
                  </a:solidFill>
                </a:ln>
                <a:solidFill>
                  <a:srgbClr val="749A1E"/>
                </a:solidFill>
              </a:rPr>
              <a:t>и:</a:t>
            </a:r>
            <a:r>
              <a:rPr lang="ru-RU" dirty="0" smtClean="0">
                <a:solidFill>
                  <a:srgbClr val="749A1E"/>
                </a:solidFill>
              </a:rPr>
              <a:t>:</a:t>
            </a:r>
            <a:endParaRPr lang="ru-RU" dirty="0">
              <a:solidFill>
                <a:srgbClr val="749A1E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6B8214E-8935-4078-A5FF-77069EB5B7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70875" y="1238469"/>
            <a:ext cx="7094484" cy="5459411"/>
          </a:xfrm>
        </p:spPr>
        <p:txBody>
          <a:bodyPr>
            <a:normAutofit/>
          </a:bodyPr>
          <a:lstStyle/>
          <a:p>
            <a:r>
              <a:rPr lang="ru-RU" sz="2400" dirty="0"/>
              <a:t>При объяснении игры должны применятся средства выразительности:…</a:t>
            </a:r>
          </a:p>
          <a:p>
            <a:r>
              <a:rPr lang="ru-RU" sz="2400" dirty="0"/>
              <a:t>Для выбора водящего можно воспользоваться считалкой,…</a:t>
            </a:r>
          </a:p>
          <a:p>
            <a:r>
              <a:rPr lang="ru-RU" sz="2400" dirty="0"/>
              <a:t>В процессе игры педагог следит за взаимоотношениями детей, выполнением правил…</a:t>
            </a:r>
          </a:p>
          <a:p>
            <a:r>
              <a:rPr lang="ru-RU" sz="2400" dirty="0"/>
              <a:t>Руководя игрой, педагог воспитывает нравственные качества ребенка:…</a:t>
            </a:r>
          </a:p>
          <a:p>
            <a:r>
              <a:rPr lang="ru-RU" sz="2400" dirty="0"/>
              <a:t>Главная задача воспитателя при проведении народных игр научить детей играть активно и самостоятельно.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AA1D590-F9DE-4DD7-A76D-21504D3CA1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5877" y="1385953"/>
            <a:ext cx="2216727" cy="44642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C63D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6048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9D5B4C-5D83-4470-938F-35AFCB9C7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192" y="521110"/>
            <a:ext cx="6726356" cy="1320800"/>
          </a:xfrm>
        </p:spPr>
        <p:txBody>
          <a:bodyPr/>
          <a:lstStyle/>
          <a:p>
            <a:r>
              <a:rPr lang="ru-RU" dirty="0">
                <a:solidFill>
                  <a:srgbClr val="749A1E"/>
                </a:solidFill>
              </a:rPr>
              <a:t>Подвижная игра: «Карусель»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269CA440-7B2E-4812-B0E5-5C7DFC4C42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6984" y="1490075"/>
            <a:ext cx="5000693" cy="3750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C63D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6545631" y="1490075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dirty="0">
                <a:solidFill>
                  <a:srgbClr val="749A1E"/>
                </a:solidFill>
                <a:ea typeface="+mj-ea"/>
                <a:cs typeface="+mj-cs"/>
              </a:rPr>
              <a:t>Подвижная игр</a:t>
            </a:r>
            <a:r>
              <a:rPr lang="ru-RU" sz="3600" dirty="0">
                <a:ln>
                  <a:solidFill>
                    <a:schemeClr val="bg1"/>
                  </a:solidFill>
                </a:ln>
                <a:solidFill>
                  <a:srgbClr val="749A1E"/>
                </a:solidFill>
                <a:ea typeface="+mj-ea"/>
                <a:cs typeface="+mj-cs"/>
              </a:rPr>
              <a:t>а</a:t>
            </a:r>
            <a:r>
              <a:rPr lang="ru-RU" sz="3600" dirty="0">
                <a:solidFill>
                  <a:srgbClr val="749A1E"/>
                </a:solidFill>
                <a:ea typeface="+mj-ea"/>
                <a:cs typeface="+mj-cs"/>
              </a:rPr>
              <a:t>: </a:t>
            </a:r>
            <a:endParaRPr lang="ru-RU" sz="3600" dirty="0" smtClean="0">
              <a:solidFill>
                <a:srgbClr val="749A1E"/>
              </a:solidFill>
              <a:ea typeface="+mj-ea"/>
              <a:cs typeface="+mj-cs"/>
            </a:endParaRPr>
          </a:p>
          <a:p>
            <a:r>
              <a:rPr lang="ru-RU" sz="3600" dirty="0" smtClean="0">
                <a:solidFill>
                  <a:srgbClr val="749A1E"/>
                </a:solidFill>
                <a:ea typeface="+mj-ea"/>
                <a:cs typeface="+mj-cs"/>
              </a:rPr>
              <a:t>«У медведя во </a:t>
            </a:r>
            <a:r>
              <a:rPr lang="ru-RU" sz="3600" dirty="0" smtClean="0">
                <a:ln>
                  <a:solidFill>
                    <a:schemeClr val="bg1"/>
                  </a:solidFill>
                </a:ln>
                <a:solidFill>
                  <a:srgbClr val="749A1E"/>
                </a:solidFill>
                <a:ea typeface="+mj-ea"/>
                <a:cs typeface="+mj-cs"/>
              </a:rPr>
              <a:t>бору»</a:t>
            </a:r>
            <a:endParaRPr lang="ru-RU" dirty="0">
              <a:ln>
                <a:solidFill>
                  <a:schemeClr val="bg1"/>
                </a:solidFill>
              </a:ln>
              <a:solidFill>
                <a:srgbClr val="749A1E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3546" y="2871638"/>
            <a:ext cx="5772819" cy="33986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C63D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1967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3F6F1F-B639-4D88-A395-FA02225366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6095" y="403122"/>
            <a:ext cx="8596668" cy="1320800"/>
          </a:xfrm>
        </p:spPr>
        <p:txBody>
          <a:bodyPr/>
          <a:lstStyle/>
          <a:p>
            <a:r>
              <a:rPr lang="ru-RU" dirty="0">
                <a:solidFill>
                  <a:srgbClr val="749A1E"/>
                </a:solidFill>
              </a:rPr>
              <a:t>Подвижная игра: </a:t>
            </a:r>
            <a:r>
              <a:rPr lang="ru-RU" dirty="0" smtClean="0">
                <a:solidFill>
                  <a:srgbClr val="749A1E"/>
                </a:solidFill>
              </a:rPr>
              <a:t/>
            </a:r>
            <a:br>
              <a:rPr lang="ru-RU" dirty="0" smtClean="0">
                <a:solidFill>
                  <a:srgbClr val="749A1E"/>
                </a:solidFill>
              </a:rPr>
            </a:br>
            <a:r>
              <a:rPr lang="ru-RU" dirty="0" smtClean="0">
                <a:solidFill>
                  <a:srgbClr val="749A1E"/>
                </a:solidFill>
              </a:rPr>
              <a:t>«Лохматый пёс</a:t>
            </a:r>
            <a:r>
              <a:rPr lang="ru-RU" dirty="0">
                <a:solidFill>
                  <a:srgbClr val="749A1E"/>
                </a:solidFill>
              </a:rPr>
              <a:t>»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A748EDF8-0AE0-404C-8825-BBDF142D85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682" y="1848464"/>
            <a:ext cx="5820696" cy="32741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C63D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6884763" y="1401090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dirty="0">
                <a:solidFill>
                  <a:srgbClr val="749A1E"/>
                </a:solidFill>
                <a:ea typeface="+mj-ea"/>
                <a:cs typeface="+mj-cs"/>
              </a:rPr>
              <a:t>Подвижная иг</a:t>
            </a:r>
            <a:r>
              <a:rPr lang="ru-RU" sz="3600" dirty="0">
                <a:ln>
                  <a:solidFill>
                    <a:schemeClr val="bg1"/>
                  </a:solidFill>
                </a:ln>
                <a:solidFill>
                  <a:srgbClr val="749A1E"/>
                </a:solidFill>
                <a:ea typeface="+mj-ea"/>
                <a:cs typeface="+mj-cs"/>
              </a:rPr>
              <a:t>ра</a:t>
            </a:r>
            <a:r>
              <a:rPr lang="ru-RU" sz="3600" dirty="0">
                <a:solidFill>
                  <a:srgbClr val="749A1E"/>
                </a:solidFill>
                <a:ea typeface="+mj-ea"/>
                <a:cs typeface="+mj-cs"/>
              </a:rPr>
              <a:t>: </a:t>
            </a:r>
            <a:endParaRPr lang="ru-RU" sz="3600" dirty="0" smtClean="0">
              <a:solidFill>
                <a:srgbClr val="749A1E"/>
              </a:solidFill>
              <a:ea typeface="+mj-ea"/>
              <a:cs typeface="+mj-cs"/>
            </a:endParaRPr>
          </a:p>
          <a:p>
            <a:r>
              <a:rPr lang="ru-RU" sz="3600" dirty="0" smtClean="0">
                <a:solidFill>
                  <a:srgbClr val="749A1E"/>
                </a:solidFill>
                <a:ea typeface="+mj-ea"/>
                <a:cs typeface="+mj-cs"/>
              </a:rPr>
              <a:t>«Кот Васька»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9882" y="2740767"/>
            <a:ext cx="6255086" cy="35465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C63D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95740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AA783A2-6F08-4183-9103-33185D04F8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47020" y="1710813"/>
            <a:ext cx="9515276" cy="46100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C63D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2585105" y="787483"/>
            <a:ext cx="7039106" cy="923330"/>
          </a:xfrm>
          <a:prstGeom prst="rect">
            <a:avLst/>
          </a:prstGeom>
          <a:noFill/>
          <a:ln>
            <a:solidFill>
              <a:srgbClr val="99C63D"/>
            </a:solidFill>
          </a:ln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7000" dirty="0" smtClean="0">
                <a:ln w="0">
                  <a:solidFill>
                    <a:schemeClr val="bg1"/>
                  </a:solidFill>
                </a:ln>
                <a:solidFill>
                  <a:srgbClr val="749A1E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Спасибо за внимание</a:t>
            </a:r>
            <a:endParaRPr lang="ru-RU" sz="7000" dirty="0">
              <a:ln w="0">
                <a:solidFill>
                  <a:schemeClr val="bg1"/>
                </a:solidFill>
              </a:ln>
              <a:solidFill>
                <a:srgbClr val="749A1E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3216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444</TotalTime>
  <Words>164</Words>
  <Application>Microsoft Office PowerPoint</Application>
  <PresentationFormat>Широкоэкранный</PresentationFormat>
  <Paragraphs>28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Roboto</vt:lpstr>
      <vt:lpstr>Trebuchet MS</vt:lpstr>
      <vt:lpstr>Wingdings 3</vt:lpstr>
      <vt:lpstr>Аспект</vt:lpstr>
      <vt:lpstr>Патриотическое воспитание детей младшего дошкольного возраста посредством проведения русских народных игр на прогулке </vt:lpstr>
      <vt:lpstr>Цели и задачи:</vt:lpstr>
      <vt:lpstr>Особенности организации::</vt:lpstr>
      <vt:lpstr>Подвижная игра: «Карусель»</vt:lpstr>
      <vt:lpstr>Подвижная игра:  «Лохматый пёс»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Патриотическое воспитание детей младшего дошкольного возраста посредством проведения русских народных игр на прогулке</dc:title>
  <dc:creator>Ирина Чернобай</dc:creator>
  <cp:lastModifiedBy>Галина</cp:lastModifiedBy>
  <cp:revision>14</cp:revision>
  <dcterms:created xsi:type="dcterms:W3CDTF">2025-11-23T18:12:39Z</dcterms:created>
  <dcterms:modified xsi:type="dcterms:W3CDTF">2025-11-26T04:50:44Z</dcterms:modified>
</cp:coreProperties>
</file>