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8" r:id="rId2"/>
    <p:sldId id="279" r:id="rId3"/>
    <p:sldId id="281" r:id="rId4"/>
    <p:sldId id="280" r:id="rId5"/>
    <p:sldId id="282" r:id="rId6"/>
    <p:sldId id="283" r:id="rId7"/>
    <p:sldId id="284" r:id="rId8"/>
    <p:sldId id="285" r:id="rId9"/>
    <p:sldId id="286" r:id="rId10"/>
    <p:sldId id="28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" initials="A" lastIdx="1" clrIdx="0">
    <p:extLst>
      <p:ext uri="{19B8F6BF-5375-455C-9EA6-DF929625EA0E}">
        <p15:presenceInfo xmlns:p15="http://schemas.microsoft.com/office/powerpoint/2012/main" userId="A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40" autoAdjust="0"/>
  </p:normalViewPr>
  <p:slideViewPr>
    <p:cSldViewPr snapToGrid="0">
      <p:cViewPr varScale="1">
        <p:scale>
          <a:sx n="61" d="100"/>
          <a:sy n="61" d="100"/>
        </p:scale>
        <p:origin x="10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5-21T10:59:02.266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444A2-0BF7-4D6B-8FAB-D01C16CEFD34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C49EF-336F-412D-B506-646B25DB0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756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C49EF-336F-412D-B506-646B25DB08F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36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DC86FD-54AE-47BA-A285-C1A1B5A3B0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4EB967-0DE0-496C-B331-ACD01471A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E4887B-1D92-46A4-8369-A71B6C971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F33E8C-D9DC-490C-AEC0-579D6DAF1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1F3072-F1D9-4837-9FED-A822EAE90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2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709C1-0390-4E6C-8AE7-CD1A281F7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94AB4B-CCBA-4C78-BF56-9B0591B9C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0EFCD0-6F5B-4133-9573-2C10DED6A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F53D0B-CF8B-4D2E-A5AB-91151FD62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1E87C5-7D1E-407D-96B8-412F5E9DA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9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A089669-6C9A-4A84-BA99-5362D4E6C5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225C32-485C-4A1E-BC87-ECD1E9571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2BB4BA-0E44-4D14-9584-F9BBF17D1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030600-FFFE-481A-8148-F174C1E64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4BF534-EECE-4E76-9DD3-587D57D6D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6527A9-9D85-4C23-9FEC-96FECFF9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63808B-AB04-477E-B07F-EF03FEF41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96F67A-A75C-4A1B-8B22-2C46B67A8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136FFD-67FC-449F-ABC2-4AAAB3129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4580DC-E3BD-4F42-9CA0-B658E02F4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71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52C95-4EE1-4F08-A2B9-38F9AB7C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2FA121-D690-49B3-BC89-6B950897E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1DC1A1-982D-4B79-BB73-4724A2AB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C01CB8-E07C-4CE7-A625-584B60F26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3DD606-423A-4F46-A648-BA6A50D9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21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F2FC5-329E-4B43-923D-08381A786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1F931C-8A77-4CE0-BE02-7BEA88877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1A0EA8-E32D-4FFE-B2A5-AB5214BD0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0724E0-6C91-46EA-A45E-B3820C622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2CDC6B-849C-474F-9229-A8FFB833E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EEE653-7290-4556-8444-6DAF456B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4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5352FB-45FA-4CF5-BF0E-329BC5DDA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BB6351-1F59-4218-BACE-CBDB16A80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E14F06-5CBE-446D-BE67-B24F8FF88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94225BB-D59A-4045-BF11-420C135950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A19467-6F28-4CF3-80A4-88A6325E4B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1BD08FB-5B1E-4EC4-8EFA-D31EF685E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29C56D-2495-4BA2-B455-7E738248E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990C291-637E-4692-9A8D-D9181A802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644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7B3004-1645-4005-9853-642F32FCB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B052A6-E452-42F9-B42E-A7427536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8695B01-0504-4F63-A518-5289E766E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38C1843-A9A7-4DE8-877B-7A49DE00B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987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9693FA-90CD-4E36-B304-3CF2C39BF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9F71839-65A8-41DB-A493-9273C2EFB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A19AFDC-013A-4FE1-B305-813E12578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618902-6D09-4421-ADB7-0FB55B4A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02F326-8302-4588-896B-A50270EF3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7A464A-99E2-4F9B-BE3F-A0D7A1F57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678D78-5EB6-488B-BD9F-2FB38E652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08B1C8-0FC4-473C-A9B7-C8AA92958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257C37-D1E1-4001-A3BC-979F549E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2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70C50-8ECF-496D-9106-1EB7C09FC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D29F4C-9862-4C81-8E77-00499E760B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5BDE79-ADEF-4FB7-86F9-142349772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90BFF6-7FB4-40B2-8FA0-609DB7832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9B41F2-FAB5-457B-B6B5-BD7C706C2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2D7562-93BF-49A6-B071-1415B4DB2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62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AB603-F04C-4682-AF96-2DFA55E6A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D96E7E-C306-4F40-8E87-A7CEE8D0D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500093-02CC-440E-935E-C45D9588B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1FFC0-77E3-45EF-94DD-C35519A3D8A2}" type="datetimeFigureOut">
              <a:rPr lang="ru-RU" smtClean="0"/>
              <a:t>08.11.2025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74F7BD-2D21-4F9D-A302-C1A6ECCB9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34AB16-0635-4F1E-AE97-3E3F4F026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B236-5405-4BBA-A900-3A3EDC0CE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6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652226" y="797655"/>
            <a:ext cx="6085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общеобразовательное учреждение </a:t>
            </a:r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Нижненарыкарская средняя общеобразовательная школа»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8261" y="5547625"/>
            <a:ext cx="11394297" cy="8598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4000" b="1" dirty="0" smtClean="0">
                <a:latin typeface="Bahnschrift" panose="020B0502040204020203" pitchFamily="34" charset="0"/>
              </a:rPr>
              <a:t>ЗДОРОВОЕ ПИТАНИЕ – ЗДОРОВЫЕ ДЕТИ</a:t>
            </a:r>
          </a:p>
          <a:p>
            <a:pPr algn="ctr"/>
            <a:endParaRPr lang="ru-RU" sz="4000" b="1" dirty="0">
              <a:latin typeface="Bahnschrif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03721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 </a:t>
            </a:r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908" y="1672255"/>
            <a:ext cx="5760358" cy="382758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61" y="1806922"/>
            <a:ext cx="4640573" cy="369291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180523" y="2534478"/>
            <a:ext cx="26239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i="1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3047999" y="1529999"/>
            <a:ext cx="2885662" cy="2047767"/>
          </a:xfrm>
          <a:prstGeom prst="wedgeEllipse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FF0000"/>
                </a:solidFill>
                <a:latin typeface="Bahnschrift" panose="020B0502040204020203" pitchFamily="34" charset="0"/>
              </a:rPr>
              <a:t>Чтоб расти и развиваться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Bahnschrift" panose="020B0502040204020203" pitchFamily="34" charset="0"/>
              </a:rPr>
              <a:t>И при этом не болеть,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Bahnschrift" panose="020B0502040204020203" pitchFamily="34" charset="0"/>
              </a:rPr>
              <a:t>Нужно правильно питаться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Bahnschrift" panose="020B0502040204020203" pitchFamily="34" charset="0"/>
              </a:rPr>
              <a:t>С самых юных лет уметь.</a:t>
            </a:r>
          </a:p>
        </p:txBody>
      </p:sp>
    </p:spTree>
    <p:extLst>
      <p:ext uri="{BB962C8B-B14F-4D97-AF65-F5344CB8AC3E}">
        <p14:creationId xmlns:p14="http://schemas.microsoft.com/office/powerpoint/2010/main" val="341035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83491" y="4949687"/>
            <a:ext cx="8866632" cy="144564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2000" dirty="0" smtClean="0">
                <a:latin typeface="Bahnschrift" panose="020B0502040204020203" pitchFamily="34" charset="0"/>
              </a:rPr>
              <a:t>Хотелось бы выразить благодарность работникам </a:t>
            </a:r>
            <a:r>
              <a:rPr lang="ru-RU" sz="2000" dirty="0">
                <a:latin typeface="Bahnschrift" panose="020B0502040204020203" pitchFamily="34" charset="0"/>
              </a:rPr>
              <a:t>дошкольного и </a:t>
            </a:r>
            <a:r>
              <a:rPr lang="ru-RU" sz="2000" dirty="0" smtClean="0">
                <a:latin typeface="Bahnschrift" panose="020B0502040204020203" pitchFamily="34" charset="0"/>
              </a:rPr>
              <a:t>школьного пищеблока.</a:t>
            </a:r>
          </a:p>
          <a:p>
            <a:pPr algn="ctr"/>
            <a:r>
              <a:rPr lang="ru-RU" sz="2000" dirty="0" smtClean="0">
                <a:latin typeface="Bahnschrift" panose="020B0502040204020203" pitchFamily="34" charset="0"/>
              </a:rPr>
              <a:t>Спасибо </a:t>
            </a:r>
            <a:r>
              <a:rPr lang="ru-RU" sz="2000" dirty="0">
                <a:latin typeface="Bahnschrift" panose="020B0502040204020203" pitchFamily="34" charset="0"/>
              </a:rPr>
              <a:t>за </a:t>
            </a:r>
            <a:r>
              <a:rPr lang="ru-RU" sz="2000" dirty="0" smtClean="0">
                <a:latin typeface="Bahnschrift" panose="020B0502040204020203" pitchFamily="34" charset="0"/>
              </a:rPr>
              <a:t>внимание! Будьте </a:t>
            </a:r>
            <a:r>
              <a:rPr lang="ru-RU" sz="2000" dirty="0">
                <a:latin typeface="Bahnschrift" panose="020B0502040204020203" pitchFamily="34" charset="0"/>
              </a:rPr>
              <a:t>здоровы!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Участник  </a:t>
            </a:r>
            <a:r>
              <a:rPr lang="ru-RU" sz="1400" b="1" dirty="0"/>
              <a:t>Регионального конкурса «Лучшая школьная столовая - 2024»</a:t>
            </a:r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804" y="2156621"/>
            <a:ext cx="2418407" cy="420230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192" y="777462"/>
            <a:ext cx="2740377" cy="42094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4" y="857154"/>
            <a:ext cx="6990669" cy="440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2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711148" y="828273"/>
            <a:ext cx="7079118" cy="557919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Bahnschrift" panose="020B0502040204020203" pitchFamily="34" charset="0"/>
              </a:rPr>
              <a:t>ЗДОРОВОЕ ПИТАНИЕ – ЗДОРОВЫЕ </a:t>
            </a:r>
            <a:r>
              <a:rPr lang="ru-RU" sz="2400" b="1" dirty="0" smtClean="0">
                <a:latin typeface="Bahnschrift" panose="020B0502040204020203" pitchFamily="34" charset="0"/>
              </a:rPr>
              <a:t>ДЕТИ</a:t>
            </a:r>
            <a:endParaRPr lang="ru-RU" sz="2000" b="1" dirty="0" smtClean="0">
              <a:latin typeface="Bahnschrift" panose="020B0502040204020203" pitchFamily="34" charset="0"/>
            </a:endParaRPr>
          </a:p>
          <a:p>
            <a:pPr algn="ctr"/>
            <a:r>
              <a:rPr lang="ru-RU" b="1" dirty="0" smtClean="0">
                <a:latin typeface="Bahnschrift" panose="020B0502040204020203" pitchFamily="34" charset="0"/>
              </a:rPr>
              <a:t>В школе реализуются программы «Здоровое питание», программа производственного контроля, программа производственного контроля ХАССП. </a:t>
            </a:r>
          </a:p>
          <a:p>
            <a:pPr algn="ctr"/>
            <a:r>
              <a:rPr lang="ru-RU" b="1" dirty="0" smtClean="0">
                <a:latin typeface="Bahnschrift" panose="020B0502040204020203" pitchFamily="34" charset="0"/>
              </a:rPr>
              <a:t>Главная цель программ -</a:t>
            </a:r>
            <a:r>
              <a:rPr lang="ru-RU" sz="2000" b="1" dirty="0" smtClean="0">
                <a:latin typeface="Bahnschrift" panose="020B0502040204020203" pitchFamily="34" charset="0"/>
              </a:rPr>
              <a:t> </a:t>
            </a:r>
            <a:r>
              <a:rPr lang="ru-RU" sz="2000" dirty="0" smtClean="0"/>
              <a:t>обеспечить </a:t>
            </a:r>
            <a:r>
              <a:rPr lang="ru-RU" sz="2000" dirty="0"/>
              <a:t>производство качественной пищевой продукции, которая безопасна для человеческого здоровья и окружающей среды</a:t>
            </a:r>
            <a:r>
              <a:rPr lang="ru-RU" sz="2000" dirty="0" smtClean="0"/>
              <a:t>.</a:t>
            </a:r>
            <a:endParaRPr lang="ru-RU" sz="2800" dirty="0">
              <a:latin typeface="Bahnschrift" panose="020B0502040204020203" pitchFamily="34" charset="0"/>
            </a:endParaRPr>
          </a:p>
          <a:p>
            <a:pPr algn="ctr"/>
            <a:r>
              <a:rPr lang="ru-RU" sz="1600" dirty="0">
                <a:latin typeface="Bahnschrift" panose="020B0502040204020203" pitchFamily="34" charset="0"/>
              </a:rPr>
              <a:t>С экранов </a:t>
            </a:r>
            <a:r>
              <a:rPr lang="ru-RU" sz="1600" dirty="0" smtClean="0">
                <a:latin typeface="Bahnschrift" panose="020B0502040204020203" pitchFamily="34" charset="0"/>
              </a:rPr>
              <a:t>телевизоров на </a:t>
            </a:r>
            <a:r>
              <a:rPr lang="ru-RU" sz="1600" dirty="0">
                <a:latin typeface="Bahnschrift" panose="020B0502040204020203" pitchFamily="34" charset="0"/>
              </a:rPr>
              <a:t>нас смотрят яркие, </a:t>
            </a:r>
            <a:endParaRPr lang="ru-RU" sz="16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1600" dirty="0" smtClean="0">
                <a:latin typeface="Bahnschrift" panose="020B0502040204020203" pitchFamily="34" charset="0"/>
              </a:rPr>
              <a:t>красочные </a:t>
            </a:r>
            <a:r>
              <a:rPr lang="ru-RU" sz="1600" dirty="0">
                <a:latin typeface="Bahnschrift" panose="020B0502040204020203" pitchFamily="34" charset="0"/>
              </a:rPr>
              <a:t>и </a:t>
            </a:r>
            <a:r>
              <a:rPr lang="ru-RU" sz="1600" dirty="0" smtClean="0">
                <a:latin typeface="Bahnschrift" panose="020B0502040204020203" pitchFamily="34" charset="0"/>
              </a:rPr>
              <a:t>очень вкусные </a:t>
            </a:r>
            <a:r>
              <a:rPr lang="ru-RU" sz="1600" dirty="0">
                <a:latin typeface="Bahnschrift" panose="020B0502040204020203" pitchFamily="34" charset="0"/>
              </a:rPr>
              <a:t>продукты. </a:t>
            </a:r>
            <a:endParaRPr lang="ru-RU" sz="16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1600" dirty="0" smtClean="0">
                <a:latin typeface="Bahnschrift" panose="020B0502040204020203" pitchFamily="34" charset="0"/>
              </a:rPr>
              <a:t>Попробовав </a:t>
            </a:r>
            <a:r>
              <a:rPr lang="ru-RU" sz="1600" dirty="0">
                <a:latin typeface="Bahnschrift" panose="020B0502040204020203" pitchFamily="34" charset="0"/>
              </a:rPr>
              <a:t>раз, мы иногда с трудом можем отказаться от </a:t>
            </a:r>
            <a:r>
              <a:rPr lang="ru-RU" sz="1600" dirty="0" smtClean="0">
                <a:latin typeface="Bahnschrift" panose="020B0502040204020203" pitchFamily="34" charset="0"/>
              </a:rPr>
              <a:t>шипучих холодных </a:t>
            </a:r>
            <a:r>
              <a:rPr lang="ru-RU" sz="1600" dirty="0">
                <a:latin typeface="Bahnschrift" panose="020B0502040204020203" pitchFamily="34" charset="0"/>
              </a:rPr>
              <a:t>напитков, батончиков шоколада. </a:t>
            </a:r>
            <a:endParaRPr lang="ru-RU" sz="16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1600" dirty="0" smtClean="0">
                <a:latin typeface="Bahnschrift" panose="020B0502040204020203" pitchFamily="34" charset="0"/>
              </a:rPr>
              <a:t>А </a:t>
            </a:r>
            <a:r>
              <a:rPr lang="ru-RU" sz="1600" dirty="0">
                <a:latin typeface="Bahnschrift" panose="020B0502040204020203" pitchFamily="34" charset="0"/>
              </a:rPr>
              <a:t>еще нередко становимся свидетелями</a:t>
            </a:r>
          </a:p>
          <a:p>
            <a:pPr algn="ctr"/>
            <a:r>
              <a:rPr lang="ru-RU" sz="1600" dirty="0">
                <a:latin typeface="Bahnschrift" panose="020B0502040204020203" pitchFamily="34" charset="0"/>
              </a:rPr>
              <a:t>душераздирающих сцен у прилавка между родителями и малышами, когда те </a:t>
            </a:r>
            <a:r>
              <a:rPr lang="ru-RU" sz="1600" dirty="0" smtClean="0">
                <a:latin typeface="Bahnschrift" panose="020B0502040204020203" pitchFamily="34" charset="0"/>
              </a:rPr>
              <a:t>требуют купить </a:t>
            </a:r>
            <a:r>
              <a:rPr lang="ru-RU" sz="1600" dirty="0">
                <a:latin typeface="Bahnschrift" panose="020B0502040204020203" pitchFamily="34" charset="0"/>
              </a:rPr>
              <a:t>ту или иную </a:t>
            </a:r>
            <a:r>
              <a:rPr lang="ru-RU" sz="1600" dirty="0" err="1">
                <a:latin typeface="Bahnschrift" panose="020B0502040204020203" pitchFamily="34" charset="0"/>
              </a:rPr>
              <a:t>вкусняшку</a:t>
            </a:r>
            <a:r>
              <a:rPr lang="ru-RU" sz="1600" dirty="0">
                <a:latin typeface="Bahnschrift" panose="020B0502040204020203" pitchFamily="34" charset="0"/>
              </a:rPr>
              <a:t>. </a:t>
            </a:r>
            <a:endParaRPr lang="ru-RU" sz="16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1600" dirty="0" smtClean="0">
                <a:latin typeface="Bahnschrift" panose="020B0502040204020203" pitchFamily="34" charset="0"/>
              </a:rPr>
              <a:t>И </a:t>
            </a:r>
            <a:r>
              <a:rPr lang="ru-RU" sz="1600" dirty="0">
                <a:latin typeface="Bahnschrift" panose="020B0502040204020203" pitchFamily="34" charset="0"/>
              </a:rPr>
              <a:t>больные зубы- это лишь капля тех проблем со</a:t>
            </a:r>
          </a:p>
          <a:p>
            <a:pPr algn="ctr"/>
            <a:r>
              <a:rPr lang="ru-RU" sz="1600" dirty="0" smtClean="0">
                <a:latin typeface="Bahnschrift" panose="020B0502040204020203" pitchFamily="34" charset="0"/>
              </a:rPr>
              <a:t>здоровьем, с которыми столкнёшься, если не научиться говорить «нет» вредным, но таким желанным продуктам.</a:t>
            </a:r>
            <a:endParaRPr lang="ru-RU" sz="2000" dirty="0" smtClean="0">
              <a:latin typeface="Bahnschrift" panose="020B0502040204020203" pitchFamily="34" charset="0"/>
            </a:endParaRP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Проблема: </a:t>
            </a:r>
            <a:r>
              <a:rPr lang="ru-RU" dirty="0" smtClean="0">
                <a:latin typeface="Bahnschrift" panose="020B0502040204020203" pitchFamily="34" charset="0"/>
              </a:rPr>
              <a:t>Детям больше нравятся те продукты, </a:t>
            </a:r>
          </a:p>
          <a:p>
            <a:pPr algn="ctr"/>
            <a:r>
              <a:rPr lang="ru-RU" dirty="0" smtClean="0">
                <a:latin typeface="Bahnschrift" panose="020B0502040204020203" pitchFamily="34" charset="0"/>
              </a:rPr>
              <a:t>которые вредны для здоровья, а от действительно </a:t>
            </a:r>
          </a:p>
          <a:p>
            <a:pPr algn="ctr"/>
            <a:r>
              <a:rPr lang="ru-RU" dirty="0" smtClean="0">
                <a:latin typeface="Bahnschrift" panose="020B0502040204020203" pitchFamily="34" charset="0"/>
              </a:rPr>
              <a:t>полезных продуктов они чаще отказываются</a:t>
            </a:r>
            <a:r>
              <a:rPr lang="ru-RU" sz="1600" dirty="0" smtClean="0">
                <a:latin typeface="Bahnschrift" panose="020B0502040204020203" pitchFamily="34" charset="0"/>
              </a:rPr>
              <a:t>.</a:t>
            </a:r>
            <a:endParaRPr lang="ru-RU" sz="1400" dirty="0">
              <a:latin typeface="Bahnschrif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63" y="3898032"/>
            <a:ext cx="3922872" cy="23818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35" y="1015656"/>
            <a:ext cx="4090821" cy="276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40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941364" y="616227"/>
            <a:ext cx="3848899" cy="57912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Что </a:t>
            </a:r>
            <a:r>
              <a:rPr lang="ru-RU" sz="2400" dirty="0">
                <a:solidFill>
                  <a:srgbClr val="FF0000"/>
                </a:solidFill>
              </a:rPr>
              <a:t>должен кушать ребенок каждый день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</a:p>
          <a:p>
            <a:endParaRPr lang="ru-RU" sz="2400" dirty="0">
              <a:solidFill>
                <a:srgbClr val="FF0000"/>
              </a:solidFill>
            </a:endParaRPr>
          </a:p>
          <a:p>
            <a:r>
              <a:rPr lang="ru-RU" dirty="0"/>
              <a:t>Это важное условие того, что организм ребенка получит все необходимые для роста и развития вещества.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Каждый </a:t>
            </a:r>
            <a:r>
              <a:rPr lang="ru-RU" dirty="0"/>
              <a:t>день в меню ребенка должны быть: </a:t>
            </a:r>
            <a:endParaRPr lang="ru-RU" dirty="0" smtClean="0"/>
          </a:p>
          <a:p>
            <a:r>
              <a:rPr lang="ru-RU" dirty="0" smtClean="0"/>
              <a:t>фрукты </a:t>
            </a:r>
            <a:r>
              <a:rPr lang="ru-RU" dirty="0"/>
              <a:t>и овощи; </a:t>
            </a:r>
            <a:endParaRPr lang="ru-RU" dirty="0" smtClean="0"/>
          </a:p>
          <a:p>
            <a:r>
              <a:rPr lang="ru-RU" dirty="0" smtClean="0"/>
              <a:t>мясо </a:t>
            </a:r>
            <a:r>
              <a:rPr lang="ru-RU" dirty="0"/>
              <a:t>и рыба; </a:t>
            </a:r>
            <a:endParaRPr lang="ru-RU" dirty="0" smtClean="0"/>
          </a:p>
          <a:p>
            <a:r>
              <a:rPr lang="ru-RU" dirty="0" smtClean="0"/>
              <a:t>молоко </a:t>
            </a:r>
            <a:r>
              <a:rPr lang="ru-RU" dirty="0"/>
              <a:t>и молочные продукты; зерновые продукты (хлеб, каши, хлопья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571367"/>
            <a:ext cx="4609157" cy="41596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345" y="1784051"/>
            <a:ext cx="3527020" cy="457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0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533042" y="454025"/>
            <a:ext cx="4257223" cy="595344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F0000"/>
                </a:solidFill>
              </a:rPr>
              <a:t>Какие продукты обязательно должны быть в рационе ребенка?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В основе рациона питания детей должны быть молочные продукты, злаки, овощи, фрукты, ягоды, зелень, мясо и рыба, яйца, орехи.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Важно, чтобы ежедневно ребенок питался разнообразной пищей с высоким содержанием белков, жиров, витаминов минералов.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95" y="756529"/>
            <a:ext cx="5302228" cy="37856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38" y="3175493"/>
            <a:ext cx="4850022" cy="327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720937" y="365259"/>
            <a:ext cx="4070769" cy="60648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FF0000"/>
                </a:solidFill>
              </a:rPr>
              <a:t>Как научить ребенка есть здоровую пищу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</a:p>
          <a:p>
            <a:endParaRPr lang="ru-RU" sz="1400" dirty="0">
              <a:solidFill>
                <a:srgbClr val="FF0000"/>
              </a:solidFill>
            </a:endParaRPr>
          </a:p>
          <a:p>
            <a:r>
              <a:rPr lang="ru-RU" b="1" dirty="0"/>
              <a:t>Поощряйте здоровые привычки в </a:t>
            </a:r>
            <a:r>
              <a:rPr lang="ru-RU" b="1" dirty="0" smtClean="0"/>
              <a:t>еде</a:t>
            </a:r>
          </a:p>
          <a:p>
            <a:endParaRPr lang="ru-RU" sz="1200" dirty="0"/>
          </a:p>
          <a:p>
            <a:r>
              <a:rPr lang="ru-RU" dirty="0"/>
              <a:t>Обращайте внимание на содержание меню в целом, а не на отдельные продукты.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Станьте образцом для подражания.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Попробуйте замаскировать полезные продукты.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Привлекайте</a:t>
            </a:r>
            <a:r>
              <a:rPr lang="ru-RU" dirty="0"/>
              <a:t> </a:t>
            </a:r>
            <a:r>
              <a:rPr lang="ru-RU" b="1" dirty="0"/>
              <a:t>ребенка</a:t>
            </a:r>
            <a:r>
              <a:rPr lang="ru-RU" dirty="0"/>
              <a:t> к покупке продуктов и приготовлению еды.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42" y="1789016"/>
            <a:ext cx="3740790" cy="32834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427" y="918052"/>
            <a:ext cx="3984509" cy="531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9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156174" y="454025"/>
            <a:ext cx="4634092" cy="587084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FF0000"/>
                </a:solidFill>
              </a:rPr>
              <a:t>Какая самая полезная еда для детей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Топ-10 </a:t>
            </a:r>
            <a:r>
              <a:rPr lang="ru-RU" b="1" dirty="0"/>
              <a:t>полезных продуктов для детей дошкольного возраста</a:t>
            </a:r>
            <a:r>
              <a:rPr lang="ru-RU" b="1" dirty="0" smtClean="0"/>
              <a:t>:</a:t>
            </a:r>
          </a:p>
          <a:p>
            <a:endParaRPr lang="ru-RU" dirty="0"/>
          </a:p>
          <a:p>
            <a:r>
              <a:rPr lang="ru-RU" dirty="0"/>
              <a:t>Овощи </a:t>
            </a:r>
            <a:r>
              <a:rPr lang="ru-RU" dirty="0" smtClean="0"/>
              <a:t>в </a:t>
            </a:r>
            <a:r>
              <a:rPr lang="ru-RU" dirty="0"/>
              <a:t>детском рационе </a:t>
            </a:r>
            <a:r>
              <a:rPr lang="ru-RU" dirty="0" smtClean="0"/>
              <a:t>должны </a:t>
            </a:r>
            <a:r>
              <a:rPr lang="ru-RU" dirty="0"/>
              <a:t>быть каждый день. </a:t>
            </a:r>
          </a:p>
          <a:p>
            <a:r>
              <a:rPr lang="ru-RU" dirty="0"/>
              <a:t>Мясо и </a:t>
            </a:r>
            <a:r>
              <a:rPr lang="ru-RU" dirty="0" smtClean="0"/>
              <a:t>птица </a:t>
            </a:r>
            <a:r>
              <a:rPr lang="ru-RU" dirty="0"/>
              <a:t>— источник белка, а именно он крайне важен для строительства всех органов и систем активно растущего организма. </a:t>
            </a:r>
          </a:p>
          <a:p>
            <a:r>
              <a:rPr lang="ru-RU" dirty="0"/>
              <a:t>Крупы </a:t>
            </a:r>
          </a:p>
          <a:p>
            <a:r>
              <a:rPr lang="ru-RU" dirty="0"/>
              <a:t>Бобовые </a:t>
            </a:r>
          </a:p>
          <a:p>
            <a:r>
              <a:rPr lang="ru-RU" dirty="0"/>
              <a:t>Молочные и кисломолочные продукты </a:t>
            </a:r>
          </a:p>
          <a:p>
            <a:r>
              <a:rPr lang="ru-RU" dirty="0"/>
              <a:t>Рыба </a:t>
            </a:r>
          </a:p>
          <a:p>
            <a:r>
              <a:rPr lang="ru-RU" dirty="0"/>
              <a:t>Яйца </a:t>
            </a:r>
          </a:p>
          <a:p>
            <a:r>
              <a:rPr lang="ru-RU" dirty="0"/>
              <a:t>Фрукты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331" y="405519"/>
            <a:ext cx="3439961" cy="59056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79" y="405519"/>
            <a:ext cx="3364869" cy="595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14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425176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087624" y="365259"/>
            <a:ext cx="5702641" cy="604221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FF0000"/>
                </a:solidFill>
              </a:rPr>
              <a:t>Нужно ли заставлять ребенка есть если он не хочет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dirty="0"/>
              <a:t>Детей категорически нельзя систематично заставлять или уговаривать поесть, если они этого не хотят. По мнению учёных, наши уговоры скушать ещё одну ложечку очень даже работают, но пользы </a:t>
            </a:r>
            <a:r>
              <a:rPr lang="ru-RU" dirty="0" smtClean="0"/>
              <a:t>не </a:t>
            </a:r>
            <a:r>
              <a:rPr lang="ru-RU" dirty="0"/>
              <a:t>приносят. Послушные дети часто страдают от лишнего веса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>
                <a:solidFill>
                  <a:srgbClr val="FF0000"/>
                </a:solidFill>
              </a:rPr>
              <a:t>Как приучить ребенка завтракать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</a:p>
          <a:p>
            <a:endParaRPr lang="ru-RU" sz="2400" dirty="0">
              <a:solidFill>
                <a:srgbClr val="FF0000"/>
              </a:solidFill>
            </a:endParaRPr>
          </a:p>
          <a:p>
            <a:r>
              <a:rPr lang="ru-RU" dirty="0"/>
              <a:t>Завтрак можно сделать таким вкусным, что ребенок просто не в силах будет от него отказаться. Например, добавьте в кашу орехи и фрукты, сырники украсьте ягодами, оладьи полейте сиропом или приготовьте вкусные домашние кексы с отрубями, семечками, сухофруктами</a:t>
            </a:r>
            <a:r>
              <a:rPr lang="ru-RU" dirty="0" smtClean="0"/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50" y="413040"/>
            <a:ext cx="5721274" cy="599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8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269514" y="886479"/>
            <a:ext cx="4520751" cy="552099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Недостаток или избыток пищи нередко служит причиной возникновения заболеваний желудочно-кишечного тракта, нарушения обмена веществ, излишнего увеличения массы тела, вплоть до развития ожирения, или, наоборот, </a:t>
            </a:r>
            <a:endParaRPr lang="ru-RU" dirty="0" smtClean="0"/>
          </a:p>
          <a:p>
            <a:pPr algn="ctr"/>
            <a:r>
              <a:rPr lang="ru-RU" dirty="0" smtClean="0"/>
              <a:t>приводит </a:t>
            </a:r>
            <a:r>
              <a:rPr lang="ru-RU" dirty="0"/>
              <a:t>к </a:t>
            </a:r>
            <a:r>
              <a:rPr lang="ru-RU" dirty="0" smtClean="0"/>
              <a:t>исхуданию.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Вот </a:t>
            </a:r>
            <a:r>
              <a:rPr lang="ru-RU" dirty="0"/>
              <a:t>почему специалисты в области детского питания считают, что профилактика многих заболеваний, возникающих у </a:t>
            </a:r>
            <a:r>
              <a:rPr lang="ru-RU" dirty="0" smtClean="0"/>
              <a:t>взрослых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(артериальная гипертония, сахарный диабет, ожирение), </a:t>
            </a:r>
            <a:r>
              <a:rPr lang="ru-RU" dirty="0" smtClean="0"/>
              <a:t>должна </a:t>
            </a:r>
            <a:r>
              <a:rPr lang="ru-RU" dirty="0"/>
              <a:t>вестись не с подросткового или юношеского периодов, а с раннего детства.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4842" y="367957"/>
            <a:ext cx="1150542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25" y="397388"/>
            <a:ext cx="3088310" cy="43236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18" y="421245"/>
            <a:ext cx="3906021" cy="596713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8" y="3771763"/>
            <a:ext cx="3131187" cy="261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9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C02CC-F842-3029-30A4-43296A0AC9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093C76-97AA-5271-3E4F-42710D513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Рисунок2">
            <a:extLst>
              <a:ext uri="{FF2B5EF4-FFF2-40B4-BE49-F238E27FC236}">
                <a16:creationId xmlns:a16="http://schemas.microsoft.com/office/drawing/2014/main" id="{8B0E36E0-A9A3-E3A4-AE73-F82453CD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92240" cy="454025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004147-76CC-EF54-8052-5EF0E466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7"/>
            <a:ext cx="451143" cy="61453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7B8B5-111B-76D9-9A04-DA54E2FFB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240" y="-8990"/>
            <a:ext cx="5699760" cy="463015"/>
          </a:xfrm>
          <a:prstGeom prst="rect">
            <a:avLst/>
          </a:prstGeom>
        </p:spPr>
      </p:pic>
      <p:pic>
        <p:nvPicPr>
          <p:cNvPr id="7" name="Picture 6" descr="Рисунок2">
            <a:extLst>
              <a:ext uri="{FF2B5EF4-FFF2-40B4-BE49-F238E27FC236}">
                <a16:creationId xmlns:a16="http://schemas.microsoft.com/office/drawing/2014/main" id="{F24921FE-0ED0-27AE-7753-AAE1B0727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6383197"/>
            <a:ext cx="9144000" cy="454025"/>
          </a:xfrm>
          <a:prstGeom prst="rect">
            <a:avLst/>
          </a:prstGeom>
          <a:noFill/>
        </p:spPr>
      </p:pic>
      <p:pic>
        <p:nvPicPr>
          <p:cNvPr id="8" name="Picture 6" descr="Рисунок2">
            <a:extLst>
              <a:ext uri="{FF2B5EF4-FFF2-40B4-BE49-F238E27FC236}">
                <a16:creationId xmlns:a16="http://schemas.microsoft.com/office/drawing/2014/main" id="{8037BA1C-5939-5FF1-82ED-0EFD88AF4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048000" y="6358925"/>
            <a:ext cx="9144000" cy="454025"/>
          </a:xfrm>
          <a:prstGeom prst="rect">
            <a:avLst/>
          </a:prstGeom>
          <a:noFill/>
        </p:spPr>
      </p:pic>
      <p:pic>
        <p:nvPicPr>
          <p:cNvPr id="9" name="Picture 6" descr="Рисунок2">
            <a:extLst>
              <a:ext uri="{FF2B5EF4-FFF2-40B4-BE49-F238E27FC236}">
                <a16:creationId xmlns:a16="http://schemas.microsoft.com/office/drawing/2014/main" id="{DBCDFE09-9990-4FCF-49B9-036D42B83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8896035" y="3179462"/>
            <a:ext cx="6143668" cy="454025"/>
          </a:xfrm>
          <a:prstGeom prst="rect">
            <a:avLst/>
          </a:prstGeom>
          <a:noFill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6" y="365258"/>
            <a:ext cx="11286830" cy="594588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47889" y="3223590"/>
            <a:ext cx="11442377" cy="318387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Представители </a:t>
            </a:r>
            <a:r>
              <a:rPr lang="ru-RU" dirty="0"/>
              <a:t>родительской общественности </a:t>
            </a:r>
            <a:r>
              <a:rPr lang="ru-RU" dirty="0" smtClean="0"/>
              <a:t>ежемесячно проводят контроль </a:t>
            </a:r>
          </a:p>
          <a:p>
            <a:pPr algn="ctr"/>
            <a:r>
              <a:rPr lang="ru-RU" dirty="0" smtClean="0"/>
              <a:t>за </a:t>
            </a:r>
            <a:r>
              <a:rPr lang="ru-RU" dirty="0"/>
              <a:t>питанием учащихся в столовой, </a:t>
            </a:r>
            <a:r>
              <a:rPr lang="ru-RU" dirty="0" smtClean="0"/>
              <a:t>снимают </a:t>
            </a:r>
            <a:r>
              <a:rPr lang="ru-RU" dirty="0"/>
              <a:t>пробу, </a:t>
            </a:r>
            <a:r>
              <a:rPr lang="ru-RU" dirty="0" smtClean="0"/>
              <a:t>дают </a:t>
            </a:r>
            <a:r>
              <a:rPr lang="ru-RU" dirty="0"/>
              <a:t>оценку вкусовым качествам блюд, </a:t>
            </a:r>
            <a:endParaRPr lang="ru-RU" dirty="0" smtClean="0"/>
          </a:p>
          <a:p>
            <a:pPr algn="ctr"/>
            <a:r>
              <a:rPr lang="ru-RU" dirty="0" smtClean="0"/>
              <a:t>соответствие </a:t>
            </a:r>
            <a:r>
              <a:rPr lang="ru-RU" dirty="0"/>
              <a:t>их утвержденному меню, </a:t>
            </a:r>
            <a:r>
              <a:rPr lang="ru-RU" dirty="0" smtClean="0"/>
              <a:t>оценивают </a:t>
            </a:r>
            <a:r>
              <a:rPr lang="ru-RU" dirty="0"/>
              <a:t>культуру приема пищи. </a:t>
            </a:r>
            <a:endParaRPr lang="ru-RU" dirty="0" smtClean="0"/>
          </a:p>
          <a:p>
            <a:pPr algn="ctr"/>
            <a:r>
              <a:rPr lang="ru-RU" dirty="0" smtClean="0"/>
              <a:t>Надеемся</a:t>
            </a:r>
            <a:r>
              <a:rPr lang="ru-RU" dirty="0"/>
              <a:t>, что такой контроль </a:t>
            </a:r>
            <a:r>
              <a:rPr lang="ru-RU" dirty="0" smtClean="0"/>
              <a:t>снимает </a:t>
            </a:r>
            <a:r>
              <a:rPr lang="ru-RU" dirty="0"/>
              <a:t>все вопросы по питанию в школьной столовой</a:t>
            </a:r>
            <a:r>
              <a:rPr lang="ru-RU" dirty="0" smtClean="0"/>
              <a:t>. </a:t>
            </a:r>
          </a:p>
          <a:p>
            <a:pPr algn="ctr"/>
            <a:r>
              <a:rPr lang="ru-RU" dirty="0" smtClean="0"/>
              <a:t>Рекомендации от родителей только положительные, замечания отсутствуют. 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252" y="365258"/>
            <a:ext cx="11456014" cy="5185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89" y="365258"/>
            <a:ext cx="3811109" cy="28583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41" y="553452"/>
            <a:ext cx="3331438" cy="30601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407" y="663885"/>
            <a:ext cx="3586263" cy="33795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804" y="806010"/>
            <a:ext cx="3080462" cy="344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4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516</Words>
  <Application>Microsoft Office PowerPoint</Application>
  <PresentationFormat>Широкоэкранный</PresentationFormat>
  <Paragraphs>87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Bahnschrift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 Мареныч</dc:creator>
  <cp:lastModifiedBy>ПК</cp:lastModifiedBy>
  <cp:revision>88</cp:revision>
  <dcterms:created xsi:type="dcterms:W3CDTF">2021-11-16T18:18:11Z</dcterms:created>
  <dcterms:modified xsi:type="dcterms:W3CDTF">2025-11-08T15:28:07Z</dcterms:modified>
</cp:coreProperties>
</file>