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238376" y="642939"/>
            <a:ext cx="7789863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</a:rPr>
              <a:t>Идём в школу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2124891" y="2500314"/>
            <a:ext cx="8882743" cy="714375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4400" b="1" dirty="0">
                <a:solidFill>
                  <a:srgbClr val="0070C0"/>
                </a:solidFill>
              </a:rPr>
              <a:t>Психологическая готовность к школе</a:t>
            </a:r>
          </a:p>
        </p:txBody>
      </p:sp>
    </p:spTree>
    <p:extLst>
      <p:ext uri="{BB962C8B-B14F-4D97-AF65-F5344CB8AC3E}">
        <p14:creationId xmlns:p14="http://schemas.microsoft.com/office/powerpoint/2010/main" val="38710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Развитие моторики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Дорисовать, обвести по контуру</a:t>
            </a:r>
          </a:p>
        </p:txBody>
      </p:sp>
      <p:pic>
        <p:nvPicPr>
          <p:cNvPr id="12292" name="Picture 5" descr="Image12-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6" y="2286001"/>
            <a:ext cx="3300413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Image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106" y="2310772"/>
            <a:ext cx="33020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6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024063" y="21431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Развитие моторики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238375" y="1143000"/>
            <a:ext cx="8229600" cy="5429250"/>
          </a:xfrm>
        </p:spPr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заштриховать рисунок </a:t>
            </a:r>
          </a:p>
        </p:txBody>
      </p:sp>
      <p:pic>
        <p:nvPicPr>
          <p:cNvPr id="13316" name="Picture 7" descr="Изображение 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1785939"/>
            <a:ext cx="3729038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Image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1785939"/>
            <a:ext cx="3551238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Развитие моторики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775063" y="2133600"/>
            <a:ext cx="10729549" cy="3777622"/>
          </a:xfrm>
        </p:spPr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Обведение рисунка тонкой кисточкой</a:t>
            </a:r>
          </a:p>
        </p:txBody>
      </p:sp>
      <p:sp>
        <p:nvSpPr>
          <p:cNvPr id="14340" name="AutoShape 6"/>
          <p:cNvSpPr>
            <a:spLocks noChangeArrowheads="1"/>
          </p:cNvSpPr>
          <p:nvPr/>
        </p:nvSpPr>
        <p:spPr bwMode="auto">
          <a:xfrm>
            <a:off x="2945812" y="3607759"/>
            <a:ext cx="3311525" cy="2303463"/>
          </a:xfrm>
          <a:prstGeom prst="cloudCallout">
            <a:avLst>
              <a:gd name="adj1" fmla="val -48273"/>
              <a:gd name="adj2" fmla="val -1822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14341" name="Picture 5" descr="Image13-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54766">
            <a:off x="6725818" y="2923508"/>
            <a:ext cx="110966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Развитие моторики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757646" y="2133600"/>
            <a:ext cx="10746966" cy="3777622"/>
          </a:xfrm>
        </p:spPr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Разукрашивание рисунков акварелью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570" y="3787147"/>
            <a:ext cx="35909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Image13-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54766">
            <a:off x="7344547" y="2978629"/>
            <a:ext cx="110966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1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132115" y="624110"/>
            <a:ext cx="10372498" cy="1280890"/>
          </a:xfrm>
        </p:spPr>
        <p:txBody>
          <a:bodyPr>
            <a:noAutofit/>
          </a:bodyPr>
          <a:lstStyle/>
          <a:p>
            <a:pPr algn="ctr"/>
            <a:r>
              <a:rPr lang="ru-RU" altLang="ru-RU" sz="4400" b="1" i="1" dirty="0" smtClean="0">
                <a:solidFill>
                  <a:srgbClr val="C00000"/>
                </a:solidFill>
              </a:rPr>
              <a:t>Рисование линий различной формы и сложности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pic>
        <p:nvPicPr>
          <p:cNvPr id="4" name="Picture 3" descr="Изображение 0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3158" y="2189707"/>
            <a:ext cx="3598863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5097"/>
                  </a:s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88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Развитие моторики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002060"/>
                </a:solidFill>
              </a:rPr>
              <a:t>графические диктанты</a:t>
            </a:r>
          </a:p>
        </p:txBody>
      </p:sp>
      <p:pic>
        <p:nvPicPr>
          <p:cNvPr id="17412" name="Picture 8" descr="r_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1" y="2214564"/>
            <a:ext cx="4049713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r_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3714750"/>
            <a:ext cx="4294188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r_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4" y="2214564"/>
            <a:ext cx="6491287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56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Развитие моторики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703389" y="1285876"/>
            <a:ext cx="4149725" cy="4525963"/>
          </a:xfrm>
        </p:spPr>
        <p:txBody>
          <a:bodyPr>
            <a:no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Вырезание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Обрывание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Лепка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Нанизывание 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Конструктор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Сортировка крупы  </a:t>
            </a:r>
          </a:p>
        </p:txBody>
      </p:sp>
      <p:pic>
        <p:nvPicPr>
          <p:cNvPr id="6" name="Picture 7" descr="j01833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1785939"/>
            <a:ext cx="3213100" cy="322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Image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939" y="2357439"/>
            <a:ext cx="2592387" cy="20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4" y="1214439"/>
            <a:ext cx="3690937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1268414"/>
            <a:ext cx="446405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1341438"/>
            <a:ext cx="460851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6" y="1268414"/>
            <a:ext cx="4938713" cy="468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05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>
                <a:solidFill>
                  <a:srgbClr val="C00000"/>
                </a:solidFill>
              </a:rPr>
              <a:t>О чтении 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78971" y="1412876"/>
            <a:ext cx="5259843" cy="4176713"/>
          </a:xfrm>
        </p:spPr>
        <p:txBody>
          <a:bodyPr>
            <a:normAutofit fontScale="92500"/>
          </a:bodyPr>
          <a:lstStyle/>
          <a:p>
            <a:endParaRPr lang="ru-RU" altLang="ru-RU" dirty="0" smtClean="0"/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Выучите все буквы (лучше, если ребёнок уже умеет читать)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Научите  их узнавать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Книги  с кратким текстом</a:t>
            </a:r>
          </a:p>
        </p:txBody>
      </p:sp>
      <p:pic>
        <p:nvPicPr>
          <p:cNvPr id="19460" name="Picture 4" descr="Image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9" y="2000251"/>
            <a:ext cx="391477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1857376"/>
            <a:ext cx="48577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1773239"/>
            <a:ext cx="4929188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638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О </a:t>
            </a:r>
            <a:r>
              <a:rPr lang="ru-RU" altLang="ru-RU" sz="4400" b="1" dirty="0">
                <a:solidFill>
                  <a:srgbClr val="C00000"/>
                </a:solidFill>
              </a:rPr>
              <a:t>чтении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2024064" y="1571626"/>
            <a:ext cx="7786687" cy="7143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70C0"/>
                </a:solidFill>
              </a:rPr>
              <a:t>Звуковой анализ слов</a:t>
            </a:r>
          </a:p>
          <a:p>
            <a:endParaRPr lang="ru-RU" altLang="ru-RU" dirty="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719" y="2643052"/>
            <a:ext cx="447675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8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400" b="1" dirty="0">
                <a:solidFill>
                  <a:srgbClr val="C00000"/>
                </a:solidFill>
              </a:rPr>
              <a:t>Разговорная речь</a:t>
            </a:r>
            <a:r>
              <a:rPr lang="ru-RU" altLang="ru-RU" sz="4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741715" y="1428750"/>
            <a:ext cx="8926286" cy="4643438"/>
          </a:xfrm>
        </p:spPr>
        <p:txBody>
          <a:bodyPr>
            <a:no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Обсуждайте прочитанное, увиденное, услышанное.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Приучайте последовательно рассказывать .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Играйте в антонимы, съедобное-несъедобное, живое-неживое.</a:t>
            </a:r>
          </a:p>
        </p:txBody>
      </p:sp>
    </p:spTree>
    <p:extLst>
      <p:ext uri="{BB962C8B-B14F-4D97-AF65-F5344CB8AC3E}">
        <p14:creationId xmlns:p14="http://schemas.microsoft.com/office/powerpoint/2010/main" val="30090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783771" y="2725783"/>
            <a:ext cx="10467703" cy="3866606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b="1" dirty="0" smtClean="0">
                <a:solidFill>
                  <a:srgbClr val="0070C0"/>
                </a:solidFill>
              </a:rPr>
              <a:t>мотивационную готовность; </a:t>
            </a:r>
          </a:p>
          <a:p>
            <a:pPr eaLnBrk="1" hangingPunct="1"/>
            <a:r>
              <a:rPr lang="ru-RU" altLang="ru-RU" sz="4000" b="1" dirty="0" smtClean="0">
                <a:solidFill>
                  <a:srgbClr val="0070C0"/>
                </a:solidFill>
              </a:rPr>
              <a:t>интеллектуальную готовность; </a:t>
            </a:r>
          </a:p>
          <a:p>
            <a:pPr eaLnBrk="1" hangingPunct="1"/>
            <a:r>
              <a:rPr lang="ru-RU" altLang="ru-RU" sz="4000" b="1" dirty="0" smtClean="0">
                <a:solidFill>
                  <a:srgbClr val="0070C0"/>
                </a:solidFill>
              </a:rPr>
              <a:t>волевую готовность; </a:t>
            </a:r>
          </a:p>
          <a:p>
            <a:pPr eaLnBrk="1" hangingPunct="1"/>
            <a:r>
              <a:rPr lang="ru-RU" altLang="ru-RU" sz="4000" b="1" dirty="0" smtClean="0">
                <a:solidFill>
                  <a:srgbClr val="0070C0"/>
                </a:solidFill>
              </a:rPr>
              <a:t>коммуникативную готовность. 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dirty="0" smtClean="0"/>
          </a:p>
        </p:txBody>
      </p:sp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071154" y="620714"/>
            <a:ext cx="10607040" cy="796925"/>
          </a:xfrm>
        </p:spPr>
        <p:txBody>
          <a:bodyPr>
            <a:noAutofit/>
          </a:bodyPr>
          <a:lstStyle/>
          <a:p>
            <a:pPr algn="ctr"/>
            <a:r>
              <a:rPr lang="ru-RU" altLang="ru-RU" sz="4400" b="1" i="1" dirty="0">
                <a:solidFill>
                  <a:srgbClr val="C00000"/>
                </a:solidFill>
              </a:rPr>
              <a:t>Психологическая готовность </a:t>
            </a:r>
            <a:br>
              <a:rPr lang="ru-RU" altLang="ru-RU" sz="4400" b="1" i="1" dirty="0">
                <a:solidFill>
                  <a:srgbClr val="C00000"/>
                </a:solidFill>
              </a:rPr>
            </a:br>
            <a:r>
              <a:rPr lang="ru-RU" altLang="ru-RU" sz="4400" b="1" i="1" dirty="0">
                <a:solidFill>
                  <a:srgbClr val="C00000"/>
                </a:solidFill>
              </a:rPr>
              <a:t>к обучению в школе включает </a:t>
            </a:r>
            <a:br>
              <a:rPr lang="ru-RU" altLang="ru-RU" sz="4400" b="1" i="1" dirty="0">
                <a:solidFill>
                  <a:srgbClr val="C00000"/>
                </a:solidFill>
              </a:rPr>
            </a:br>
            <a:r>
              <a:rPr lang="ru-RU" altLang="ru-RU" sz="4400" b="1" i="1" dirty="0">
                <a:solidFill>
                  <a:srgbClr val="C00000"/>
                </a:solidFill>
              </a:rPr>
              <a:t>в себя:</a:t>
            </a:r>
            <a:endParaRPr lang="ru-RU" alt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1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992313" y="260350"/>
            <a:ext cx="8229600" cy="101123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7200" b="1" dirty="0"/>
              <a:t>           </a:t>
            </a:r>
            <a:r>
              <a:rPr lang="ru-RU" altLang="ru-RU" sz="4900" b="1" dirty="0" smtClean="0">
                <a:solidFill>
                  <a:srgbClr val="C00000"/>
                </a:solidFill>
              </a:rPr>
              <a:t>Математика</a:t>
            </a:r>
            <a:endParaRPr lang="ru-RU" altLang="ru-RU" sz="4900" dirty="0">
              <a:solidFill>
                <a:srgbClr val="C00000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905691" y="1285876"/>
            <a:ext cx="10659291" cy="4525963"/>
          </a:xfrm>
        </p:spPr>
        <p:txBody>
          <a:bodyPr>
            <a:noAutofit/>
          </a:bodyPr>
          <a:lstStyle/>
          <a:p>
            <a:r>
              <a:rPr lang="ru-RU" altLang="ru-RU" sz="3600" b="1" dirty="0" smtClean="0">
                <a:solidFill>
                  <a:srgbClr val="0070C0"/>
                </a:solidFill>
              </a:rPr>
              <a:t>Между  делом считайте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Запоминайте  цифры 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Учите ориентироваться в пределах десятка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Предлагайте ребенку несложные задачки из жизни. 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Разгадывайте  ребусы, кроссворды, находите различия в картинках и сходство</a:t>
            </a:r>
          </a:p>
        </p:txBody>
      </p:sp>
    </p:spTree>
    <p:extLst>
      <p:ext uri="{BB962C8B-B14F-4D97-AF65-F5344CB8AC3E}">
        <p14:creationId xmlns:p14="http://schemas.microsoft.com/office/powerpoint/2010/main" val="4731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800" b="1" i="1" dirty="0" smtClean="0">
                <a:solidFill>
                  <a:srgbClr val="C00000"/>
                </a:solidFill>
              </a:rPr>
              <a:t>Мотивационная готовность</a:t>
            </a:r>
            <a:endParaRPr lang="ru-RU" altLang="ru-RU" sz="48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931" y="2264229"/>
            <a:ext cx="11408229" cy="303643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altLang="ru-RU" sz="4000" b="1" dirty="0" smtClean="0">
                <a:solidFill>
                  <a:srgbClr val="0070C0"/>
                </a:solidFill>
              </a:rPr>
              <a:t> Новая социальная роль —школьник.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4000" b="1" dirty="0" smtClean="0">
                <a:solidFill>
                  <a:srgbClr val="0070C0"/>
                </a:solidFill>
              </a:rPr>
              <a:t>Ребёнок должен осознавать, что в школе есть правила поведения.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altLang="ru-RU" sz="4000" b="1" dirty="0" smtClean="0">
                <a:solidFill>
                  <a:srgbClr val="0070C0"/>
                </a:solidFill>
              </a:rPr>
              <a:t>Он должен принимает тот факт, что уроки НУЖНО делать. 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30500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592925" y="113211"/>
            <a:ext cx="8911687" cy="1791789"/>
          </a:xfrm>
        </p:spPr>
        <p:txBody>
          <a:bodyPr>
            <a:normAutofit/>
          </a:bodyPr>
          <a:lstStyle/>
          <a:p>
            <a:r>
              <a:rPr lang="ru-RU" altLang="ru-RU" sz="4400" b="1" i="1" dirty="0" smtClean="0">
                <a:solidFill>
                  <a:srgbClr val="C00000"/>
                </a:solidFill>
              </a:rPr>
              <a:t>Советы родителям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8343" y="1196975"/>
            <a:ext cx="11686903" cy="4929188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4000" b="1" dirty="0" smtClean="0">
                <a:solidFill>
                  <a:srgbClr val="0070C0"/>
                </a:solidFill>
              </a:rPr>
              <a:t>Необходимо объяснить своему ребенку, что дети ходят учиться для получения знаний, которые необходимы каждому человеку. </a:t>
            </a:r>
          </a:p>
          <a:p>
            <a:r>
              <a:rPr lang="ru-RU" altLang="ru-RU" sz="4000" b="1" dirty="0" smtClean="0">
                <a:solidFill>
                  <a:srgbClr val="0070C0"/>
                </a:solidFill>
              </a:rPr>
              <a:t>На доступных примерах  детям показать важность уроков, оценок, школьного распорядка.</a:t>
            </a:r>
            <a:endParaRPr lang="ru-RU" altLang="ru-RU" sz="4000" b="1" u="sng" dirty="0" smtClean="0">
              <a:solidFill>
                <a:srgbClr val="0070C0"/>
              </a:solidFill>
            </a:endParaRPr>
          </a:p>
          <a:p>
            <a:r>
              <a:rPr lang="ru-RU" altLang="ru-RU" sz="4000" b="1" dirty="0" smtClean="0">
                <a:solidFill>
                  <a:srgbClr val="0070C0"/>
                </a:solidFill>
              </a:rPr>
              <a:t>Следует давать ребенку только позитивную информацию о школе. Помните, что ваши оценки с легкостью заимствуются детьми. 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dirty="0" smtClean="0"/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989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400" b="1" i="1" dirty="0" smtClean="0">
                <a:solidFill>
                  <a:srgbClr val="C00000"/>
                </a:solidFill>
              </a:rPr>
              <a:t>Интеллектуальная готовность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6389" y="1600201"/>
            <a:ext cx="11425645" cy="3844925"/>
          </a:xfrm>
        </p:spPr>
        <p:txBody>
          <a:bodyPr>
            <a:normAutofit fontScale="92500"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b="1" dirty="0" smtClean="0">
                <a:solidFill>
                  <a:srgbClr val="FF0000"/>
                </a:solidFill>
              </a:rPr>
              <a:t>   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предполагает развитие внимания, памяти, сформированные мыслительные операции анализа, синтеза, обобщения, умение устанавливать связи между явлениями и событиями.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70C0"/>
                </a:solidFill>
              </a:rPr>
              <a:t>    Ребёнок должен ориентироваться во времени, пространстве и своем ближайшем окружении.</a:t>
            </a:r>
          </a:p>
        </p:txBody>
      </p:sp>
    </p:spTree>
    <p:extLst>
      <p:ext uri="{BB962C8B-B14F-4D97-AF65-F5344CB8AC3E}">
        <p14:creationId xmlns:p14="http://schemas.microsoft.com/office/powerpoint/2010/main" val="17687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778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b="1" i="1" dirty="0" smtClean="0">
                <a:solidFill>
                  <a:srgbClr val="C00000"/>
                </a:solidFill>
              </a:rPr>
              <a:t>Волевая готовность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61553" y="1196974"/>
            <a:ext cx="11477897" cy="509061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200" b="1" dirty="0" smtClean="0">
                <a:solidFill>
                  <a:srgbClr val="0070C0"/>
                </a:solidFill>
              </a:rPr>
              <a:t>предполагает наличие у ребенка: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4200" b="1" dirty="0" smtClean="0">
                <a:solidFill>
                  <a:srgbClr val="0070C0"/>
                </a:solidFill>
              </a:rPr>
              <a:t> способностей ставить перед собой цель,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4200" b="1" dirty="0" smtClean="0">
                <a:solidFill>
                  <a:srgbClr val="0070C0"/>
                </a:solidFill>
              </a:rPr>
              <a:t>принять решение о начале деятельности,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4200" b="1" dirty="0" smtClean="0">
                <a:solidFill>
                  <a:srgbClr val="0070C0"/>
                </a:solidFill>
              </a:rPr>
              <a:t>наметить план действий,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4200" b="1" dirty="0" smtClean="0">
                <a:solidFill>
                  <a:srgbClr val="0070C0"/>
                </a:solidFill>
              </a:rPr>
              <a:t>выполнить его, проявив определенные усилия,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4200" b="1" dirty="0" smtClean="0">
                <a:solidFill>
                  <a:srgbClr val="0070C0"/>
                </a:solidFill>
              </a:rPr>
              <a:t>оценить результат своей деятельности,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4200" b="1" dirty="0" smtClean="0">
                <a:solidFill>
                  <a:srgbClr val="0070C0"/>
                </a:solidFill>
              </a:rPr>
              <a:t>а также умения длительно выполнять не очень привлекательную работу</a:t>
            </a:r>
            <a:r>
              <a:rPr lang="ru-RU" altLang="ru-RU" sz="4600" b="1" dirty="0" smtClean="0">
                <a:solidFill>
                  <a:srgbClr val="0070C0"/>
                </a:solidFill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dirty="0" smtClean="0"/>
              <a:t>     </a:t>
            </a:r>
            <a:endParaRPr lang="ru-RU" altLang="ru-RU" dirty="0" smtClean="0"/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7513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341120" y="274639"/>
            <a:ext cx="10145486" cy="777875"/>
          </a:xfrm>
        </p:spPr>
        <p:txBody>
          <a:bodyPr>
            <a:noAutofit/>
          </a:bodyPr>
          <a:lstStyle/>
          <a:p>
            <a:r>
              <a:rPr lang="ru-RU" altLang="ru-RU" sz="4400" b="1" i="1" dirty="0" smtClean="0">
                <a:solidFill>
                  <a:srgbClr val="C00000"/>
                </a:solidFill>
              </a:rPr>
              <a:t>Коммуникативная </a:t>
            </a:r>
            <a:r>
              <a:rPr lang="ru-RU" altLang="ru-RU" sz="4400" b="1" i="1" dirty="0" smtClean="0">
                <a:solidFill>
                  <a:srgbClr val="C00000"/>
                </a:solidFill>
              </a:rPr>
              <a:t>готовность</a:t>
            </a:r>
            <a:endParaRPr lang="ru-RU" altLang="ru-RU" sz="4400" dirty="0" smtClean="0">
              <a:solidFill>
                <a:srgbClr val="C00000"/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53143" y="1412876"/>
            <a:ext cx="11234057" cy="4608513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70C0"/>
                </a:solidFill>
              </a:rPr>
              <a:t>Это умение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подчинять свое поведение законам детских групп и нормам поведения, установленным в классе; </a:t>
            </a:r>
          </a:p>
          <a:p>
            <a:r>
              <a:rPr lang="ru-RU" altLang="ru-RU" sz="3600" b="1" dirty="0" smtClean="0">
                <a:solidFill>
                  <a:srgbClr val="0070C0"/>
                </a:solidFill>
              </a:rPr>
              <a:t>включиться в детское сообщество, действовать совместно с другими ребятами;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70C0"/>
                </a:solidFill>
              </a:rPr>
              <a:t>    Личный пример терпимости ваших отношений с друзьями, родными, соседями. 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3600" dirty="0" smtClean="0"/>
          </a:p>
          <a:p>
            <a:endParaRPr lang="ru-RU" alt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41413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</a:rPr>
              <a:t>Двигательное развитие.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975360" y="2133600"/>
            <a:ext cx="10529252" cy="3777622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3600" dirty="0" smtClean="0">
                <a:solidFill>
                  <a:srgbClr val="0070C0"/>
                </a:solidFill>
              </a:rPr>
              <a:t>    </a:t>
            </a:r>
            <a:r>
              <a:rPr lang="ru-RU" altLang="ru-RU" sz="3600" b="1" dirty="0" smtClean="0">
                <a:solidFill>
                  <a:srgbClr val="0070C0"/>
                </a:solidFill>
              </a:rPr>
              <a:t>Мышцы руки должны быть достаточно крепкими, должна быть хорошо развита мелкая моторика, чтобы ребенок мог правильно держать ручку и карандаш, чтобы не уставал так быстро при письме. </a:t>
            </a:r>
          </a:p>
          <a:p>
            <a:endParaRPr lang="ru-RU" altLang="ru-RU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6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65760" y="1972703"/>
            <a:ext cx="7109461" cy="576262"/>
          </a:xfrm>
        </p:spPr>
        <p:txBody>
          <a:bodyPr/>
          <a:lstStyle/>
          <a:p>
            <a:pPr algn="ctr"/>
            <a:r>
              <a:rPr lang="ru-RU" altLang="ru-RU" sz="3600" b="1" dirty="0">
                <a:solidFill>
                  <a:srgbClr val="0070C0"/>
                </a:solidFill>
              </a:rPr>
              <a:t>Пальчиковая гимнастика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94414" y="1214438"/>
            <a:ext cx="5801495" cy="684212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0070C0"/>
                </a:solidFill>
              </a:rPr>
              <a:t>Положение карандаша</a:t>
            </a:r>
          </a:p>
        </p:txBody>
      </p:sp>
      <p:sp>
        <p:nvSpPr>
          <p:cNvPr id="11268" name="Заголовок 6"/>
          <p:cNvSpPr>
            <a:spLocks noGrp="1"/>
          </p:cNvSpPr>
          <p:nvPr>
            <p:ph type="title"/>
          </p:nvPr>
        </p:nvSpPr>
        <p:spPr>
          <a:xfrm>
            <a:off x="1952625" y="21431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b="1" dirty="0">
                <a:solidFill>
                  <a:srgbClr val="C00000"/>
                </a:solidFill>
              </a:rPr>
              <a:t>Развитие моторики</a:t>
            </a:r>
          </a:p>
        </p:txBody>
      </p:sp>
      <p:pic>
        <p:nvPicPr>
          <p:cNvPr id="8" name="Picture 4" descr="r_5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2688" y="2500313"/>
            <a:ext cx="3321050" cy="2874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5097"/>
                  </a:srgbClr>
                </a:solidFill>
              </a14:hiddenFill>
            </a:ext>
          </a:extLst>
        </p:spPr>
      </p:pic>
      <p:pic>
        <p:nvPicPr>
          <p:cNvPr id="9" name="Picture 6" descr="r_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7" y="2500313"/>
            <a:ext cx="3357562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index_clip_image010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1" y="1989139"/>
            <a:ext cx="359092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73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404</Words>
  <Application>Microsoft Office PowerPoint</Application>
  <PresentationFormat>Широкоэкранный</PresentationFormat>
  <Paragraphs>73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Wingdings</vt:lpstr>
      <vt:lpstr>Wingdings 3</vt:lpstr>
      <vt:lpstr>Легкий дым</vt:lpstr>
      <vt:lpstr>Идём в школу</vt:lpstr>
      <vt:lpstr>Психологическая готовность  к обучению в школе включает  в себя:</vt:lpstr>
      <vt:lpstr>Мотивационная готовность</vt:lpstr>
      <vt:lpstr>Советы родителям</vt:lpstr>
      <vt:lpstr>Интеллектуальная готовность</vt:lpstr>
      <vt:lpstr>Волевая готовность</vt:lpstr>
      <vt:lpstr>Коммуникативная готовность</vt:lpstr>
      <vt:lpstr>Двигательное развитие. </vt:lpstr>
      <vt:lpstr>Развитие моторики</vt:lpstr>
      <vt:lpstr>Развитие моторики</vt:lpstr>
      <vt:lpstr>Развитие моторики</vt:lpstr>
      <vt:lpstr>Развитие моторики</vt:lpstr>
      <vt:lpstr>Развитие моторики</vt:lpstr>
      <vt:lpstr>Рисование линий различной формы и сложности</vt:lpstr>
      <vt:lpstr>Развитие моторики</vt:lpstr>
      <vt:lpstr>Развитие моторики</vt:lpstr>
      <vt:lpstr>О чтении </vt:lpstr>
      <vt:lpstr>О чтении </vt:lpstr>
      <vt:lpstr>Разговорная речь </vt:lpstr>
      <vt:lpstr>           Математика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родителей первоклассников</dc:title>
  <dc:creator>Пользователь</dc:creator>
  <cp:lastModifiedBy>Пользователь</cp:lastModifiedBy>
  <cp:revision>5</cp:revision>
  <dcterms:created xsi:type="dcterms:W3CDTF">2025-11-20T05:53:34Z</dcterms:created>
  <dcterms:modified xsi:type="dcterms:W3CDTF">2025-11-20T06:38:50Z</dcterms:modified>
</cp:coreProperties>
</file>