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9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67" r:id="rId5"/>
    <p:sldId id="261" r:id="rId6"/>
    <p:sldId id="260" r:id="rId7"/>
    <p:sldId id="272" r:id="rId8"/>
    <p:sldId id="262" r:id="rId9"/>
    <p:sldId id="264" r:id="rId10"/>
    <p:sldId id="265" r:id="rId11"/>
    <p:sldId id="266" r:id="rId12"/>
    <p:sldId id="271" r:id="rId13"/>
    <p:sldId id="270" r:id="rId14"/>
    <p:sldId id="268" r:id="rId15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sha" initials="M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Средний стиль 3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929F9F4-4A8F-4326-A1B4-22849713DDAB}" styleName="Темный стиль 1 —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E8C0F-945A-41AC-960A-E2F88E5C426A}" type="datetimeFigureOut">
              <a:rPr lang="ru-RU" smtClean="0"/>
              <a:t>20.11.2025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DC6C8-8BCC-4A1E-9244-B45B1C0688C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362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DC6C8-8BCC-4A1E-9244-B45B1C0688C3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626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6ECA-0422-422E-B68E-5EC4C2D9386E}" type="datetimeFigureOut">
              <a:rPr lang="ru-RU" smtClean="0"/>
              <a:t>20.11.2025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AFFD9-69EB-415E-9C92-42F924DAB0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16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6ECA-0422-422E-B68E-5EC4C2D9386E}" type="datetimeFigureOut">
              <a:rPr lang="ru-RU" smtClean="0"/>
              <a:t>20.11.2025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AFFD9-69EB-415E-9C92-42F924DAB0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76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6ECA-0422-422E-B68E-5EC4C2D9386E}" type="datetimeFigureOut">
              <a:rPr lang="ru-RU" smtClean="0"/>
              <a:t>20.11.2025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AFFD9-69EB-415E-9C92-42F924DAB0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322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6ECA-0422-422E-B68E-5EC4C2D9386E}" type="datetimeFigureOut">
              <a:rPr lang="ru-RU" smtClean="0"/>
              <a:t>20.11.2025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AFFD9-69EB-415E-9C92-42F924DAB0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457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6ECA-0422-422E-B68E-5EC4C2D9386E}" type="datetimeFigureOut">
              <a:rPr lang="ru-RU" smtClean="0"/>
              <a:t>20.11.2025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AFFD9-69EB-415E-9C92-42F924DAB0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195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6ECA-0422-422E-B68E-5EC4C2D9386E}" type="datetimeFigureOut">
              <a:rPr lang="ru-RU" smtClean="0"/>
              <a:t>20.11.2025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AFFD9-69EB-415E-9C92-42F924DAB0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66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6ECA-0422-422E-B68E-5EC4C2D9386E}" type="datetimeFigureOut">
              <a:rPr lang="ru-RU" smtClean="0"/>
              <a:t>20.11.2025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AFFD9-69EB-415E-9C92-42F924DAB0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662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6ECA-0422-422E-B68E-5EC4C2D9386E}" type="datetimeFigureOut">
              <a:rPr lang="ru-RU" smtClean="0"/>
              <a:t>20.11.2025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AFFD9-69EB-415E-9C92-42F924DAB0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513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6ECA-0422-422E-B68E-5EC4C2D9386E}" type="datetimeFigureOut">
              <a:rPr lang="ru-RU" smtClean="0"/>
              <a:t>20.11.2025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AFFD9-69EB-415E-9C92-42F924DAB0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437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6ECA-0422-422E-B68E-5EC4C2D9386E}" type="datetimeFigureOut">
              <a:rPr lang="ru-RU" smtClean="0"/>
              <a:t>20.11.2025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AFFD9-69EB-415E-9C92-42F924DAB0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708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6ECA-0422-422E-B68E-5EC4C2D9386E}" type="datetimeFigureOut">
              <a:rPr lang="ru-RU" smtClean="0"/>
              <a:t>20.11.2025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AFFD9-69EB-415E-9C92-42F924DAB0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03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13000">
              <a:srgbClr val="FFA800"/>
            </a:gs>
            <a:gs pos="28000">
              <a:srgbClr val="FFFF00"/>
            </a:gs>
            <a:gs pos="42999">
              <a:srgbClr val="FFA800"/>
            </a:gs>
            <a:gs pos="58000">
              <a:srgbClr val="FFFF00"/>
            </a:gs>
            <a:gs pos="72000">
              <a:srgbClr val="FFA800"/>
            </a:gs>
            <a:gs pos="87000">
              <a:srgbClr val="FFFF00"/>
            </a:gs>
            <a:gs pos="100000">
              <a:srgbClr val="FFA8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C6ECA-0422-422E-B68E-5EC4C2D9386E}" type="datetimeFigureOut">
              <a:rPr lang="ru-RU" smtClean="0"/>
              <a:t>20.11.2025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AFFD9-69EB-415E-9C92-42F924DAB0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5649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7863" y="234462"/>
            <a:ext cx="8444247" cy="1152659"/>
          </a:xfrm>
        </p:spPr>
        <p:txBody>
          <a:bodyPr/>
          <a:lstStyle/>
          <a:p>
            <a:r>
              <a:rPr lang="ru-RU" b="1" dirty="0" smtClean="0">
                <a:latin typeface="Monotype Corsiva" panose="03010101010201010101" pitchFamily="66" charset="0"/>
              </a:rPr>
              <a:t>Мёд-наше </a:t>
            </a:r>
            <a:r>
              <a:rPr lang="ru-RU" b="1" dirty="0">
                <a:latin typeface="Monotype Corsiva" panose="03010101010201010101" pitchFamily="66" charset="0"/>
              </a:rPr>
              <a:t>богатство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9808" y="5125791"/>
            <a:ext cx="9144000" cy="152292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ГБОУ </a:t>
            </a:r>
            <a:r>
              <a:rPr lang="ru-RU" dirty="0" smtClean="0">
                <a:latin typeface="Monotype Corsiva" panose="03010101010201010101" pitchFamily="66" charset="0"/>
              </a:rPr>
              <a:t>СОШ №962 г. Москвы</a:t>
            </a:r>
          </a:p>
          <a:p>
            <a:r>
              <a:rPr lang="ru-RU" dirty="0" smtClean="0">
                <a:latin typeface="Monotype Corsiva" panose="03010101010201010101" pitchFamily="66" charset="0"/>
              </a:rPr>
              <a:t>Степанова Ольга </a:t>
            </a:r>
            <a:r>
              <a:rPr lang="ru-RU" sz="2000" i="1" dirty="0" smtClean="0">
                <a:latin typeface="Monotype Corsiva" panose="03010101010201010101" pitchFamily="66" charset="0"/>
              </a:rPr>
              <a:t>Г</a:t>
            </a:r>
            <a:r>
              <a:rPr lang="ru-RU" sz="2000" i="1" dirty="0" smtClean="0"/>
              <a:t>ригорьевна</a:t>
            </a:r>
            <a:endParaRPr lang="ru-RU" sz="2000" i="1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123" y="1458862"/>
            <a:ext cx="5702063" cy="3382181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122985"/>
            <a:ext cx="1824814" cy="173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55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987" y="0"/>
            <a:ext cx="11868896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onotype Corsiva" panose="03010101010201010101" pitchFamily="66" charset="0"/>
              </a:rPr>
              <a:t>Опыт №3 Обнаружение сахарной патоки</a:t>
            </a:r>
            <a:endParaRPr lang="ru-RU" sz="3200" dirty="0" smtClean="0"/>
          </a:p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Материалы</a:t>
            </a:r>
            <a:r>
              <a:rPr lang="ru-RU" sz="3200" dirty="0" smtClean="0"/>
              <a:t>: </a:t>
            </a:r>
            <a:r>
              <a:rPr lang="ru-RU" sz="2400" dirty="0"/>
              <a:t>3 образца мёда, </a:t>
            </a:r>
            <a:r>
              <a:rPr lang="ru-RU" sz="2400" dirty="0" smtClean="0"/>
              <a:t>молоко</a:t>
            </a:r>
          </a:p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Метод</a:t>
            </a:r>
            <a:r>
              <a:rPr lang="ru-RU" sz="3200" dirty="0" smtClean="0"/>
              <a:t>: </a:t>
            </a:r>
            <a:r>
              <a:rPr lang="ru-RU" sz="2400" dirty="0"/>
              <a:t>в</a:t>
            </a:r>
            <a:r>
              <a:rPr lang="ru-RU" sz="2400" dirty="0" smtClean="0"/>
              <a:t> горячее молоко положить ложку мёда. Если мёд натуральный, то он ляжет на дно стакана ровным слоем. При наличии сахарной патоки некачественный мёд растворится в горячем молоке</a:t>
            </a:r>
            <a:r>
              <a:rPr lang="ru-RU" sz="2400" dirty="0"/>
              <a:t>.</a:t>
            </a:r>
            <a:endParaRPr lang="ru-RU" sz="2400" dirty="0" smtClean="0"/>
          </a:p>
          <a:p>
            <a:endParaRPr lang="ru-RU" sz="3200" dirty="0"/>
          </a:p>
          <a:p>
            <a:endParaRPr lang="ru-RU" sz="3200" dirty="0" smtClean="0"/>
          </a:p>
          <a:p>
            <a:endParaRPr lang="ru-RU" sz="3200" dirty="0"/>
          </a:p>
          <a:p>
            <a:endParaRPr lang="ru-RU" sz="3200" dirty="0" smtClean="0"/>
          </a:p>
          <a:p>
            <a:endParaRPr lang="ru-RU" sz="28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800" i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8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Вывод</a:t>
            </a:r>
            <a:r>
              <a:rPr lang="ru-RU" sz="3200" dirty="0" smtClean="0"/>
              <a:t>: </a:t>
            </a:r>
            <a:r>
              <a:rPr lang="ru-RU" sz="2400" dirty="0" smtClean="0"/>
              <a:t>мёд в образце №2 растворился в горячем молоке. Значит в нём присутствует сахарная патока</a:t>
            </a:r>
            <a:r>
              <a:rPr lang="ru-RU" sz="2400" dirty="0"/>
              <a:t>. </a:t>
            </a:r>
            <a:r>
              <a:rPr lang="ru-RU" sz="2000" dirty="0" smtClean="0"/>
              <a:t>(</a:t>
            </a:r>
            <a:r>
              <a:rPr lang="ru-RU" sz="1600" dirty="0" smtClean="0"/>
              <a:t>Патокой </a:t>
            </a:r>
            <a:r>
              <a:rPr lang="ru-RU" sz="1600" dirty="0"/>
              <a:t>называют густой и сладкий продукт, который получается путём осахаривания картофельного или кукурузного </a:t>
            </a:r>
            <a:r>
              <a:rPr lang="ru-RU" sz="1600" dirty="0" smtClean="0"/>
              <a:t>крахмала. А </a:t>
            </a:r>
            <a:r>
              <a:rPr lang="ru-RU" sz="1600" dirty="0"/>
              <a:t>также, с помощью уваривания сока ягод или овощей, в которых есть </a:t>
            </a:r>
            <a:r>
              <a:rPr lang="ru-RU" sz="1600" b="1" dirty="0" smtClean="0"/>
              <a:t>сахарные </a:t>
            </a:r>
            <a:r>
              <a:rPr lang="ru-RU" sz="1600" dirty="0" smtClean="0"/>
              <a:t>вещества.)</a:t>
            </a:r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637" y="2264889"/>
            <a:ext cx="5415704" cy="325627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39861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9378" y="0"/>
            <a:ext cx="10158453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latin typeface="Monotype Corsiva" panose="03010101010201010101" pitchFamily="66" charset="0"/>
            </a:endParaRPr>
          </a:p>
          <a:p>
            <a:pPr algn="ctr"/>
            <a:r>
              <a:rPr lang="ru-RU" sz="3600" b="1" dirty="0" smtClean="0">
                <a:latin typeface="Monotype Corsiva" panose="03010101010201010101" pitchFamily="66" charset="0"/>
              </a:rPr>
              <a:t>Результаты экспериментов</a:t>
            </a:r>
          </a:p>
          <a:p>
            <a:pPr algn="ctr"/>
            <a:endParaRPr lang="ru-RU" sz="3600" b="1" dirty="0">
              <a:latin typeface="Monotype Corsiva" panose="03010101010201010101" pitchFamily="66" charset="0"/>
            </a:endParaRPr>
          </a:p>
          <a:p>
            <a:endParaRPr lang="ru-RU" sz="2400" dirty="0" smtClean="0"/>
          </a:p>
          <a:p>
            <a:r>
              <a:rPr lang="ru-RU" sz="2400" dirty="0" smtClean="0"/>
              <a:t> 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40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359990"/>
              </p:ext>
            </p:extLst>
          </p:nvPr>
        </p:nvGraphicFramePr>
        <p:xfrm>
          <a:off x="519378" y="1334808"/>
          <a:ext cx="11397316" cy="311266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493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93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4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543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07052"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/>
                        <a:t>     Крахмал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/>
                        <a:t>      Влажность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Сахарная патока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1955"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/>
                        <a:t>Образец  №1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1955"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/>
                        <a:t>Образец №2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1955"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/>
                        <a:t>Образец №3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19378" y="4734232"/>
            <a:ext cx="109685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</a:t>
            </a:r>
            <a:r>
              <a:rPr lang="ru-RU" sz="2800" b="1" i="1" dirty="0" smtClean="0"/>
              <a:t>В результате, проведённых мною экспериментов</a:t>
            </a:r>
            <a:r>
              <a:rPr lang="en-US" sz="2800" b="1" i="1" dirty="0" smtClean="0"/>
              <a:t> </a:t>
            </a:r>
            <a:r>
              <a:rPr lang="ru-RU" sz="2800" b="1" i="1" dirty="0" smtClean="0"/>
              <a:t>образец №1 (мёд от пасечника) и образец №3 (мёд из магазина) являются натуральным качественным продуктом без посторонних примесей.</a:t>
            </a:r>
            <a:endParaRPr lang="ru-RU" sz="28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9017" y="3105269"/>
            <a:ext cx="530398" cy="5364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1246" y="3126047"/>
            <a:ext cx="53039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70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1522" y="309093"/>
            <a:ext cx="10341735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Monotype Corsiva" panose="03010101010201010101" pitchFamily="66" charset="0"/>
              </a:rPr>
              <a:t>Выводы.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/>
              <a:t>Мёд гораздо полезнее других сладостей: конфет, сахара, шоколада.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/>
              <a:t>Это натуральный продукт, содержащий много витаминов и микроэлементов.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/>
              <a:t>Взрослому человеку достаточно 2-3 столовые ложки мёда в  день, детям 1-2 столовые ложки в день.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/>
              <a:t>Мёд может быть вреден:</a:t>
            </a:r>
          </a:p>
          <a:p>
            <a:r>
              <a:rPr lang="ru-RU" sz="2800" dirty="0" smtClean="0"/>
              <a:t>                             - если его есть в больших количествах;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                - людям с аллергией на цветочную пыльцу;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                - если употреблять поддельный мёд.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/>
              <a:t>В ходе проделанной работы я </a:t>
            </a:r>
            <a:r>
              <a:rPr lang="ru-RU" sz="2800" dirty="0" smtClean="0"/>
              <a:t>узнала, </a:t>
            </a:r>
            <a:r>
              <a:rPr lang="ru-RU" sz="2800" dirty="0"/>
              <a:t>как пчёлы делают мёд, его полезные свойства и  научилась определять качество мёда в домашних условиях.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6807" y="0"/>
            <a:ext cx="1528900" cy="1453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14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419" y="920164"/>
            <a:ext cx="3546796" cy="6386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0070C0"/>
                </a:solidFill>
              </a:rPr>
              <a:t>Настоящий мёд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 smtClean="0"/>
              <a:t>Имеет душистый аромат и немного терпкий вкус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 smtClean="0"/>
              <a:t>Литр мёда весит больше ,чем</a:t>
            </a:r>
          </a:p>
          <a:p>
            <a:r>
              <a:rPr lang="ru-RU" sz="1900" dirty="0" smtClean="0"/>
              <a:t>     1кг 400  грамм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 smtClean="0"/>
              <a:t>Через 1-2 месяца после выкачки из ульев засахаривается (кроме акациевого и верескового)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 smtClean="0"/>
              <a:t>Если опустить ложку в мёд и вынуть долго тянется, стекает ровной струйкой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 smtClean="0"/>
              <a:t>Цвет должен быть прозрачным с естественными примесями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 smtClean="0"/>
              <a:t>Легко растирается между пальцами, впитывается в кожу</a:t>
            </a:r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8241238" y="923749"/>
            <a:ext cx="3763107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Поддельный мёд</a:t>
            </a:r>
          </a:p>
          <a:p>
            <a:endParaRPr lang="ru-RU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 smtClean="0"/>
              <a:t>Запах кисловатый или отсутствует, имеет вкус карамели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 smtClean="0"/>
              <a:t>Литр мёда весит меньше, чем </a:t>
            </a:r>
            <a:r>
              <a:rPr lang="ru-RU" sz="1900" dirty="0"/>
              <a:t>1кг 400  грамм </a:t>
            </a:r>
            <a:endParaRPr lang="ru-RU" sz="19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 smtClean="0"/>
              <a:t>Не кристаллизуется, при хранении разделяется на два слоя – снизу густой, сверху жидкий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 smtClean="0"/>
              <a:t>Быстро льётся с ложки, пенится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 smtClean="0"/>
              <a:t>Консистенция неоднородная, при растирании на пальцах остаются комочки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738647" y="209074"/>
            <a:ext cx="8384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Monotype Corsiva" panose="03010101010201010101" pitchFamily="66" charset="0"/>
              </a:rPr>
              <a:t>Рекомендации при покупке мёда</a:t>
            </a:r>
            <a:endParaRPr lang="ru-RU" sz="3600" b="1" i="1" dirty="0">
              <a:latin typeface="Monotype Corsiva" panose="03010101010201010101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6533" y="5322277"/>
            <a:ext cx="1615207" cy="15357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095" y="1207477"/>
            <a:ext cx="3835250" cy="5085874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63807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FFFF00"/>
            </a:gs>
            <a:gs pos="13000">
              <a:srgbClr val="FFA800"/>
            </a:gs>
            <a:gs pos="28000">
              <a:srgbClr val="FFFF00"/>
            </a:gs>
            <a:gs pos="42999">
              <a:srgbClr val="FFA800"/>
            </a:gs>
            <a:gs pos="58000">
              <a:srgbClr val="FFFF00"/>
            </a:gs>
            <a:gs pos="72000">
              <a:srgbClr val="FFA800"/>
            </a:gs>
            <a:gs pos="87000">
              <a:srgbClr val="FFFF00"/>
            </a:gs>
            <a:gs pos="100000">
              <a:srgbClr val="FFA80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2698" y="339212"/>
            <a:ext cx="81706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Monotype Corsiva" panose="03010101010201010101" pitchFamily="66" charset="0"/>
              </a:rPr>
              <a:t>Покупайте качественные продукты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047098"/>
            <a:ext cx="4284785" cy="4284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684585" y="5486400"/>
            <a:ext cx="72331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Monotype Corsiva" panose="03010101010201010101" pitchFamily="66" charset="0"/>
              </a:rPr>
              <a:t>Кушайте Мёд и Спасибо за внимание</a:t>
            </a:r>
            <a:endParaRPr lang="ru-RU" sz="3600" b="1" i="1" dirty="0"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264097"/>
            <a:ext cx="1676399" cy="159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25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1065" y="241523"/>
            <a:ext cx="10568189" cy="64039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sz="4400" b="1" i="1" dirty="0" smtClean="0">
                <a:latin typeface="Monotype Corsiva" panose="03010101010201010101" pitchFamily="66" charset="0"/>
              </a:rPr>
              <a:t>Цель исследования:</a:t>
            </a:r>
          </a:p>
          <a:p>
            <a:r>
              <a:rPr lang="ru-RU" dirty="0" smtClean="0"/>
              <a:t> Сравнить разные виды мёда</a:t>
            </a:r>
          </a:p>
          <a:p>
            <a:r>
              <a:rPr lang="ru-RU" dirty="0" smtClean="0"/>
              <a:t> Проверить качество образцов мёда в домашних условиях</a:t>
            </a:r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sz="4400" b="1" i="1" dirty="0" smtClean="0">
                <a:latin typeface="Monotype Corsiva" panose="03010101010201010101" pitchFamily="66" charset="0"/>
              </a:rPr>
              <a:t>Задачи исследования:</a:t>
            </a:r>
          </a:p>
          <a:p>
            <a:r>
              <a:rPr lang="ru-RU" dirty="0" smtClean="0"/>
              <a:t> Узнать происхождение мёда</a:t>
            </a:r>
          </a:p>
          <a:p>
            <a:r>
              <a:rPr lang="ru-RU" dirty="0" smtClean="0"/>
              <a:t> Сравнить разные виды мёда по составу и влияние его на организм человека</a:t>
            </a:r>
          </a:p>
          <a:p>
            <a:r>
              <a:rPr lang="ru-RU" dirty="0" smtClean="0"/>
              <a:t> Произвести исследование мёда на выявление качественного и   некачественног</a:t>
            </a:r>
            <a:r>
              <a:rPr lang="ru-RU" dirty="0"/>
              <a:t>о</a:t>
            </a:r>
            <a:r>
              <a:rPr lang="ru-RU" dirty="0" smtClean="0"/>
              <a:t> продукта</a:t>
            </a:r>
          </a:p>
          <a:p>
            <a:r>
              <a:rPr lang="ru-RU" dirty="0" smtClean="0"/>
              <a:t>Выводы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sz="1200" dirty="0" smtClean="0"/>
              <a:t>      Источники: </a:t>
            </a:r>
            <a:r>
              <a:rPr lang="ru-RU" sz="1200" dirty="0" err="1" smtClean="0"/>
              <a:t>интернет-ресурсы</a:t>
            </a:r>
            <a:r>
              <a:rPr lang="ru-RU" sz="1200" dirty="0" smtClean="0"/>
              <a:t>, </a:t>
            </a:r>
            <a:r>
              <a:rPr lang="ru-RU" sz="1200" dirty="0"/>
              <a:t>В</a:t>
            </a:r>
            <a:r>
              <a:rPr lang="ru-RU" sz="1200" dirty="0" smtClean="0"/>
              <a:t>икипедия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585" y="5063465"/>
            <a:ext cx="1887415" cy="179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40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540" y="0"/>
            <a:ext cx="11891085" cy="6858000"/>
          </a:xfrm>
        </p:spPr>
        <p:txBody>
          <a:bodyPr>
            <a:noAutofit/>
          </a:bodyPr>
          <a:lstStyle/>
          <a:p>
            <a:pPr marL="0" lv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>
                <a:solidFill>
                  <a:prstClr val="black"/>
                </a:solidFill>
              </a:rPr>
              <a:t>		</a:t>
            </a:r>
            <a:r>
              <a:rPr lang="ru-RU" sz="2400" dirty="0" smtClean="0">
                <a:solidFill>
                  <a:prstClr val="black"/>
                </a:solidFill>
              </a:rPr>
              <a:t>Пчёлы появились на Земле более 50-80 миллионов лет назад. Пчеловодство известно задолго до нашей эры. Пчеловодством занимались на всех континентах, кроме Антарктиды.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Мёд </a:t>
            </a:r>
            <a:r>
              <a:rPr lang="ru-RU" sz="2400" dirty="0" smtClean="0">
                <a:solidFill>
                  <a:prstClr val="black"/>
                </a:solidFill>
              </a:rPr>
              <a:t>- это натуральный продукт, получаемый в результате переработки пчёлами цветочного нектара, и</a:t>
            </a:r>
            <a:r>
              <a:rPr lang="ru-RU" sz="2400" dirty="0" smtClean="0"/>
              <a:t> </a:t>
            </a:r>
            <a:r>
              <a:rPr lang="ru-RU" sz="2400" dirty="0"/>
              <a:t>знаком человечеству как пища, лекарство и просто </a:t>
            </a:r>
            <a:r>
              <a:rPr lang="ru-RU" sz="2400" dirty="0" smtClean="0"/>
              <a:t>лакомство.</a:t>
            </a:r>
            <a:endParaRPr lang="ru-RU" sz="24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Мёд и его получение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84" y="2701861"/>
            <a:ext cx="2924281" cy="312841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318085" y="5830272"/>
            <a:ext cx="3048384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1. Сбор нектара с цветущих растений,  кустарников и деревьев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714" y="2701861"/>
            <a:ext cx="4423099" cy="248799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14" name="TextBox 13"/>
          <p:cNvSpPr txBox="1"/>
          <p:nvPr/>
        </p:nvSpPr>
        <p:spPr>
          <a:xfrm>
            <a:off x="3501714" y="5210406"/>
            <a:ext cx="442309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2. Пчелы передают мёд в улей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8105326" y="5730934"/>
            <a:ext cx="3772634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3. Далее пчёлы складывают мёд в соты и запечатывают его крышкой из воска</a:t>
            </a:r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762" y="2701861"/>
            <a:ext cx="3775198" cy="29522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49527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723" y="-1"/>
            <a:ext cx="10669940" cy="64302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        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Извлечение мёда из пчелиных сот</a:t>
            </a:r>
          </a:p>
          <a:p>
            <a:pPr marL="0" indent="0" algn="ctr">
              <a:buNone/>
            </a:pP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12" y="629724"/>
            <a:ext cx="2733675" cy="36475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8" name="TextBox 7"/>
          <p:cNvSpPr txBox="1"/>
          <p:nvPr/>
        </p:nvSpPr>
        <p:spPr>
          <a:xfrm>
            <a:off x="432312" y="4277228"/>
            <a:ext cx="2733675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4. Окуривание рамок с помощью дыма. Пчёлы не могут ужалить, так как они боятся дыма и огня.</a:t>
            </a:r>
            <a:endParaRPr lang="ru-RU" sz="20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018" y="629724"/>
            <a:ext cx="3594732" cy="35947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10" name="TextBox 9"/>
          <p:cNvSpPr txBox="1"/>
          <p:nvPr/>
        </p:nvSpPr>
        <p:spPr>
          <a:xfrm>
            <a:off x="3361605" y="4347345"/>
            <a:ext cx="3717621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5. Распечатывание сотов с со- зрелым мёдом специальной вилкой.</a:t>
            </a:r>
            <a:endParaRPr lang="ru-RU" sz="20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212" y="628064"/>
            <a:ext cx="4283249" cy="237131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212" y="3129926"/>
            <a:ext cx="4240936" cy="31771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14" name="TextBox 13"/>
          <p:cNvSpPr txBox="1"/>
          <p:nvPr/>
        </p:nvSpPr>
        <p:spPr>
          <a:xfrm>
            <a:off x="3563816" y="5599212"/>
            <a:ext cx="382855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6. Извлечение мёда с помощью медогонки и фильтрация мёда.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19642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761" y="177128"/>
            <a:ext cx="10632583" cy="64941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  </a:t>
            </a:r>
          </a:p>
          <a:p>
            <a:pPr marL="0" indent="0" algn="ctr">
              <a:buNone/>
            </a:pPr>
            <a:r>
              <a:rPr lang="ru-RU" sz="3600" b="1" dirty="0" smtClean="0"/>
              <a:t>Мёд содержит огромное количество полезных для организма веществ, витаминов и минералов.</a:t>
            </a:r>
            <a:endParaRPr lang="ru-RU" b="1" dirty="0"/>
          </a:p>
          <a:p>
            <a:pPr marL="0" indent="0" algn="ctr">
              <a:buNone/>
            </a:pPr>
            <a:r>
              <a:rPr lang="ru-RU" b="1" dirty="0" smtClean="0"/>
              <a:t> </a:t>
            </a:r>
            <a:r>
              <a:rPr lang="ru-RU" sz="3600" b="1" dirty="0" smtClean="0"/>
              <a:t>В зависимости от того, с цветов каких растений пчёлы собрали нектар, мёд получается разного цвета, вкуса и запаха и обладает разными целебными свойствами.</a:t>
            </a:r>
          </a:p>
          <a:p>
            <a:pPr marL="0" indent="0" algn="ctr">
              <a:buNone/>
            </a:pPr>
            <a:endParaRPr lang="ru-RU" sz="3600" b="1" dirty="0" smtClean="0"/>
          </a:p>
          <a:p>
            <a:pPr marL="0" indent="0" algn="ctr">
              <a:buNone/>
            </a:pPr>
            <a:r>
              <a:rPr lang="ru-RU" sz="3600" b="1" i="1" dirty="0" smtClean="0"/>
              <a:t>Давайте разберемся как разные виды мёда действуют на организм человека.</a:t>
            </a:r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41489"/>
            <a:ext cx="1805354" cy="171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138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293" y="676550"/>
            <a:ext cx="6281465" cy="42051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0"/>
            <a:ext cx="11975690" cy="644130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1AD"/>
                </a:solidFill>
                <a:latin typeface="Arial" panose="020B0604020202020204" pitchFamily="34" charset="0"/>
              </a:rPr>
              <a:t>                        </a:t>
            </a:r>
            <a:r>
              <a:rPr lang="ru-RU" sz="3200" b="1" dirty="0" smtClean="0"/>
              <a:t>Основные </a:t>
            </a:r>
            <a:r>
              <a:rPr lang="ru-RU" sz="3200" b="1" dirty="0"/>
              <a:t>сорта меда и их полезные </a:t>
            </a:r>
            <a:r>
              <a:rPr lang="ru-RU" sz="3200" b="1" dirty="0" smtClean="0"/>
              <a:t>свойства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83335" y="779777"/>
            <a:ext cx="4122174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</a:rPr>
              <a:t>Г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речишный мёд </a:t>
            </a:r>
            <a:r>
              <a:rPr lang="ru-RU" sz="2000" dirty="0" smtClean="0"/>
              <a:t>богат </a:t>
            </a:r>
            <a:r>
              <a:rPr lang="ru-RU" sz="2000" dirty="0"/>
              <a:t>железом и полезен </a:t>
            </a:r>
            <a:r>
              <a:rPr lang="ru-RU" sz="2000" dirty="0" smtClean="0"/>
              <a:t>при анемии.</a:t>
            </a:r>
            <a:endParaRPr lang="ru-RU" sz="2000" b="0" i="0" dirty="0"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7573" y="2892876"/>
            <a:ext cx="3993697" cy="1477328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Акациевый мёд </a:t>
            </a:r>
            <a:r>
              <a:rPr lang="ru-RU" dirty="0" smtClean="0"/>
              <a:t>редко вызывает аллергию и используется в детском питании, при диабете</a:t>
            </a:r>
          </a:p>
          <a:p>
            <a:r>
              <a:rPr lang="ru-RU" dirty="0" smtClean="0"/>
              <a:t>и как успокаивающее </a:t>
            </a:r>
          </a:p>
          <a:p>
            <a:r>
              <a:rPr lang="ru-RU" dirty="0" smtClean="0"/>
              <a:t>средство.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867985" y="792620"/>
            <a:ext cx="4064415" cy="92333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Липовый мёд </a:t>
            </a:r>
            <a:r>
              <a:rPr lang="ru-RU" dirty="0" smtClean="0"/>
              <a:t>улучшает память и иммунитет, полезен при простудных заболеваниях.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529564" y="3167988"/>
            <a:ext cx="3362632" cy="120032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Каштановый мёд </a:t>
            </a:r>
            <a:r>
              <a:rPr lang="ru-RU" dirty="0" smtClean="0"/>
              <a:t>обладает высокими бактерицидными свойствами. Им лечат ожоги, раны.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344422" y="5324922"/>
            <a:ext cx="4704735" cy="120032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Цветочный мёд</a:t>
            </a:r>
            <a:r>
              <a:rPr lang="ru-RU" b="1" dirty="0" smtClean="0"/>
              <a:t> </a:t>
            </a:r>
            <a:r>
              <a:rPr lang="ru-RU" dirty="0" smtClean="0"/>
              <a:t>(разнотравье) употребляют для восстановления сил, при простудных заболеваниях и как общеукрепляющее средство.</a:t>
            </a:r>
            <a:endParaRPr lang="ru-RU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6890" y="1709988"/>
            <a:ext cx="1828801" cy="13729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293" y="3493040"/>
            <a:ext cx="1718512" cy="17185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83" y="4134576"/>
            <a:ext cx="1988917" cy="14942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293" y="1146016"/>
            <a:ext cx="1662589" cy="166258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169" y="5211552"/>
            <a:ext cx="2525692" cy="15785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54761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7028" y="314075"/>
            <a:ext cx="10897813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 smtClean="0">
                <a:solidFill>
                  <a:prstClr val="black"/>
                </a:solidFill>
              </a:rPr>
              <a:t>Целебными свойствами обладает только натуральный зрелый мёд.</a:t>
            </a:r>
          </a:p>
          <a:p>
            <a:pPr lvl="0" algn="ctr"/>
            <a:r>
              <a:rPr lang="ru-RU" sz="2800" dirty="0" smtClean="0">
                <a:solidFill>
                  <a:prstClr val="black"/>
                </a:solidFill>
              </a:rPr>
              <a:t>Проверка его качества имеет большое значение.</a:t>
            </a:r>
          </a:p>
          <a:p>
            <a:pPr lvl="0" algn="ctr"/>
            <a:r>
              <a:rPr lang="ru-RU" sz="2800" dirty="0" smtClean="0">
                <a:solidFill>
                  <a:prstClr val="black"/>
                </a:solidFill>
              </a:rPr>
              <a:t>В целях получения выгоды недобросовестные производители разводят мёд сахарным сиропом и патокой. Для густоты добавляют муку и крахмал.</a:t>
            </a:r>
          </a:p>
          <a:p>
            <a:pPr lvl="0" algn="ctr"/>
            <a:endParaRPr lang="ru-RU" sz="3200" dirty="0" smtClean="0">
              <a:solidFill>
                <a:prstClr val="black"/>
              </a:solidFill>
            </a:endParaRPr>
          </a:p>
          <a:p>
            <a:pPr lvl="0" algn="ctr"/>
            <a:endParaRPr lang="ru-RU" sz="3200" dirty="0">
              <a:solidFill>
                <a:prstClr val="black"/>
              </a:solidFill>
            </a:endParaRPr>
          </a:p>
          <a:p>
            <a:pPr lvl="0" algn="ctr"/>
            <a:endParaRPr lang="ru-RU" sz="3200" dirty="0" smtClean="0">
              <a:solidFill>
                <a:prstClr val="black"/>
              </a:solidFill>
            </a:endParaRPr>
          </a:p>
          <a:p>
            <a:pPr lvl="0" algn="ctr"/>
            <a:endParaRPr lang="ru-RU" sz="3200" dirty="0">
              <a:solidFill>
                <a:prstClr val="black"/>
              </a:solidFill>
            </a:endParaRPr>
          </a:p>
          <a:p>
            <a:pPr lvl="0"/>
            <a:r>
              <a:rPr lang="ru-RU" sz="2800" dirty="0" smtClean="0">
                <a:solidFill>
                  <a:prstClr val="black"/>
                </a:solidFill>
              </a:rPr>
              <a:t>	Чтобы проверить натуральность мёда, я  провела опыты с мёдом в домашних условиях.</a:t>
            </a:r>
          </a:p>
          <a:p>
            <a:pPr lvl="0"/>
            <a:r>
              <a:rPr lang="ru-RU" sz="2800" dirty="0" smtClean="0">
                <a:solidFill>
                  <a:prstClr val="black"/>
                </a:solidFill>
              </a:rPr>
              <a:t>	Были взяты 3 образца мёда: 1) мёд, приобретённый на пасеке  в Абхазии (горный мёд); 2) мёд, купленный на рынке; 3) мёд из магазина.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3057">
            <a:off x="7557061" y="2753159"/>
            <a:ext cx="2456110" cy="136723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59887">
            <a:off x="1656197" y="2518492"/>
            <a:ext cx="2406203" cy="160413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6509">
            <a:off x="4823814" y="2737056"/>
            <a:ext cx="1757376" cy="153879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7178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6163" y="0"/>
            <a:ext cx="12003110" cy="778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onotype Corsiva" panose="03010101010201010101" pitchFamily="66" charset="0"/>
              </a:rPr>
              <a:t>Опыт 1. Определение примеси крахмала</a:t>
            </a:r>
            <a:r>
              <a:rPr lang="en-US" sz="3200" b="1" dirty="0" smtClean="0"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latin typeface="Monotype Corsiva" panose="03010101010201010101" pitchFamily="66" charset="0"/>
              </a:rPr>
              <a:t>с помощью йода</a:t>
            </a:r>
          </a:p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Материалы</a:t>
            </a:r>
            <a:r>
              <a:rPr lang="ru-RU" sz="2400" dirty="0" smtClean="0"/>
              <a:t>: </a:t>
            </a:r>
            <a:r>
              <a:rPr lang="ru-RU" sz="2400" dirty="0"/>
              <a:t>3 образца мёда; </a:t>
            </a:r>
            <a:r>
              <a:rPr lang="ru-RU" sz="2400" dirty="0" smtClean="0"/>
              <a:t>5% раствор йода</a:t>
            </a:r>
          </a:p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Метод исследования</a:t>
            </a:r>
            <a:r>
              <a:rPr lang="ru-RU" sz="2400" dirty="0" smtClean="0"/>
              <a:t>: растворяем небольшое количество мёда в стакане с водой, добавляем </a:t>
            </a:r>
            <a:r>
              <a:rPr lang="en-US" sz="2400" dirty="0" smtClean="0"/>
              <a:t>5 </a:t>
            </a:r>
            <a:r>
              <a:rPr lang="ru-RU" sz="2400" dirty="0" smtClean="0"/>
              <a:t>капель</a:t>
            </a:r>
            <a:r>
              <a:rPr lang="en-US" sz="2400" dirty="0" smtClean="0"/>
              <a:t> </a:t>
            </a:r>
            <a:r>
              <a:rPr lang="ru-RU" sz="2400" dirty="0" smtClean="0"/>
              <a:t>раствора йод</a:t>
            </a:r>
            <a:r>
              <a:rPr lang="en-US" sz="2400" dirty="0" smtClean="0"/>
              <a:t>a.</a:t>
            </a:r>
            <a:r>
              <a:rPr lang="ru-RU" sz="2400" dirty="0" smtClean="0"/>
              <a:t> При наличии крахмала происходит окрашивание раствора в синеватый цвет.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800" i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8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Вывод</a:t>
            </a:r>
            <a:r>
              <a:rPr lang="ru-RU" sz="2800" dirty="0" smtClean="0"/>
              <a:t>: </a:t>
            </a:r>
            <a:r>
              <a:rPr lang="ru-RU" sz="2400" dirty="0" smtClean="0"/>
              <a:t>образец №2 поменял окраску на синеватый цвет, следовательно, данный образец содержит примеси крахмала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            </a:t>
            </a:r>
          </a:p>
          <a:p>
            <a:endParaRPr lang="ru-RU" sz="2800" dirty="0"/>
          </a:p>
          <a:p>
            <a:pPr algn="ctr"/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876" y="2308164"/>
            <a:ext cx="4765767" cy="31704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19369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981" y="0"/>
            <a:ext cx="11724967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onotype Corsiva" panose="03010101010201010101" pitchFamily="66" charset="0"/>
              </a:rPr>
              <a:t>Опыт 2. Определение влажности</a:t>
            </a:r>
          </a:p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Материалы</a:t>
            </a:r>
            <a:r>
              <a:rPr lang="ru-RU" sz="2400" dirty="0" smtClean="0"/>
              <a:t>: 3 образца мёда, салфетки</a:t>
            </a:r>
          </a:p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Метод</a:t>
            </a:r>
            <a:r>
              <a:rPr lang="ru-RU" sz="2400" dirty="0" smtClean="0"/>
              <a:t>: берём промокательную бумагу (салфетка) и кладём на неё ложечку мёда. Если образец имеет большую влажность, вокруг него расплывётся водное пятно.</a:t>
            </a:r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Вывод</a:t>
            </a:r>
            <a:r>
              <a:rPr lang="ru-RU" sz="2400" dirty="0" smtClean="0"/>
              <a:t>: во всех трёх образцах не обнаружены водные пятна вокруг капель мёда, что означает отсутствие повышенной влажности в данных образцах</a:t>
            </a:r>
          </a:p>
          <a:p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614" y="2195027"/>
            <a:ext cx="5967579" cy="292411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403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2110</TotalTime>
  <Words>919</Words>
  <Application>Microsoft Office PowerPoint</Application>
  <PresentationFormat>Широкоэкранный</PresentationFormat>
  <Paragraphs>129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Monotype Corsiva</vt:lpstr>
      <vt:lpstr>Wingdings</vt:lpstr>
      <vt:lpstr>Тема Office</vt:lpstr>
      <vt:lpstr>Мёд-наше богатство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Мёд-источник витаминов и микроэлементов</dc:title>
  <dc:creator>Masha</dc:creator>
  <cp:lastModifiedBy>Пользователь</cp:lastModifiedBy>
  <cp:revision>138</cp:revision>
  <cp:lastPrinted>2017-11-06T08:27:30Z</cp:lastPrinted>
  <dcterms:created xsi:type="dcterms:W3CDTF">2017-10-31T15:23:55Z</dcterms:created>
  <dcterms:modified xsi:type="dcterms:W3CDTF">2025-11-20T08:05:42Z</dcterms:modified>
</cp:coreProperties>
</file>