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11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32656"/>
            <a:ext cx="7128792" cy="1894362"/>
          </a:xfrm>
        </p:spPr>
        <p:txBody>
          <a:bodyPr>
            <a:noAutofit/>
          </a:bodyPr>
          <a:lstStyle/>
          <a:p>
            <a:pPr algn="ctr"/>
            <a:r>
              <a:rPr lang="ru-RU" sz="4800" dirty="0" err="1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4800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 организация урока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6021288"/>
            <a:ext cx="4960640" cy="64807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Презентацию подготовила учитель биологии Квашнина С.Ф.</a:t>
            </a:r>
          </a:p>
        </p:txBody>
      </p:sp>
      <p:pic>
        <p:nvPicPr>
          <p:cNvPr id="3074" name="Picture 2" descr="C:\Users\светулёк\Desktop\0308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348880"/>
            <a:ext cx="4968552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i="1" u="sng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Психологический климат в классе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7467600" cy="470113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Зависит от личности учителя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Эмоциональная разрядка: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шутка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улыбка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поговорка</a:t>
            </a: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6372200" y="5517232"/>
            <a:ext cx="1152128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u="sng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Плотность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712968" cy="4873752"/>
          </a:xfrm>
        </p:spPr>
        <p:txBody>
          <a:bodyPr>
            <a:normAutofit/>
          </a:bodyPr>
          <a:lstStyle/>
          <a:p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Плотность урока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количество времени, затраченного обучающимися на учебную деятельность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60% &lt;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норма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&gt; 80%</a:t>
            </a: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6372200" y="5517232"/>
            <a:ext cx="1152128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i="1" u="sng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Наличие вопросов по ЗОЖ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8964488" cy="4873752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Вопросы должны входить в содержательную часть 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всех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предметов</a:t>
            </a:r>
          </a:p>
          <a:p>
            <a:pPr algn="ctr">
              <a:buNone/>
            </a:pPr>
            <a:r>
              <a:rPr lang="ru-RU" sz="5400" dirty="0"/>
              <a:t> </a:t>
            </a:r>
            <a:r>
              <a:rPr lang="ru-RU" sz="5400" dirty="0" err="1"/>
              <a:t>↓</a:t>
            </a:r>
            <a:endParaRPr lang="ru-RU" sz="5400" dirty="0"/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Целостное отношение к здоровью, как великой ценности</a:t>
            </a:r>
          </a:p>
          <a:p>
            <a:endParaRPr lang="ru-RU" dirty="0"/>
          </a:p>
          <a:p>
            <a:pPr>
              <a:buNone/>
            </a:pPr>
            <a:endParaRPr lang="ru-RU" sz="4000" dirty="0"/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6372200" y="5517232"/>
            <a:ext cx="1152128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i="1" u="sng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Темп и особенности окончания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268760"/>
            <a:ext cx="8136904" cy="4873752"/>
          </a:xfrm>
        </p:spPr>
        <p:txBody>
          <a:bodyPr>
            <a:noAutofit/>
          </a:bodyPr>
          <a:lstStyle/>
          <a:p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Негативное воздействие: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-быстрый темп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скомканность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 конца урока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без комментариев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задержка обучающихся в классе после звонка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Позитивное воздействие: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спокойное завершение урока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комментарии 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прощание с обучающимися</a:t>
            </a: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6372200" y="5517232"/>
            <a:ext cx="1152128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06489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2811B3"/>
                </a:solidFill>
                <a:latin typeface="Times New Roman" pitchFamily="18" charset="0"/>
              </a:rPr>
              <a:t>«Чтобы сделать ребенка умным и рассудительным сделайте его крепким и здоровым»</a:t>
            </a:r>
            <a:br>
              <a:rPr lang="en-US" sz="3200" b="1" dirty="0">
                <a:solidFill>
                  <a:srgbClr val="B0327D"/>
                </a:solidFill>
                <a:latin typeface="Times New Roman" pitchFamily="18" charset="0"/>
              </a:rPr>
            </a:br>
            <a:endParaRPr lang="ru-RU" dirty="0"/>
          </a:p>
        </p:txBody>
      </p:sp>
      <p:pic>
        <p:nvPicPr>
          <p:cNvPr id="4" name="Picture 4" descr="C41-12 коп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3429000"/>
            <a:ext cx="2465388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gray">
          <a:xfrm>
            <a:off x="5508104" y="2924944"/>
            <a:ext cx="32416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 b="1" i="1" dirty="0">
                <a:solidFill>
                  <a:srgbClr val="2811B3"/>
                </a:solidFill>
                <a:latin typeface="Times New Roman" pitchFamily="18" charset="0"/>
              </a:rPr>
              <a:t>(Жан Жак Руссо)</a:t>
            </a:r>
            <a:endParaRPr lang="en-US" sz="2400" b="1" i="1" dirty="0">
              <a:solidFill>
                <a:srgbClr val="2811B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064896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2050" name="Picture 2" descr="C:\Users\светулёк\Desktop\dcbe38ad5f4447a31f64b89e19b6ee46_z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4464496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u="sng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>
            <a:normAutofit/>
          </a:bodyPr>
          <a:lstStyle/>
          <a:p>
            <a:pPr algn="just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Обеспечить школьнику возможность сохранения здоровья за период обучения в школе, сформировать у него необходимые знания, умения и навыки по ЗОЖ, научить использовать полученные знания в повседневной жизни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68952" cy="1008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2811B3"/>
                </a:solidFill>
              </a:rPr>
              <a:t>Критерии </a:t>
            </a:r>
            <a:r>
              <a:rPr lang="ru-RU" sz="3600" b="1" dirty="0" err="1">
                <a:solidFill>
                  <a:srgbClr val="2811B3"/>
                </a:solidFill>
              </a:rPr>
              <a:t>здоровьесберегающей</a:t>
            </a:r>
            <a:r>
              <a:rPr lang="ru-RU" sz="3600" b="1" dirty="0">
                <a:solidFill>
                  <a:srgbClr val="2811B3"/>
                </a:solidFill>
              </a:rPr>
              <a:t> организации урока</a:t>
            </a:r>
          </a:p>
        </p:txBody>
      </p:sp>
      <p:sp>
        <p:nvSpPr>
          <p:cNvPr id="5" name="Овал 4"/>
          <p:cNvSpPr/>
          <p:nvPr/>
        </p:nvSpPr>
        <p:spPr>
          <a:xfrm>
            <a:off x="3563888" y="1268760"/>
            <a:ext cx="1728192" cy="4248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5220072" y="1340768"/>
            <a:ext cx="3528392" cy="720080"/>
          </a:xfrm>
          <a:prstGeom prst="roundRect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Обстановка и гигиенические условия</a:t>
            </a: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5436096" y="2348880"/>
            <a:ext cx="3312368" cy="792088"/>
          </a:xfrm>
          <a:prstGeom prst="roundRect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Число методов и форм преподавания</a:t>
            </a: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5436096" y="3429000"/>
            <a:ext cx="3312368" cy="720080"/>
          </a:xfrm>
          <a:prstGeom prst="roundRect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Число видов учебной деятельности</a:t>
            </a: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5436096" y="4437112"/>
            <a:ext cx="3312368" cy="720080"/>
          </a:xfrm>
          <a:prstGeom prst="roundRect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Физкультминутки</a:t>
            </a:r>
          </a:p>
        </p:txBody>
      </p:sp>
      <p:sp>
        <p:nvSpPr>
          <p:cNvPr id="10" name="Скругленный прямоугольник 9">
            <a:hlinkClick r:id="rId6" action="ppaction://hlinksldjump"/>
          </p:cNvPr>
          <p:cNvSpPr/>
          <p:nvPr/>
        </p:nvSpPr>
        <p:spPr>
          <a:xfrm>
            <a:off x="4499992" y="5589240"/>
            <a:ext cx="3600400" cy="720080"/>
          </a:xfrm>
          <a:prstGeom prst="roundRect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Мотивация деятельности на уроке</a:t>
            </a:r>
          </a:p>
        </p:txBody>
      </p:sp>
      <p:sp>
        <p:nvSpPr>
          <p:cNvPr id="11" name="Скругленный прямоугольник 10">
            <a:hlinkClick r:id="rId7" action="ppaction://hlinksldjump"/>
          </p:cNvPr>
          <p:cNvSpPr/>
          <p:nvPr/>
        </p:nvSpPr>
        <p:spPr>
          <a:xfrm>
            <a:off x="539552" y="5589240"/>
            <a:ext cx="3600400" cy="720080"/>
          </a:xfrm>
          <a:prstGeom prst="roundRect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Поза обучающихся на уроке</a:t>
            </a:r>
          </a:p>
        </p:txBody>
      </p:sp>
      <p:sp>
        <p:nvSpPr>
          <p:cNvPr id="12" name="Скругленный прямоугольник 11">
            <a:hlinkClick r:id="rId8" action="ppaction://hlinksldjump"/>
          </p:cNvPr>
          <p:cNvSpPr/>
          <p:nvPr/>
        </p:nvSpPr>
        <p:spPr>
          <a:xfrm>
            <a:off x="323528" y="4437112"/>
            <a:ext cx="3096344" cy="720080"/>
          </a:xfrm>
          <a:prstGeom prst="roundRect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Психологический климат в классе</a:t>
            </a:r>
          </a:p>
        </p:txBody>
      </p:sp>
      <p:sp>
        <p:nvSpPr>
          <p:cNvPr id="13" name="Скругленный прямоугольник 12">
            <a:hlinkClick r:id="rId9" action="ppaction://hlinksldjump"/>
          </p:cNvPr>
          <p:cNvSpPr/>
          <p:nvPr/>
        </p:nvSpPr>
        <p:spPr>
          <a:xfrm>
            <a:off x="251520" y="3356992"/>
            <a:ext cx="3096344" cy="720080"/>
          </a:xfrm>
          <a:prstGeom prst="roundRect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Плотность урока</a:t>
            </a:r>
          </a:p>
        </p:txBody>
      </p:sp>
      <p:sp>
        <p:nvSpPr>
          <p:cNvPr id="14" name="Скругленный прямоугольник 13">
            <a:hlinkClick r:id="rId10" action="ppaction://hlinksldjump"/>
          </p:cNvPr>
          <p:cNvSpPr/>
          <p:nvPr/>
        </p:nvSpPr>
        <p:spPr>
          <a:xfrm>
            <a:off x="251520" y="2420888"/>
            <a:ext cx="3096344" cy="720080"/>
          </a:xfrm>
          <a:prstGeom prst="roundRect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Наличие вопросов по ЗОЖ</a:t>
            </a:r>
          </a:p>
        </p:txBody>
      </p:sp>
      <p:sp>
        <p:nvSpPr>
          <p:cNvPr id="15" name="Скругленный прямоугольник 14">
            <a:hlinkClick r:id="rId11" action="ppaction://hlinksldjump"/>
          </p:cNvPr>
          <p:cNvSpPr/>
          <p:nvPr/>
        </p:nvSpPr>
        <p:spPr>
          <a:xfrm>
            <a:off x="179512" y="1412776"/>
            <a:ext cx="3384376" cy="720080"/>
          </a:xfrm>
          <a:prstGeom prst="roundRect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Темп окончания урока</a:t>
            </a:r>
          </a:p>
        </p:txBody>
      </p:sp>
      <p:sp>
        <p:nvSpPr>
          <p:cNvPr id="16" name="Стрелка вправо 15">
            <a:hlinkClick r:id="rId12" action="ppaction://hlinksldjump"/>
          </p:cNvPr>
          <p:cNvSpPr/>
          <p:nvPr/>
        </p:nvSpPr>
        <p:spPr>
          <a:xfrm>
            <a:off x="3851920" y="6381328"/>
            <a:ext cx="864096" cy="476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066130"/>
          </a:xfrm>
        </p:spPr>
        <p:txBody>
          <a:bodyPr>
            <a:noAutofit/>
          </a:bodyPr>
          <a:lstStyle/>
          <a:p>
            <a:pPr algn="ctr"/>
            <a:r>
              <a:rPr lang="ru-RU" sz="4400" b="1" i="1" u="sng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Обстановка и гигиенические условия в классе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Проветривание кабинета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Влажность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Освещение кабинета и доски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Температура воздуха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Исключение неприятных звуков и раздражителей</a:t>
            </a: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6660232" y="5517232"/>
            <a:ext cx="1152128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064896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i="1" u="sng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Число методов и форм преподавания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Словесные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Наглядные 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Практические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Аудиовизуальные (ТСО)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Не менее 3-х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Чередование через 10-15 минут</a:t>
            </a:r>
          </a:p>
        </p:txBody>
      </p:sp>
      <p:sp>
        <p:nvSpPr>
          <p:cNvPr id="5" name="Выгнутая вниз стрелка 4">
            <a:hlinkClick r:id="rId2" action="ppaction://hlinksldjump"/>
          </p:cNvPr>
          <p:cNvSpPr/>
          <p:nvPr/>
        </p:nvSpPr>
        <p:spPr>
          <a:xfrm>
            <a:off x="6876256" y="5733256"/>
            <a:ext cx="1080120" cy="93610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u="sng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Число видов учебной деятельности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467600" cy="487375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Опрос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Письмо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Слушание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Рассказ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Рассматривание наглядных пособий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Ответы на вопросы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Решение примеров, задач </a:t>
            </a:r>
          </a:p>
          <a:p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Норма за урок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4-7 видов</a:t>
            </a:r>
          </a:p>
          <a:p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Частота чередований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7-10 минут</a:t>
            </a: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6876256" y="5589240"/>
            <a:ext cx="1152128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ru-RU" sz="4400" b="1" i="1" u="sng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Физкультминутки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00" cy="4873752"/>
          </a:xfrm>
        </p:spPr>
        <p:txBody>
          <a:bodyPr/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1-2 физкультминутки за урок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1-я – на 20-й минуте урока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2-я – на 30-й минуте урока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Упражнения разнообразны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Повторение упражнения от 3 до 5 раз</a:t>
            </a:r>
          </a:p>
          <a:p>
            <a:endParaRPr lang="ru-RU" dirty="0"/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6372200" y="5517232"/>
            <a:ext cx="1152128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u="sng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Мотивация деятельности обучающихся на уроке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Оценка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Похвала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Поддержка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Соревновательный момент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Интерес и стремление к новым знаниям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Радость успеха</a:t>
            </a: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6372200" y="5517232"/>
            <a:ext cx="1152128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7467600" cy="706090"/>
          </a:xfrm>
        </p:spPr>
        <p:txBody>
          <a:bodyPr>
            <a:noAutofit/>
          </a:bodyPr>
          <a:lstStyle/>
          <a:p>
            <a:pPr algn="ctr"/>
            <a:r>
              <a:rPr lang="ru-RU" sz="4400" b="1" i="1" u="sng" dirty="0">
                <a:solidFill>
                  <a:srgbClr val="2811B3"/>
                </a:solidFill>
                <a:latin typeface="Times New Roman" pitchFamily="18" charset="0"/>
                <a:cs typeface="Times New Roman" pitchFamily="18" charset="0"/>
              </a:rPr>
              <a:t>Поза обучающихся на уроке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8147248" cy="4269088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Чередование поз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Коррекция позы в течение урока</a:t>
            </a:r>
          </a:p>
          <a:p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Осанка учителя!</a:t>
            </a: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6372200" y="5517232"/>
            <a:ext cx="1152128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117</TotalTime>
  <Words>346</Words>
  <Application>Microsoft Office PowerPoint</Application>
  <PresentationFormat>Экран (4:3)</PresentationFormat>
  <Paragraphs>91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Century Schoolbook</vt:lpstr>
      <vt:lpstr>Times New Roman</vt:lpstr>
      <vt:lpstr>Wingdings</vt:lpstr>
      <vt:lpstr>Wingdings 2</vt:lpstr>
      <vt:lpstr>Эркер</vt:lpstr>
      <vt:lpstr>Здоровьесберегающая организация урока</vt:lpstr>
      <vt:lpstr>Цель:</vt:lpstr>
      <vt:lpstr>Критерии здоровьесберегающей организации урока</vt:lpstr>
      <vt:lpstr>Обстановка и гигиенические условия в классе</vt:lpstr>
      <vt:lpstr>Число методов и форм преподавания</vt:lpstr>
      <vt:lpstr>Число видов учебной деятельности</vt:lpstr>
      <vt:lpstr>Физкультминутки</vt:lpstr>
      <vt:lpstr>Мотивация деятельности обучающихся на уроке</vt:lpstr>
      <vt:lpstr>Поза обучающихся на уроке</vt:lpstr>
      <vt:lpstr>Психологический климат в классе</vt:lpstr>
      <vt:lpstr>Плотность урока</vt:lpstr>
      <vt:lpstr>Наличие вопросов по ЗОЖ</vt:lpstr>
      <vt:lpstr>Темп и особенности окончания урока</vt:lpstr>
      <vt:lpstr>«Чтобы сделать ребенка умным и рассудительным сделайте его крепким и здоровым»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Здоровьесберегающая организация урока</dc:title>
  <dc:creator>светулёк</dc:creator>
  <cp:lastModifiedBy>Светлана Квашнина</cp:lastModifiedBy>
  <cp:revision>14</cp:revision>
  <dcterms:created xsi:type="dcterms:W3CDTF">2015-04-22T16:25:33Z</dcterms:created>
  <dcterms:modified xsi:type="dcterms:W3CDTF">2025-11-18T17:01:52Z</dcterms:modified>
</cp:coreProperties>
</file>