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9" r:id="rId3"/>
    <p:sldId id="321" r:id="rId4"/>
    <p:sldId id="257" r:id="rId5"/>
    <p:sldId id="322" r:id="rId6"/>
    <p:sldId id="324" r:id="rId7"/>
    <p:sldId id="258" r:id="rId8"/>
    <p:sldId id="328" r:id="rId9"/>
    <p:sldId id="263" r:id="rId10"/>
    <p:sldId id="264" r:id="rId11"/>
    <p:sldId id="265" r:id="rId12"/>
    <p:sldId id="266" r:id="rId13"/>
    <p:sldId id="325" r:id="rId14"/>
    <p:sldId id="260" r:id="rId15"/>
    <p:sldId id="261" r:id="rId16"/>
    <p:sldId id="267" r:id="rId17"/>
    <p:sldId id="269" r:id="rId18"/>
    <p:sldId id="262" r:id="rId19"/>
    <p:sldId id="274" r:id="rId20"/>
    <p:sldId id="271" r:id="rId21"/>
    <p:sldId id="276" r:id="rId22"/>
    <p:sldId id="329" r:id="rId23"/>
    <p:sldId id="330" r:id="rId24"/>
    <p:sldId id="331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45" autoAdjust="0"/>
    <p:restoredTop sz="94660"/>
  </p:normalViewPr>
  <p:slideViewPr>
    <p:cSldViewPr>
      <p:cViewPr varScale="1">
        <p:scale>
          <a:sx n="65" d="100"/>
          <a:sy n="65" d="100"/>
        </p:scale>
        <p:origin x="-159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009A7-EBA0-4EC7-A0E1-F35C0BE02F86}" type="datetimeFigureOut">
              <a:rPr lang="ru-RU"/>
              <a:pPr>
                <a:defRPr/>
              </a:pPr>
              <a:t>16.11.2025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75626-0738-4BF3-BD62-A951600E08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75017-EC06-4D8B-A7CD-2BFED9891FD2}" type="datetimeFigureOut">
              <a:rPr lang="ru-RU"/>
              <a:pPr>
                <a:defRPr/>
              </a:pPr>
              <a:t>16.11.2025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8F22F-AEB2-4ACD-B0CC-C22487CB1B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288AF-8657-46D0-98F2-419C64118A75}" type="datetimeFigureOut">
              <a:rPr lang="ru-RU"/>
              <a:pPr>
                <a:defRPr/>
              </a:pPr>
              <a:t>16.11.2025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59D4F-4B64-4A2D-B145-ADF4E58FD3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88E34-30D3-44AE-8CBA-B9913FA4EB48}" type="datetimeFigureOut">
              <a:rPr lang="ru-RU"/>
              <a:pPr>
                <a:defRPr/>
              </a:pPr>
              <a:t>16.11.2025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83983-C678-4FB2-B533-318AADCCB1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75335-DBB3-45D6-9D35-C5857E61CC42}" type="datetimeFigureOut">
              <a:rPr lang="ru-RU"/>
              <a:pPr>
                <a:defRPr/>
              </a:pPr>
              <a:t>16.11.2025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103A7-EA3B-45E0-AE63-DE7AE7DC99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CC429-58C4-411F-A336-3CB532C45578}" type="datetimeFigureOut">
              <a:rPr lang="ru-RU"/>
              <a:pPr>
                <a:defRPr/>
              </a:pPr>
              <a:t>16.11.2025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0AACA-3471-46C0-9624-F36ACE7329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4548D-C2F6-46C7-9B15-98687CA9FE71}" type="datetimeFigureOut">
              <a:rPr lang="ru-RU"/>
              <a:pPr>
                <a:defRPr/>
              </a:pPr>
              <a:t>16.11.2025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D5BB6-1891-4A3F-8492-4B649DC481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1D313-D2E5-46BF-9BC6-D2CA02CAC1EF}" type="datetimeFigureOut">
              <a:rPr lang="ru-RU"/>
              <a:pPr>
                <a:defRPr/>
              </a:pPr>
              <a:t>16.11.2025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14911-FC1C-4650-8180-2D2A339DA7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17B6B-1F8F-4F6D-8864-9F38BF4C45A5}" type="datetimeFigureOut">
              <a:rPr lang="ru-RU"/>
              <a:pPr>
                <a:defRPr/>
              </a:pPr>
              <a:t>16.11.2025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279928-856B-47F9-A2B3-62A8EBA87B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8FFF29-7F9E-4EFF-A787-C6B92A4E0CD5}" type="datetimeFigureOut">
              <a:rPr lang="ru-RU"/>
              <a:pPr>
                <a:defRPr/>
              </a:pPr>
              <a:t>16.11.2025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FE1F9-CC55-489D-9E9D-7509B0AD1B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18690-EB20-4238-9043-45F9F18EB2C2}" type="datetimeFigureOut">
              <a:rPr lang="ru-RU"/>
              <a:pPr>
                <a:defRPr/>
              </a:pPr>
              <a:t>16.11.2025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8D984A-17CA-4102-9056-D7DAD233EE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2E05AE-73A7-4FC3-B06A-C70676D2E070}" type="datetimeFigureOut">
              <a:rPr lang="ru-RU"/>
              <a:pPr>
                <a:defRPr/>
              </a:pPr>
              <a:t>16.11.2025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C9B1EA9-8F32-4170-ABEE-02E78DC7F5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блокадного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Ленинграда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0129" y="1700808"/>
            <a:ext cx="5107087" cy="41750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5157216" y="1417638"/>
            <a:ext cx="3986783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i="0" dirty="0" smtClean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ЧВ холода, когда бушуют снегопады,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0" dirty="0" smtClean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 В Петербурге этот день особо ждут, –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0" dirty="0" smtClean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 Город празднует День снятия Блокады,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0" dirty="0" smtClean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 И гремит в морозном воздухе салют.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0" dirty="0" smtClean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323528" y="760578"/>
            <a:ext cx="8280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конце декабря хлебная пайка стала вдвое больше - к этому времени значительная часть населения погибла. Голод принял невиданные масштабы. Многие жители, ослабев, падали и умирали на улицах. </a:t>
            </a:r>
          </a:p>
        </p:txBody>
      </p:sp>
      <p:pic>
        <p:nvPicPr>
          <p:cNvPr id="21506" name="Picture 2" descr="&amp;Bcy;&amp;lcy;&amp;ocy;&amp;kcy;&amp;acy;&amp;dcy;&amp;acy; &amp;lcy;&amp;iecy;&amp;ncy;&amp;icy;&amp;ncy;&amp;gcy;&amp;rcy;&amp;acy;&amp;dcy;&amp;acy; &amp;kcy;&amp;ocy;&amp;ncy;&amp;scy;&amp;pcy;&amp;iecy;&amp;kcy;&amp;t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330238"/>
            <a:ext cx="2919416" cy="38395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8" name="Picture 4" descr="&amp;Dcy;&amp;ncy;&amp;iecy;&amp;vcy;&amp;ncy;&amp;icy;&amp;kcy; &amp;pcy;&amp;ocy;&amp;lcy;&amp;softcy;&amp;zcy;&amp;ocy;&amp;vcy;&amp;acy;&amp;tcy;&amp;iecy;&amp;lcy;&amp;yacy; Fleur , 59 &amp;lcy;&amp;iecy;&amp;tcy;, &amp;scy;&amp;tcy;&amp;rcy;&amp;acy;&amp;ncy;&amp;icy;&amp;tscy;&amp;acy; 2 - &amp;Scy;&amp;iecy;&amp;tcy;&amp;softcy; &amp;zcy;&amp;ncy;&amp;acy;&amp;kcy;&amp;ocy;&amp;mcy;&amp;scy;&amp;tcy;&amp;vcy; &amp;Mcy;&amp;acy;&amp;mcy;&amp;bcy;&amp;a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0256" y="2395363"/>
            <a:ext cx="5485619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одержимое 3">
            <a:extLst>
              <a:ext uri="{FF2B5EF4-FFF2-40B4-BE49-F238E27FC236}">
                <a16:creationId xmlns:a16="http://schemas.microsoft.com/office/drawing/2014/main" xmlns="" id="{5AFD0E68-66A5-4960-B4D9-8C44571F6C11}"/>
              </a:ext>
            </a:extLst>
          </p:cNvPr>
          <p:cNvSpPr txBox="1">
            <a:spLocks/>
          </p:cNvSpPr>
          <p:nvPr/>
        </p:nvSpPr>
        <p:spPr>
          <a:xfrm>
            <a:off x="1725178" y="188640"/>
            <a:ext cx="5693643" cy="720080"/>
          </a:xfrm>
          <a:prstGeom prst="rect">
            <a:avLst/>
          </a:prstGeom>
        </p:spPr>
        <p:txBody>
          <a:bodyPr rtlCol="0">
            <a:normAutofit fontScale="77500" lnSpcReduction="20000"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charset="0"/>
              <a:buNone/>
              <a:defRPr/>
            </a:pP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СМЕРТЬ БЛИЗКИХ ЛЮДЕЙ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2"/>
          <p:cNvSpPr>
            <a:spLocks noChangeArrowheads="1"/>
          </p:cNvSpPr>
          <p:nvPr/>
        </p:nvSpPr>
        <p:spPr bwMode="auto">
          <a:xfrm>
            <a:off x="251520" y="692696"/>
            <a:ext cx="878497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Особенно тяжелым было положение детей, оставшихся без родителей. Обессиленные, они лежали в холодных квартирах, едва передвигались. Многие из них по 10-15 дней не видели горячей пищи или просто кипятка.</a:t>
            </a:r>
          </a:p>
        </p:txBody>
      </p:sp>
      <p:pic>
        <p:nvPicPr>
          <p:cNvPr id="7171" name="Picture 2" descr="1 &amp;ocy;&amp;kcy;&amp;tcy;&amp;yacy;&amp;bcy;&amp;rcy;&amp;yacy; 1942&amp;gcy;. - &amp;Bcy;&amp;lcy;&amp;ocy;&amp;kcy;&amp;acy;&amp;dcy;&amp;ncy;&amp;ycy;&amp;jcy; &amp;Lcy;&amp;iecy;&amp;ncy;&amp;icy;&amp;ncy;&amp;gcy;&amp;rcy;&amp;acy;&amp;dcy;: &amp;acy;&amp;rcy;&amp;khcy;&amp;icy;&amp;vcy;&amp;ncy;&amp;ycy;&amp;iecy; &amp;fcy;&amp;ocy;&amp;tcy;&amp;ocy; - &amp;Fcy;&amp;ocy;&amp;tcy;&amp;ocy;&amp;scy;&amp;yucy;&amp;zhcy;&amp;iecy;&amp;tcy;&amp;ycy; - &amp;Icy;&amp;ncy;&amp;tcy;&amp;iecy;&amp;rcy;&amp;fcy;&amp;acy;&amp;kcy;&amp;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348880"/>
            <a:ext cx="4752975" cy="319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 descr="&amp;SHcy;&amp;ucy;&amp;mcy;&amp;iecy;&amp;rcy;&amp;lcy;&amp;icy;&amp;ncy;&amp;scy;&amp;kcy;&amp;icy;&amp;jcy; &amp;rcy;&amp;acy;&amp;jcy;&amp;ocy;&amp;ncy; &amp;CHcy;&amp;ucy;&amp;vcy;&amp;acy;&amp;shcy;&amp;scy;&amp;kcy;&amp;ocy;&amp;jcy; &amp;Rcy;&amp;iecy;&amp;scy;&amp;pcy;&amp;ucy;&amp;bcy;&amp;lcy;&amp;icy;&amp;kcy;&amp;icy; &quot; &amp;Ncy;&amp;ocy;&amp;vcy;&amp;ocy;&amp;scy;&amp;tcy;&amp;icy; &quot; &amp;Pcy;&amp;rcy;&amp;ocy;&amp;shcy;&amp;iecy;&amp;lcy; &amp;kcy;&amp;lcy;&amp;acy;&amp;scy;&amp;scy;&amp;ncy;&amp;ycy;&amp;jcy; &amp;chcy;&amp;acy;&amp;scy; &amp;ncy;&amp;acy; &amp;tcy;&amp;iecy;&amp;mcy;&amp;ucy; &quot;&amp;Dcy;&amp;iecy;&amp;tcy;&amp;icy; &amp;bcy;&amp;lcy;&amp;ocy;&amp;kcy;&amp;acy;&amp;dcy;&amp;ncy;&amp;ocy;&amp;gcy;&amp;ocy; &amp;Lcy;&amp;iecy;&amp;ncy;&amp;icy;&amp;ncy;&amp;gcy;&amp;rcy;&amp;acy;&amp;dcy;&amp;acy;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3140968"/>
            <a:ext cx="4512501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одержимое 3">
            <a:extLst>
              <a:ext uri="{FF2B5EF4-FFF2-40B4-BE49-F238E27FC236}">
                <a16:creationId xmlns:a16="http://schemas.microsoft.com/office/drawing/2014/main" xmlns="" id="{08DDFFC7-99C7-4441-9049-D68788470F23}"/>
              </a:ext>
            </a:extLst>
          </p:cNvPr>
          <p:cNvSpPr txBox="1">
            <a:spLocks/>
          </p:cNvSpPr>
          <p:nvPr/>
        </p:nvSpPr>
        <p:spPr>
          <a:xfrm>
            <a:off x="755576" y="116632"/>
            <a:ext cx="7968885" cy="72008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charset="0"/>
              <a:buNone/>
              <a:defRPr/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СТРАХ, ОТСУТСТВИЕ ПОМОЩИ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5"/>
          <p:cNvSpPr>
            <a:spLocks noChangeArrowheads="1"/>
          </p:cNvSpPr>
          <p:nvPr/>
        </p:nvSpPr>
        <p:spPr bwMode="auto">
          <a:xfrm>
            <a:off x="83775" y="610454"/>
            <a:ext cx="8964736" cy="186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Хлеб доставлялся только авиацией или по дороге, проложенной по льду Ладожского озера. Под постоянной бомбежкой и артобстрелами водители, несмотря на огромные потери, доставляли по «дороге жизни» лишь небольшое количество необходимых продуктов.</a:t>
            </a:r>
          </a:p>
        </p:txBody>
      </p:sp>
      <p:pic>
        <p:nvPicPr>
          <p:cNvPr id="23554" name="Picture 2" descr="27 &amp;yacy;&amp;ncy;&amp;vcy;&amp;acy;&amp;rcy;&amp;yacy; &amp;Dcy;&amp;iecy;&amp;ncy;&amp;softcy; &amp;scy;&amp;ncy;&amp;yacy;&amp;tcy;&amp;icy;&amp;yacy; &amp;bcy;&amp;lcy;&amp;ocy;&amp;kcy;&amp;acy;&amp;dcy;&amp;ycy; &amp;gcy;&amp;ocy;&amp;rcy;&amp;ocy;&amp;dcy;&amp;acy; &amp;Lcy;&amp;iecy;&amp;ncy;&amp;icy;&amp;ncy;&amp;gcy;&amp;rcy;&amp;acy;&amp;dcy;&amp;acy; (1944 &amp;gcy;&amp;ocy;&amp;dcy; - &amp;Icy;&amp;rcy;&amp;icy;&amp;ncy;&amp;acy; &amp;Vcy;&amp;acy;&amp;lcy;&amp;iecy;&amp;ncy;&amp;tcy;&amp;icy;&amp;ncy;&amp;ocy;&amp;vcy;&amp;ncy;&amp;acy; &amp;Mcy;&amp;ocy;&amp;rcy;&amp;ocy;&amp;kcy;&amp;o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3842" y="2387480"/>
            <a:ext cx="3182145" cy="23388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6" name="Picture 4" descr="70 &amp;lcy;&amp;iecy;&amp;tcy; &amp;ncy;&amp;acy;&amp;zcy;&amp;acy;&amp;dcy; &amp;pcy;&amp;rcy;&amp;ocy;&amp;rcy;&amp;vcy;&amp;acy;&amp;ncy;&amp;acy; &amp;bcy;&amp;lcy;&amp;ocy;&amp;kcy;&amp;acy;&amp;dcy;&amp;acy; &amp;Lcy;&amp;iecy;&amp;ncy;&amp;icy;&amp;ncy;&amp;gcy;&amp;rcy;&amp;acy;&amp;dcy;&amp;acy; Readerstore.ru"/>
          <p:cNvPicPr>
            <a:picLocks noChangeAspect="1" noChangeArrowheads="1"/>
          </p:cNvPicPr>
          <p:nvPr/>
        </p:nvPicPr>
        <p:blipFill rotWithShape="1">
          <a:blip r:embed="rId3" cstate="print"/>
          <a:srcRect r="17409" b="9496"/>
          <a:stretch/>
        </p:blipFill>
        <p:spPr bwMode="auto">
          <a:xfrm>
            <a:off x="345943" y="4636180"/>
            <a:ext cx="3292574" cy="2253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print"/>
          <a:srcRect l="17227" t="10068" r="16160" b="29272"/>
          <a:stretch/>
        </p:blipFill>
        <p:spPr>
          <a:xfrm>
            <a:off x="3635896" y="2477656"/>
            <a:ext cx="5412615" cy="4252977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6" name="Содержимое 3">
            <a:extLst>
              <a:ext uri="{FF2B5EF4-FFF2-40B4-BE49-F238E27FC236}">
                <a16:creationId xmlns:a16="http://schemas.microsoft.com/office/drawing/2014/main" xmlns="" id="{24943EBD-7B43-4A4C-A712-DBA14AD0C8BC}"/>
              </a:ext>
            </a:extLst>
          </p:cNvPr>
          <p:cNvSpPr txBox="1">
            <a:spLocks/>
          </p:cNvSpPr>
          <p:nvPr/>
        </p:nvSpPr>
        <p:spPr>
          <a:xfrm>
            <a:off x="1719321" y="127367"/>
            <a:ext cx="5693643" cy="720080"/>
          </a:xfrm>
          <a:prstGeom prst="rect">
            <a:avLst/>
          </a:prstGeom>
        </p:spPr>
        <p:txBody>
          <a:bodyPr rtlCol="0">
            <a:normAutofit fontScale="77500" lnSpcReduction="20000"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charset="0"/>
              <a:buNone/>
              <a:defRPr/>
            </a:pP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Дорога жизни – Дорога смерти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5"/>
          <p:cNvSpPr>
            <a:spLocks noChangeArrowheads="1"/>
          </p:cNvSpPr>
          <p:nvPr/>
        </p:nvSpPr>
        <p:spPr bwMode="auto">
          <a:xfrm>
            <a:off x="83774" y="831368"/>
            <a:ext cx="896473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Дорога жизни позволяла не только ввозить в город </a:t>
            </a:r>
            <a:r>
              <a:rPr lang="ru-RU" sz="2000" b="1" dirty="0" smtClean="0"/>
              <a:t>продовольствие,  но </a:t>
            </a:r>
            <a:r>
              <a:rPr lang="ru-RU" sz="2000" b="1" dirty="0"/>
              <a:t>и вывозить из него больных и детей. Множество детей было перевезено из Ленинграда в другие регионы, в том числе и в Кировскую область</a:t>
            </a:r>
            <a:endParaRPr lang="ru-RU" sz="23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3">
            <a:extLst>
              <a:ext uri="{FF2B5EF4-FFF2-40B4-BE49-F238E27FC236}">
                <a16:creationId xmlns:a16="http://schemas.microsoft.com/office/drawing/2014/main" xmlns="" id="{24943EBD-7B43-4A4C-A712-DBA14AD0C8BC}"/>
              </a:ext>
            </a:extLst>
          </p:cNvPr>
          <p:cNvSpPr txBox="1">
            <a:spLocks/>
          </p:cNvSpPr>
          <p:nvPr/>
        </p:nvSpPr>
        <p:spPr>
          <a:xfrm>
            <a:off x="1719321" y="127367"/>
            <a:ext cx="5693643" cy="720080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charset="0"/>
              <a:buNone/>
              <a:defRPr/>
            </a:pP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ЭВАКУАЦИЯ</a:t>
            </a:r>
          </a:p>
        </p:txBody>
      </p:sp>
      <p:pic>
        <p:nvPicPr>
          <p:cNvPr id="4" name="Рисунок 3" descr="Изображение выглядит как текст, книга, старый&#10;&#10;Автоматически созданное описание">
            <a:extLst>
              <a:ext uri="{FF2B5EF4-FFF2-40B4-BE49-F238E27FC236}">
                <a16:creationId xmlns:a16="http://schemas.microsoft.com/office/drawing/2014/main" xmlns="" id="{03F933E9-163C-46E4-AEA5-4584032A826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154807"/>
            <a:ext cx="7064700" cy="4568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79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9640" y="256580"/>
            <a:ext cx="8497888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+mn-cs"/>
              </a:rPr>
              <a:t>Голод, холод, страх смерти - всё это страшные проявления       блокадной действительности, в которой находились дети     блокадного Ленинграда. Но несмотря на это, дети помогали  взрослым в освобождении города. Не осознавая всей    опасности  такой помощи, дети «просто играли»…</a:t>
            </a:r>
            <a:endParaRPr lang="ru-RU" sz="2400" b="1" dirty="0">
              <a:latin typeface="+mn-lt"/>
              <a:cs typeface="+mn-cs"/>
            </a:endParaRPr>
          </a:p>
        </p:txBody>
      </p:sp>
      <p:pic>
        <p:nvPicPr>
          <p:cNvPr id="9219" name="Picture 2" descr="&amp;Lcy;&amp;yacy;&amp;lcy;&amp;iecy;&amp;chcy;&amp;kcy;&amp;acy; &amp;Scy;&amp;tcy;&amp;iecy;&amp;pcy;&amp;acy;&amp;ncy;&amp;tscy;&amp;ocy;&amp;vcy;&amp;acy; &amp;Vcy;&amp;Kcy;&amp;ocy;&amp;ncy;&amp;tcy;&amp;acy;&amp;kcy;&amp;tcy;&amp;iecy;"/>
          <p:cNvPicPr>
            <a:picLocks noChangeAspect="1" noChangeArrowheads="1"/>
          </p:cNvPicPr>
          <p:nvPr/>
        </p:nvPicPr>
        <p:blipFill>
          <a:blip r:embed="rId2" cstate="print"/>
          <a:srcRect b="4327"/>
          <a:stretch>
            <a:fillRect/>
          </a:stretch>
        </p:blipFill>
        <p:spPr bwMode="auto">
          <a:xfrm>
            <a:off x="235117" y="2420888"/>
            <a:ext cx="4392613" cy="3446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0" name="Picture 10" descr="&amp;Kcy;&amp;lcy;&amp;ucy;&amp;bcy; &amp;Vcy;&amp;ocy;&amp;zcy;&amp;rcy;&amp;ocy;&amp;zhcy;&amp;dcy;&amp;iecy;&amp;ncy;&amp;icy;&amp;iecy;"/>
          <p:cNvPicPr>
            <a:picLocks noChangeAspect="1" noChangeArrowheads="1"/>
          </p:cNvPicPr>
          <p:nvPr/>
        </p:nvPicPr>
        <p:blipFill rotWithShape="1">
          <a:blip r:embed="rId3" cstate="print"/>
          <a:srcRect t="6230" r="2" b="6260"/>
          <a:stretch/>
        </p:blipFill>
        <p:spPr bwMode="auto">
          <a:xfrm>
            <a:off x="4299140" y="3573016"/>
            <a:ext cx="4608388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2"/>
          <p:cNvSpPr>
            <a:spLocks noChangeArrowheads="1"/>
          </p:cNvSpPr>
          <p:nvPr/>
        </p:nvSpPr>
        <p:spPr bwMode="auto">
          <a:xfrm>
            <a:off x="395288" y="115888"/>
            <a:ext cx="82804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</a:rPr>
              <a:t>«Заменим у станков отцов!» - </a:t>
            </a:r>
            <a:r>
              <a:rPr lang="ru-RU" sz="2400" b="1" dirty="0">
                <a:latin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</a:rPr>
            </a:br>
            <a:r>
              <a:rPr lang="ru-RU" sz="2400" b="1" dirty="0">
                <a:latin typeface="Times New Roman" pitchFamily="18" charset="0"/>
              </a:rPr>
              <a:t>этот призыв прозвучал с первых дней войны. </a:t>
            </a:r>
          </a:p>
          <a:p>
            <a:pPr algn="ctr"/>
            <a:r>
              <a:rPr lang="ru-RU" sz="2400" b="1" dirty="0">
                <a:latin typeface="Times New Roman" pitchFamily="18" charset="0"/>
              </a:rPr>
              <a:t>И учащиеся школ пошли работать на предприятия, чтобы помогать старшим выпускать оборонную продукцию.</a:t>
            </a:r>
            <a:endParaRPr lang="ru-RU" sz="2400" b="1" dirty="0">
              <a:latin typeface="Calibri" pitchFamily="34" charset="0"/>
            </a:endParaRPr>
          </a:p>
        </p:txBody>
      </p:sp>
      <p:pic>
        <p:nvPicPr>
          <p:cNvPr id="4" name="Picture 9" descr="Дети в тылу: вместо отцов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241658"/>
            <a:ext cx="3096344" cy="42839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12" descr="Дети в тылу: вместо отцов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2564904"/>
            <a:ext cx="4200525" cy="2800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431353" y="426699"/>
            <a:ext cx="828129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27 октября в 103 школах около 60 000 учащихся с 1-го по 6-й классы приступили к занятиям. </a:t>
            </a:r>
          </a:p>
        </p:txBody>
      </p:sp>
      <p:pic>
        <p:nvPicPr>
          <p:cNvPr id="24578" name="Picture 2" descr="sokura - &amp;CHcy;&amp;tcy;&amp;ocy;&amp;bcy;&amp;ycy; &amp;pcy;&amp;ocy;&amp;mcy;&amp;ncy;&amp;icy;&amp;tcy;&amp;softcy;. &amp;Bcy;&amp;lcy;&amp;ocy;&amp;kcy;&amp;acy;&amp;dcy;&amp;ncy;&amp;ycy;&amp;jcy; &amp;Lcy;&amp;iecy;&amp;ncy;&amp;icy;&amp;ncy;&amp;gcy;&amp;rcy;&amp;acy;&amp;d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553" y="1556792"/>
            <a:ext cx="6768894" cy="4459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1"/>
          <p:cNvSpPr>
            <a:spLocks noChangeArrowheads="1"/>
          </p:cNvSpPr>
          <p:nvPr/>
        </p:nvSpPr>
        <p:spPr bwMode="auto">
          <a:xfrm>
            <a:off x="539750" y="476250"/>
            <a:ext cx="792003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случае воздушной тревоги занятия прекращались, и дети переходили в бомбоубежище.</a:t>
            </a:r>
          </a:p>
        </p:txBody>
      </p:sp>
      <p:pic>
        <p:nvPicPr>
          <p:cNvPr id="26626" name="Picture 2" descr="&amp;Scy;&amp;tcy;&amp;iecy;&amp;pcy;&amp;icy;&amp;ncy;&amp;acy; &amp;IEcy;. &amp;Acy;. &amp;Ucy;&amp;rcy;&amp;ocy;&amp;kcy;-&amp;pcy;&amp;rcy;&amp;iecy;&amp;zcy;&amp;iecy;&amp;ncy;&amp;tcy;&amp;acy;&amp;tscy;&amp;icy;&amp;yacy; &amp;bcy;&amp;lcy;&amp;ocy;&amp;kcy;&amp;acy;&amp;dcy;&amp;acy; &amp;lcy;&amp;iecy;&amp;ncy;&amp;icy;&amp;ncy;&amp;gcy;&amp;rcy;&amp;acy;&amp;dcy;&amp;acy;"/>
          <p:cNvPicPr>
            <a:picLocks noChangeAspect="1" noChangeArrowheads="1"/>
          </p:cNvPicPr>
          <p:nvPr/>
        </p:nvPicPr>
        <p:blipFill>
          <a:blip r:embed="rId2" cstate="print"/>
          <a:srcRect b="13228"/>
          <a:stretch>
            <a:fillRect/>
          </a:stretch>
        </p:blipFill>
        <p:spPr bwMode="auto">
          <a:xfrm>
            <a:off x="815041" y="1484784"/>
            <a:ext cx="7620000" cy="49589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&amp;Vcy;&amp;ocy;&amp;lcy;&amp;icy;&amp;ncy;: &amp;kcy;&amp;acy;&amp;bcy;&amp;iecy;&amp;lcy;&amp;softcy;&amp;ncy;&amp;ycy;&amp;iecy; &amp;ocy;&amp;pcy;&amp;iecy;&amp;rcy;&amp;acy;&amp;tcy;&amp;ocy;&amp;rcy;&amp;ycy; &amp;dcy;&amp;ocy;&amp;lcy;&amp;zhcy;&amp;ncy;&amp;ycy; &amp;scy;&amp;acy;&amp;mcy;&amp;icy; &amp;rcy;&amp;iecy;&amp;shcy;&amp;acy;&amp;tcy;&amp;softcy;, &amp;scy; &amp;kcy;&amp;iecy;&amp;mcy; &amp;icy;&amp;mcy; &amp;scy;&amp;ocy;&amp;tcy;&amp;rcy;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6520" y="2060848"/>
            <a:ext cx="6255060" cy="4170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339" name="Прямоугольник 2"/>
          <p:cNvSpPr>
            <a:spLocks noChangeArrowheads="1"/>
          </p:cNvSpPr>
          <p:nvPr/>
        </p:nvSpPr>
        <p:spPr bwMode="auto">
          <a:xfrm>
            <a:off x="395288" y="549275"/>
            <a:ext cx="842518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Керосиновые лампы плохо освещали помещение. Поэтому у малышей проводилось только по 2 урока в день 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 20-25 минут.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pokazuha.ru - &amp;Dcy;&amp;IEcy;&amp;Tcy;&amp;Icy; &amp;Icy; &amp;Vcy;&amp;Ocy;&amp;Jcy;&amp;Ncy;&amp;Acy;-2. (&amp;Pcy;&amp;ocy;&amp;bcy;&amp;iecy;&amp;dcy;&amp;icy;&amp;tcy;&amp;iecy;&amp;lcy;&amp;icy; &amp;icy; &amp;pcy;&amp;ocy;&amp;bcy;&amp;iecy;&amp;zhcy;&amp;dcy;&amp;iocy;&amp;ncy;&amp;ncy;&amp;ycy;&amp;iecy;. &amp;Vcy;&amp;tcy;&amp;ocy;&amp;rcy;&amp;acy;&amp;yacy; &amp;mcy;&amp;icy;&amp;rcy;&amp;ocy;&amp;vcy;&amp;acy;&amp;yacy; &amp;vcy;&amp;ocy;&amp;jcy;&amp;ncy;&amp;acy; &amp;vcy; HQ &amp;scy; &amp;ocy;&amp;pcy;&amp;icy;&amp;scy;&amp;acy;&amp;ncy;&amp;icy;&amp;iecy;&amp;mcy;) &amp;CHcy;&amp;acy;&amp;scy;&amp;tcy;&amp;softcy; 26. Pub N:8591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7532" y="1953096"/>
            <a:ext cx="5324475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Picture 2" descr="&amp;Vcy; &amp;Acy;&amp;lcy;&amp;tcy;&amp;acy;&amp;iecy; &amp;icy;&amp;zcy;&amp;dcy;&amp;acy;&amp;dcy;&amp;ucy;&amp;tcy; &amp;kcy;&amp;ncy;&amp;icy;&amp;gcy;&amp;ucy; &amp;ocy; &amp;dcy;&amp;iecy;&amp;tcy;&amp;yacy;&amp;khcy; &amp;bcy;&amp;lcy;&amp;ocy;&amp;kcy;&amp;acy;&amp;dcy;&amp;ncy;&amp;ocy;&amp;gcy;&amp;ocy; &amp;Lcy;&amp;iecy;&amp;ncy;&amp;icy;&amp;ncy;&amp;gcy;&amp;rcy;&amp;acy;&amp;dcy;&amp;acy;, &amp;ecy;&amp;vcy;&amp;acy;&amp;kcy;&amp;ucy;&amp;icy;&amp;rcy;&amp;ocy;&amp;vcy;&amp;acy;&amp;ncy;&amp;ncy;&amp;ycy;&amp;khcy; &amp;vcy;&amp;ocy; &amp;vcy;&amp;rcy;&amp;iecy;&amp;mcy;&amp;yacy; &amp;vcy;&amp;ocy;&amp;jcy;&amp;ncy;&amp;ycy; &amp;vcy; &amp;Scy;&amp;icy;&amp;bcy;&amp;icy;&amp;rcy;&amp;softcy; - &amp;Ncy;&amp;ocy;&amp;vcy;&amp;ocy;&amp;scy;&amp;icy;&amp;bcy;&amp;icy;&amp;rcy;&amp;scy;&amp;kcy;&amp;icy;&amp;jcy; &amp;scy;&amp;acy;&amp;jcy;&amp;t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635" y="3645024"/>
            <a:ext cx="4434883" cy="27252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60" name="Прямоугольник 3"/>
          <p:cNvSpPr>
            <a:spLocks noChangeArrowheads="1"/>
          </p:cNvSpPr>
          <p:nvPr/>
        </p:nvSpPr>
        <p:spPr bwMode="auto">
          <a:xfrm>
            <a:off x="284294" y="116632"/>
            <a:ext cx="870902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Учиться в таких условиях было настоящим подвигом. К тому же учителям и ученикам приходилось самим заготавливать дрова, следить за чистотой, решать все другие хозяйственные вопросы.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90488" y="224719"/>
            <a:ext cx="8963025" cy="6408562"/>
          </a:xfrm>
          <a:prstGeom prst="rect">
            <a:avLst/>
          </a:prstGeom>
          <a:noFill/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4907071" y="6488668"/>
            <a:ext cx="4236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ДЕНЬ ВОИНСКОЙ СЛАВЫ РОССИИ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05593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&amp;Gcy;&amp;ocy;&amp;scy;&amp;ucy;&amp;dcy;&amp;acy;&amp;rcy;&amp;scy;&amp;tcy;&amp;vcy;&amp;iecy;&amp;ncy;&amp;ncy;&amp;ycy;&amp;iecy; &amp;acy;&amp;rcy;&amp;khcy;&amp;icy;&amp;vcy;&amp;ycy; &amp;Rcy;&amp;Fcy;, &amp;khcy;&amp;rcy;&amp;acy;&amp;ncy;&amp;yacy;&amp;shchcy;&amp;icy;&amp;iecy; &amp;fcy;&amp;ocy;&amp;tcy;&amp;ocy;&amp;dcy;&amp;ocy;&amp;kcy;&amp;ucy;&amp;mcy;&amp;iecy;&amp;ncy;&amp;tcy;&amp;ycy; &amp;ocy; &amp;Vcy;&amp;iecy;&amp;lcy;&amp;icy;&amp;kcy;&amp;ocy;&amp;jcy; 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492896"/>
            <a:ext cx="6220264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411" name="Прямоугольник 3"/>
          <p:cNvSpPr>
            <a:spLocks noChangeArrowheads="1"/>
          </p:cNvSpPr>
          <p:nvPr/>
        </p:nvSpPr>
        <p:spPr bwMode="auto">
          <a:xfrm>
            <a:off x="3506017" y="37944"/>
            <a:ext cx="547260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Санкт-Петербург – особенный город. Культурная жизнь города не останавливалась. Работали некоторые учреждения культуры: библиотеки, театры, радио, филармония. Для всех детей были проведены новогодние елки. </a:t>
            </a:r>
          </a:p>
        </p:txBody>
      </p:sp>
      <p:pic>
        <p:nvPicPr>
          <p:cNvPr id="28678" name="Picture 6" descr="art_nadzor - &amp;Kcy;&amp;acy;&amp;kcy; &amp;gcy;&amp;ocy;&amp;tcy;&amp;ocy;&amp;vcy;&amp;icy;&amp;lcy;&amp;icy;&amp;scy;&amp;softcy; &amp;kcy; &amp;Ncy;&amp;ocy;&amp;vcy;&amp;ocy;&amp;mcy;&amp;ucy; &amp;gcy;&amp;ocy;&amp;dcy;&amp;ucy; &amp;vcy; &amp;Scy;&amp;Scy;&amp;Scy;&amp;R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8"/>
            <a:ext cx="3450824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&amp;Bcy;&amp;lcy;&amp;ocy;&amp;kcy;&amp;acy;&amp;dcy;&amp;acy; &amp;Lcy;&amp;iecy;&amp;ncy;&amp;icy;&amp;ncy;&amp;gcy;&amp;rcy;&amp;acy;&amp;dcy;&amp;acy; (36 &amp;fcy;&amp;ocy;&amp;tcy;&amp;ocy;&amp;gcy;&amp;rcy;&amp;acy;&amp;fcy;&amp;icy;&amp;jcy;) &quot; &amp;Ncy;&amp;iecy;&amp;vcy;&amp;scy;&amp;iecy;&amp;dcy;&amp;ocy;&amp;mcy;&amp;acy; - &amp;zhcy;&amp;icy;&amp;zcy;&amp;ncy;&amp;softcy; &amp;pcy;&amp;ocy;&amp;lcy;&amp;ncy;&amp;acy; &amp;rcy;&amp;acy;&amp;zcy;&amp;vcy;&amp;lcy;&amp;iecy;&amp;chcy;&amp;iecy;&amp;ncy;&amp;icy;&amp;jcy;, &amp;Pcy;&amp;rcy;&amp;icy;&amp;kcy;&amp;ocy;&amp;lcy;&amp;softcy;&amp;ncy;&amp;ycy;&amp;iecy; &amp;kcy;&amp;acy;&amp;rcy;&amp;tcy;&amp;icy;&amp;ncy;&amp;kcy;&amp;icy;, &amp;Vcy;&amp;icy;&amp;dcy;&amp;iecy;&amp;ocy;, &amp;YUcy;&amp;mcy;&amp;ocy;&amp;rcy;, &amp;Fcy;&amp;ocy;&amp;tcy;&amp;ocy;&amp;gcy;&amp;rcy;&amp;acy;&amp;fcy;&amp;icy;&amp;icy;, &amp;Fcy;&amp;ocy;&amp;tcy;&amp;ocy;, &amp;Ecy;&amp;rcy;"/>
          <p:cNvPicPr>
            <a:picLocks noChangeAspect="1" noChangeArrowheads="1"/>
          </p:cNvPicPr>
          <p:nvPr/>
        </p:nvPicPr>
        <p:blipFill rotWithShape="1">
          <a:blip r:embed="rId2" cstate="print"/>
          <a:srcRect t="7273" b="7273"/>
          <a:stretch/>
        </p:blipFill>
        <p:spPr bwMode="auto">
          <a:xfrm>
            <a:off x="1259632" y="2060848"/>
            <a:ext cx="6552728" cy="4199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339755" y="292007"/>
            <a:ext cx="852094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госпиталях дети навещали раненых, выступали перед ними с концертами, читали им книги, газеты, писали письма родным и знакомым, когда бойцы не могли этого сделать сами.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275523" y="121856"/>
            <a:ext cx="852094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ниг о детях военного Ленинграда очень много.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них раскрывается , что двигало людьми, большими и маленькими, помогало им в нечеловеческих условиях голода, холода и обстрелов заботиться не только о себе, но и о ближних. Именно поэтому и выстоял Ленинград: большинство его жителей не покорились ни врагу, ни тяжелейшим жизненным обстоятельствам.</a:t>
            </a:r>
            <a:endParaRPr lang="ru-RU" sz="2000" b="1" dirty="0">
              <a:latin typeface="Times New Roman" panose="02020603050405020304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="" xmlns:a16="http://schemas.microsoft.com/office/drawing/2014/main" id="{DF7249BF-C3AE-4482-8388-777190E1EF5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045" y="2029058"/>
            <a:ext cx="2469558" cy="3208350"/>
          </a:xfrm>
          <a:prstGeom prst="rect">
            <a:avLst/>
          </a:prstGeom>
        </p:spPr>
      </p:pic>
      <p:pic>
        <p:nvPicPr>
          <p:cNvPr id="7" name="Рисунок 6" descr="Изображение выглядит как текст&#10;&#10;Автоматически созданное описание">
            <a:extLst>
              <a:ext uri="{FF2B5EF4-FFF2-40B4-BE49-F238E27FC236}">
                <a16:creationId xmlns="" xmlns:a16="http://schemas.microsoft.com/office/drawing/2014/main" id="{0BE19D1E-3401-4A01-B054-81010051F7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5910" y="2054761"/>
            <a:ext cx="2403834" cy="3251685"/>
          </a:xfrm>
          <a:prstGeom prst="rect">
            <a:avLst/>
          </a:prstGeom>
        </p:spPr>
      </p:pic>
      <p:pic>
        <p:nvPicPr>
          <p:cNvPr id="11" name="Рисунок 10" descr="Изображение выглядит как текст, человек, книга&#10;&#10;Автоматически созданное описание">
            <a:extLst>
              <a:ext uri="{FF2B5EF4-FFF2-40B4-BE49-F238E27FC236}">
                <a16:creationId xmlns="" xmlns:a16="http://schemas.microsoft.com/office/drawing/2014/main" id="{07DD917E-570D-44BB-81D5-2CECED930B0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3519528"/>
            <a:ext cx="2237934" cy="3137425"/>
          </a:xfrm>
          <a:prstGeom prst="rect">
            <a:avLst/>
          </a:prstGeom>
        </p:spPr>
      </p:pic>
      <p:pic>
        <p:nvPicPr>
          <p:cNvPr id="9" name="Рисунок 8" descr="Изображение выглядит как текст&#10;&#10;Автоматически созданное описание">
            <a:extLst>
              <a:ext uri="{FF2B5EF4-FFF2-40B4-BE49-F238E27FC236}">
                <a16:creationId xmlns="" xmlns:a16="http://schemas.microsoft.com/office/drawing/2014/main" id="{70A192AF-1911-4329-8B8C-DA0EBFEECCE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782" y="2054761"/>
            <a:ext cx="2300587" cy="3137426"/>
          </a:xfrm>
          <a:prstGeom prst="rect">
            <a:avLst/>
          </a:prstGeom>
        </p:spPr>
      </p:pic>
      <p:pic>
        <p:nvPicPr>
          <p:cNvPr id="3" name="Рисунок 2" descr="Изображение выглядит как текст, человек, в позе, семья&#10;&#10;Автоматически созданное описание">
            <a:extLst>
              <a:ext uri="{FF2B5EF4-FFF2-40B4-BE49-F238E27FC236}">
                <a16:creationId xmlns="" xmlns:a16="http://schemas.microsoft.com/office/drawing/2014/main" id="{AFAEAB8A-A2D1-4A16-A4E3-45AEC405C28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695" y="3515879"/>
            <a:ext cx="2151875" cy="313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56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4481BBA-760C-410B-BEE8-9FCC773CF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ru-RU" b="1" kern="1200">
                <a:latin typeface="+mj-lt"/>
                <a:ea typeface="+mj-ea"/>
                <a:cs typeface="+mj-cs"/>
              </a:rPr>
              <a:t>Вера Карасёва «Кирюшка</a:t>
            </a:r>
            <a:r>
              <a:rPr lang="ru-RU" kern="1200">
                <a:latin typeface="+mj-lt"/>
                <a:ea typeface="+mj-ea"/>
                <a:cs typeface="+mj-cs"/>
              </a:rPr>
              <a:t>»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519596" y="1445088"/>
            <a:ext cx="4038600" cy="514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20000"/>
          </a:bodyPr>
          <a:lstStyle/>
          <a:p>
            <a:pPr indent="457200">
              <a:lnSpc>
                <a:spcPct val="120000"/>
              </a:lnSpc>
              <a:spcBef>
                <a:spcPts val="0"/>
              </a:spcBef>
              <a:buFont typeface="Arial" charset="0"/>
            </a:pP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Вера </a:t>
            </a:r>
            <a:r>
              <a:rPr lang="ru-RU" sz="24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Карасёва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 книги, родилась в 1905 году, писала детские книги и до войны.</a:t>
            </a:r>
          </a:p>
          <a:p>
            <a:pPr indent="457200">
              <a:lnSpc>
                <a:spcPct val="120000"/>
              </a:lnSpc>
              <a:spcBef>
                <a:spcPts val="0"/>
              </a:spcBef>
              <a:buFont typeface="Arial" charset="0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Блокаду жила и работала в Ленинграде. Писательница пережила войну и продолжила писать книги, но теперь уже – о детях блокадного города. </a:t>
            </a:r>
          </a:p>
          <a:p>
            <a:pPr indent="457200">
              <a:lnSpc>
                <a:spcPct val="120000"/>
              </a:lnSpc>
              <a:spcBef>
                <a:spcPts val="0"/>
              </a:spcBef>
              <a:buFont typeface="Arial" charset="0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Книга «</a:t>
            </a:r>
            <a:r>
              <a:rPr lang="ru-RU" sz="24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Кирюшка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 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Великой Отечественной войне, о блокадном Ленинграде, о детях и взрослых, находившихся в это тяжелейшее время в городе, о  жизни маленьких героев, которые были её друзьями, соседями, знакомыми.</a:t>
            </a:r>
          </a:p>
        </p:txBody>
      </p:sp>
      <p:pic>
        <p:nvPicPr>
          <p:cNvPr id="8" name="Рисунок 7" descr="Изображение выглядит как текст&#10;&#10;Автоматически созданное описание">
            <a:extLst>
              <a:ext uri="{FF2B5EF4-FFF2-40B4-BE49-F238E27FC236}">
                <a16:creationId xmlns="" xmlns:a16="http://schemas.microsoft.com/office/drawing/2014/main" id="{AF42BFF7-EC9D-4D40-AB4B-3D751D99FC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579" y="1600200"/>
            <a:ext cx="3371842" cy="45259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3393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4481BBA-760C-410B-BEE8-9FCC773CF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78098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ru-RU" b="1" kern="1200" dirty="0">
                <a:latin typeface="+mj-lt"/>
                <a:ea typeface="+mj-ea"/>
                <a:cs typeface="+mj-cs"/>
              </a:rPr>
              <a:t>Автор о книге:</a:t>
            </a:r>
            <a:endParaRPr lang="ru-RU" kern="1200" dirty="0">
              <a:latin typeface="+mj-lt"/>
              <a:ea typeface="+mj-ea"/>
              <a:cs typeface="+mj-cs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AF42BFF7-EC9D-4D40-AB4B-3D751D99FC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251520" y="1196752"/>
            <a:ext cx="3411033" cy="5184576"/>
          </a:xfrm>
          <a:prstGeom prst="rect">
            <a:avLst/>
          </a:prstGeom>
          <a:noFill/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3868233" y="1196752"/>
            <a:ext cx="5024247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indent="457200" algn="ctr">
              <a:spcBef>
                <a:spcPct val="20000"/>
              </a:spcBef>
              <a:buFont typeface="Arial" charset="0"/>
            </a:pPr>
            <a:endParaRPr lang="ru-RU" sz="20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ctr">
              <a:spcBef>
                <a:spcPct val="20000"/>
              </a:spcBef>
              <a:buFont typeface="Arial" charset="0"/>
            </a:pPr>
            <a:r>
              <a:rPr lang="ru-RU" sz="2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«Днём и ночью бомбили и обстреливали враги осажденный город. Но ленинградцы не сдавались. И дети тоже были на боевом посту вместе со взрослыми. Старшие ребята заботились о младших, отводили их в убежище, тушили зажигательные бомбы.</a:t>
            </a:r>
          </a:p>
          <a:p>
            <a:pPr indent="457200" algn="ctr">
              <a:spcBef>
                <a:spcPct val="20000"/>
              </a:spcBef>
              <a:buFont typeface="Arial" charset="0"/>
            </a:pPr>
            <a:endParaRPr lang="ru-RU" sz="20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ctr">
              <a:spcBef>
                <a:spcPct val="20000"/>
              </a:spcBef>
              <a:buFont typeface="Arial" charset="0"/>
            </a:pPr>
            <a:r>
              <a:rPr lang="ru-RU" sz="2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 буду очень рада, если вы, прочитав эту книжку, полюбите маленьких ленинградцев.</a:t>
            </a:r>
          </a:p>
          <a:p>
            <a:pPr indent="457200" algn="ctr">
              <a:spcBef>
                <a:spcPct val="20000"/>
              </a:spcBef>
              <a:buFont typeface="Arial" charset="0"/>
            </a:pPr>
            <a:endParaRPr lang="ru-RU" sz="2000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ctr">
              <a:spcBef>
                <a:spcPct val="20000"/>
              </a:spcBef>
              <a:buFont typeface="Arial" charset="0"/>
            </a:pPr>
            <a:r>
              <a:rPr lang="ru-RU" sz="20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Для этого я ее написала».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377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683568" y="-171400"/>
            <a:ext cx="8229600" cy="1143000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ФАШИСТОВ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954052" y="746702"/>
            <a:ext cx="5688632" cy="42664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410141" y="5013176"/>
            <a:ext cx="8733859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долю Ленинграда выпало очень страшное испытание. Фашистская Германия хотела уничтожить город вместе с его жителями</a:t>
            </a:r>
            <a:r>
              <a:rPr lang="ru-RU" sz="2000" b="1" dirty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стереть его с лица земли.</a:t>
            </a:r>
            <a:r>
              <a:rPr lang="ru-RU" sz="2000" b="1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Фашисты подошли так близко, что могли видеть улицы. </a:t>
            </a:r>
          </a:p>
          <a:p>
            <a:pPr algn="ctr"/>
            <a:r>
              <a:rPr lang="ru-RU" sz="2000" b="1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Город обстреливали ежедневно из дальнобойных орудий. </a:t>
            </a:r>
          </a:p>
          <a:p>
            <a:pPr algn="ctr"/>
            <a:r>
              <a:rPr lang="ru-RU" sz="2000" b="1" dirty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сентября1941 город был блокирован.</a:t>
            </a:r>
            <a:endParaRPr lang="ru-RU" sz="2000" b="1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241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0525" y="188640"/>
            <a:ext cx="8362950" cy="2579688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ru-RU" sz="2000" b="1" dirty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блокадные годы т</a:t>
            </a:r>
            <a:r>
              <a:rPr lang="ru-RU" sz="2000" b="1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рудно было и взрослым, и детям.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ru-RU" sz="2000" b="1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Мужчин в городе практически не было – они составляли ряды ополчения и были на линии фронта, обороняя город и пытаясь прорвать блокадное кольцо. Остальные взрослые должны были много работать на заводах, чтобы помогать бойцам на фронте, несмотря на голод и отсутствие сил.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Изображение выглядит как человек, ружье, оружие, черный&#10;&#10;Автоматически созданное описание">
            <a:extLst>
              <a:ext uri="{FF2B5EF4-FFF2-40B4-BE49-F238E27FC236}">
                <a16:creationId xmlns:a16="http://schemas.microsoft.com/office/drawing/2014/main" xmlns="" id="{1D20431F-B26F-4876-A2A7-756F6DD4CB8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404478"/>
            <a:ext cx="6048672" cy="43356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0525" y="188640"/>
            <a:ext cx="8362950" cy="2579688"/>
          </a:xfrm>
        </p:spPr>
        <p:txBody>
          <a:bodyPr rtlCol="0">
            <a:normAutofit fontScale="92500" lnSpcReduction="10000"/>
          </a:bodyPr>
          <a:lstStyle/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блокадного Ленинграда росли, работали и учились под разрывы бомб и снарядов, в условиях холода и голода. Когда в сентябре 1941 года замкнулось блокадное кольцо, в  блокированном городе оказались 2 554 000 ленинградцев, в том числе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400 000 детей. </a:t>
            </a:r>
          </a:p>
        </p:txBody>
      </p:sp>
      <p:pic>
        <p:nvPicPr>
          <p:cNvPr id="14338" name="Picture 2" descr="&amp;Bcy;&amp;ocy;&amp;rcy;&amp;tscy;&amp;ycy; &amp;scy; &amp;pcy;&amp;iecy;&amp;dcy;&amp;ocy;&amp;fcy;&amp;icy;&amp;lcy;&amp;icy;&amp;iecy;&amp;jcy; &amp;tcy;&amp;rcy;&amp;iecy;&amp;bcy;&amp;ucy;&amp;yucy;&amp;tcy; &amp;zcy;&amp;acy;&amp;kcy;&amp;rcy;&amp;ycy;&amp;tcy;&amp;softcy; &quot;&amp;Vcy;&amp;Kcy;&amp;ocy;&amp;ncy;&amp;tcy;&amp;acy;&amp;kcy;&amp;tcy;&amp;iecy;&quot; &quot;&amp;Tcy;&amp;Bcy;&amp;Ncy;-&amp;Ncy;&amp;ocy;&amp;vcy;&amp;ocy;&amp;scy;&amp;tcy;&amp;icy;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708920"/>
            <a:ext cx="4680520" cy="35324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0" name="Picture 4" descr="&amp;Scy;&amp;ocy;&amp;vcy;&amp;iecy;&amp;tcy;&amp;scy;&amp;kcy;&amp;icy;&amp;iecy; &amp;dcy;&amp;iecy;&amp;tcy;&amp;icy; &amp;vcy;&amp;iecy;&amp;lcy;&amp;icy;&amp;kcy;&amp;ocy;&amp;jcy; &amp;dcy;&amp;iecy;&amp;pcy;&amp;rcy;&amp;iecy;&amp;scy;&amp;scy;&amp;icy;&amp;icy;. :: Ecclesiast - &amp;lcy;&amp;icy;&amp;chcy;&amp;ncy;&amp;ycy;&amp;jcy; &amp;bcy;&amp;lcy;&amp;ocy;&amp;gcy; :: &amp;CHcy;&amp;iecy;&amp;lcy;&amp;ocy;&amp;vcy;&amp;iecy;&amp;chcy;&amp;ie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4005263"/>
            <a:ext cx="4002117" cy="26640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9578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851920" y="188640"/>
            <a:ext cx="5693643" cy="720080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ХОЛОД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644008" y="908720"/>
            <a:ext cx="4248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Ещё одной страшной бедой был холод. Зимы были в то время очень морозные, и горожане просто застывали в своих квартирах. 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482244" y="544522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обогрева помещения топили буржуйки – самодельные маленькие печки. Дров не хватало, поэтому в печку шла мебель, обои, все, что горело. </a:t>
            </a:r>
          </a:p>
          <a:p>
            <a:pPr algn="ctr"/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656"/>
            <a:ext cx="4176464" cy="632954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744" y="2232483"/>
            <a:ext cx="4122043" cy="3089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82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Текст 3"/>
          <p:cNvSpPr>
            <a:spLocks noGrp="1"/>
          </p:cNvSpPr>
          <p:nvPr>
            <p:ph type="body" sz="half" idx="2"/>
          </p:nvPr>
        </p:nvSpPr>
        <p:spPr>
          <a:xfrm>
            <a:off x="503236" y="554444"/>
            <a:ext cx="8137525" cy="1296442"/>
          </a:xfrm>
        </p:spPr>
        <p:txBody>
          <a:bodyPr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Музее истории Ленинграда (Санкт-Петербурга) хранится чёрствый, потемневший не от времени, а тёмный с самого своего появления на свет ломоть хлеба.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grayscl/>
          </a:blip>
          <a:srcRect l="51739" t="35300" r="4884" b="11763"/>
          <a:stretch/>
        </p:blipFill>
        <p:spPr>
          <a:xfrm>
            <a:off x="179512" y="1850886"/>
            <a:ext cx="4593078" cy="4203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http://www.eduportal44.ru/Kostroma_EDU/Vecher_2/1/DocLib/2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" t="1474" r="58861" b="47200"/>
          <a:stretch/>
        </p:blipFill>
        <p:spPr bwMode="auto">
          <a:xfrm>
            <a:off x="4834822" y="3068960"/>
            <a:ext cx="4166980" cy="3508150"/>
          </a:xfrm>
          <a:prstGeom prst="rect">
            <a:avLst/>
          </a:prstGeom>
          <a:ln w="635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одержимое 3">
            <a:extLst>
              <a:ext uri="{FF2B5EF4-FFF2-40B4-BE49-F238E27FC236}">
                <a16:creationId xmlns:a16="http://schemas.microsoft.com/office/drawing/2014/main" xmlns="" id="{FC98961E-D131-4214-8DAA-7FCB847F48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5178" y="8471"/>
            <a:ext cx="5693643" cy="720080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ГОЛОД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41DA3A9-0A1E-4E1B-A2AE-2E2053BB77A7}"/>
              </a:ext>
            </a:extLst>
          </p:cNvPr>
          <p:cNvSpPr txBox="1"/>
          <p:nvPr/>
        </p:nvSpPr>
        <p:spPr>
          <a:xfrm>
            <a:off x="4679952" y="1684476"/>
            <a:ext cx="4572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 smtClean="0">
                <a:solidFill>
                  <a:srgbClr val="FF0000"/>
                </a:solidFill>
              </a:rPr>
              <a:t>С </a:t>
            </a:r>
            <a:r>
              <a:rPr lang="ru-RU" sz="1800" b="1" dirty="0">
                <a:solidFill>
                  <a:srgbClr val="FF0000"/>
                </a:solidFill>
              </a:rPr>
              <a:t>20 ноября 1941 года нормы на хлеб стали совсем низкие : рабочие в день получали 250 граммов хлеба , а дети и служащие  по 125  граммов хлеба.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Текст 3"/>
          <p:cNvSpPr>
            <a:spLocks noGrp="1"/>
          </p:cNvSpPr>
          <p:nvPr>
            <p:ph type="body" sz="half" idx="2"/>
          </p:nvPr>
        </p:nvSpPr>
        <p:spPr>
          <a:xfrm>
            <a:off x="503236" y="554444"/>
            <a:ext cx="8137525" cy="1296442"/>
          </a:xfrm>
        </p:spPr>
        <p:txBody>
          <a:bodyPr/>
          <a:lstStyle/>
          <a:p>
            <a:pPr algn="ctr"/>
            <a:r>
              <a:rPr lang="ru-RU" sz="2400" b="1" dirty="0"/>
              <a:t>Надвигался голод ! Люди научились делать булки из горчицы, суп из дрожжей и крапивы, котлеты из хрена, кисель из столярного клея. Хлеб содержал </a:t>
            </a:r>
            <a:r>
              <a:rPr lang="ru-RU" sz="2400" b="1" dirty="0" smtClean="0"/>
              <a:t>жмых (остатки после отжима растительного масла), соду, отруби, целлюлозу, хвою, обойную пыль </a:t>
            </a:r>
            <a:r>
              <a:rPr lang="ru-RU" sz="2400" b="1" dirty="0"/>
              <a:t>и лишь немного муки.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одержимое 3">
            <a:extLst>
              <a:ext uri="{FF2B5EF4-FFF2-40B4-BE49-F238E27FC236}">
                <a16:creationId xmlns:a16="http://schemas.microsoft.com/office/drawing/2014/main" xmlns="" id="{FC98961E-D131-4214-8DAA-7FCB847F48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5178" y="8471"/>
            <a:ext cx="5693643" cy="720080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ГОЛОД</a:t>
            </a:r>
          </a:p>
        </p:txBody>
      </p:sp>
      <p:pic>
        <p:nvPicPr>
          <p:cNvPr id="4" name="Рисунок 3" descr="Изображение выглядит как торт, внутренний, еда, продукт&#10;&#10;Автоматически созданное описание">
            <a:extLst>
              <a:ext uri="{FF2B5EF4-FFF2-40B4-BE49-F238E27FC236}">
                <a16:creationId xmlns:a16="http://schemas.microsoft.com/office/drawing/2014/main" xmlns="" id="{3BB49653-A740-4D25-A919-A93CB01BCE5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17711"/>
            <a:ext cx="4038600" cy="3804533"/>
          </a:xfrm>
          <a:prstGeom prst="rect">
            <a:avLst/>
          </a:prstGeom>
        </p:spPr>
      </p:pic>
      <p:pic>
        <p:nvPicPr>
          <p:cNvPr id="8" name="Рисунок 7" descr="Изображение выглядит как внутренний, стена&#10;&#10;Автоматически созданное описание">
            <a:extLst>
              <a:ext uri="{FF2B5EF4-FFF2-40B4-BE49-F238E27FC236}">
                <a16:creationId xmlns:a16="http://schemas.microsoft.com/office/drawing/2014/main" xmlns="" id="{1EFF8484-92AE-43BE-A6AB-D85ABDC962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617711"/>
            <a:ext cx="3894584" cy="3804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45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@&amp;dcy;&amp;ncy;&amp;iecy;&amp;vcy;&amp;ncy;&amp;icy;&amp;kcy;&amp;icy; - &amp;Pcy;&amp;rcy;&amp;icy;&amp;zcy;&amp;rcy;&amp;acy;&amp;chcy;&amp;ncy;&amp;acy;&amp;yacy; &amp;kcy;&amp;rcy;&amp;ucy;&amp;gcy;&amp;ocy;&amp;vcy;&amp;iecy;&amp;rcy;&amp;tcy;&amp;soft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608" y="2116052"/>
            <a:ext cx="6984776" cy="461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Прямоугольник 2"/>
          <p:cNvSpPr>
            <a:spLocks noChangeArrowheads="1"/>
          </p:cNvSpPr>
          <p:nvPr/>
        </p:nvSpPr>
        <p:spPr bwMode="auto">
          <a:xfrm>
            <a:off x="395854" y="548680"/>
            <a:ext cx="835228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Также вышла из строя система городского водоснабжения, 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 воду пришлось брать из Невы и каналов. Также не работало отопление, канализация, не было электричества, стоял весь транспорт. </a:t>
            </a:r>
          </a:p>
        </p:txBody>
      </p:sp>
      <p:sp>
        <p:nvSpPr>
          <p:cNvPr id="4" name="Содержимое 3">
            <a:extLst>
              <a:ext uri="{FF2B5EF4-FFF2-40B4-BE49-F238E27FC236}">
                <a16:creationId xmlns:a16="http://schemas.microsoft.com/office/drawing/2014/main" xmlns="" id="{A72DD3E1-6DD9-4BC2-B34A-F1015623FF5A}"/>
              </a:ext>
            </a:extLst>
          </p:cNvPr>
          <p:cNvSpPr txBox="1">
            <a:spLocks/>
          </p:cNvSpPr>
          <p:nvPr/>
        </p:nvSpPr>
        <p:spPr>
          <a:xfrm>
            <a:off x="1308555" y="188640"/>
            <a:ext cx="6735253" cy="720080"/>
          </a:xfrm>
          <a:prstGeom prst="rect">
            <a:avLst/>
          </a:prstGeom>
        </p:spPr>
        <p:txBody>
          <a:bodyPr rtlCol="0">
            <a:normAutofit fontScale="70000" lnSpcReduction="20000"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charset="0"/>
              <a:buNone/>
              <a:defRPr/>
            </a:pP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ВОДОСНАБЖЕНИЯ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921</Words>
  <Application>Microsoft Office PowerPoint</Application>
  <PresentationFormat>Экран (4:3)</PresentationFormat>
  <Paragraphs>51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Дети блокадного Ленинграда</vt:lpstr>
      <vt:lpstr>Презентация PowerPoint</vt:lpstr>
      <vt:lpstr>ПЛАН ФАШИСТОВ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Вера Карасёва «Кирюшка»</vt:lpstr>
      <vt:lpstr>Автор о книге: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Детям о блокаде Ленинграда</dc:title>
  <dc:creator>ольга пивоварова</dc:creator>
  <cp:lastModifiedBy>Пользователь Windows</cp:lastModifiedBy>
  <cp:revision>27</cp:revision>
  <dcterms:created xsi:type="dcterms:W3CDTF">2021-01-26T21:37:08Z</dcterms:created>
  <dcterms:modified xsi:type="dcterms:W3CDTF">2025-11-16T07:40:24Z</dcterms:modified>
</cp:coreProperties>
</file>