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308" r:id="rId2"/>
    <p:sldId id="336" r:id="rId3"/>
    <p:sldId id="256" r:id="rId4"/>
    <p:sldId id="321" r:id="rId5"/>
    <p:sldId id="325" r:id="rId6"/>
    <p:sldId id="322" r:id="rId7"/>
    <p:sldId id="335" r:id="rId8"/>
    <p:sldId id="327" r:id="rId9"/>
    <p:sldId id="329" r:id="rId10"/>
    <p:sldId id="330" r:id="rId11"/>
    <p:sldId id="328" r:id="rId12"/>
    <p:sldId id="331" r:id="rId13"/>
    <p:sldId id="332" r:id="rId14"/>
    <p:sldId id="333" r:id="rId15"/>
    <p:sldId id="334" r:id="rId16"/>
    <p:sldId id="323" r:id="rId17"/>
    <p:sldId id="306" r:id="rId18"/>
    <p:sldId id="338" r:id="rId19"/>
    <p:sldId id="33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CC00"/>
    <a:srgbClr val="3399FF"/>
    <a:srgbClr val="CC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139" autoAdjust="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2FEA5-5E20-4B89-9609-7CD7B136621D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321B6-DF34-42ED-8A3D-F16CA2B1C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A2387-2612-44D4-ADFE-7ECB4793CCD4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A5F03-F90E-48A3-86AF-9E5252CA8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6957B-DCA5-4BEA-863B-8DD745F98FC7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FD873-A707-40CE-9A8A-5B9161B13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661B2-21D8-4E68-A552-CD971858D495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823E-C29F-454B-B6CC-57CBB04DB0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2A2DC-6919-4071-A42F-55729DDFDA1C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67E5D-9C24-42D3-A348-CA9B7378D8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4FE4B-448B-4CEF-B7A3-EDC9B20E7CC4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5F419-5AE8-420D-91B1-DDAA8EDB6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EF0C8-636B-4B85-B3BC-2F82E7F33886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38CB1-F81E-4B9C-AC20-18BE1BE7C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C6BC-23A7-4065-AA4E-9CC76E8BFAB2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3C60D-67BA-47E8-9761-C1BB0F796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07C67-AE20-488B-A038-3C3607FC0F33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EC3A2-9F3F-4BB9-9CF1-F51E209495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479A-0FA3-4461-8BBD-D442FC742F83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DE71A-83A3-4296-8E50-8574ABC72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21758-DA38-4CBB-A55D-98C3C0C83242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94615-1EFD-4E38-9086-E304C2F5E1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3CB2D3-ABD2-4929-91DA-6623CD81819B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A02EB3-43C3-4756-800B-2BA3E34AF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36" r:id="rId2"/>
    <p:sldLayoutId id="2147483745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6" r:id="rId9"/>
    <p:sldLayoutId id="2147483742" r:id="rId10"/>
    <p:sldLayoutId id="214748374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712968" cy="5760640"/>
          </a:xfrm>
        </p:spPr>
        <p:txBody>
          <a:bodyPr/>
          <a:lstStyle/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Семейные традиции в развитии ребенка»</a:t>
            </a:r>
            <a:r>
              <a:rPr lang="ru-RU" sz="60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60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br>
              <a:rPr lang="ru-RU" sz="4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400" dirty="0">
                <a:solidFill>
                  <a:schemeClr val="tx1"/>
                </a:solidFill>
                <a:cs typeface="Andalus" pitchFamily="18" charset="-78"/>
              </a:rPr>
              <a:t/>
            </a:r>
            <a:br>
              <a:rPr lang="ru-RU" sz="2400" dirty="0">
                <a:solidFill>
                  <a:schemeClr val="tx1"/>
                </a:solidFill>
                <a:cs typeface="Andalus" pitchFamily="18" charset="-78"/>
              </a:rPr>
            </a:br>
            <a:r>
              <a:rPr lang="ru-RU" sz="2400" dirty="0" smtClean="0">
                <a:solidFill>
                  <a:schemeClr val="tx1"/>
                </a:solidFill>
                <a:cs typeface="Andalus" pitchFamily="18" charset="-78"/>
              </a:rPr>
              <a:t>                                                                    </a:t>
            </a:r>
            <a:br>
              <a:rPr lang="ru-RU" sz="2400" dirty="0" smtClean="0">
                <a:solidFill>
                  <a:schemeClr val="tx1"/>
                </a:solidFill>
                <a:cs typeface="Andalus" pitchFamily="18" charset="-78"/>
              </a:rPr>
            </a:br>
            <a:r>
              <a:rPr lang="ru-RU" sz="2400" dirty="0">
                <a:solidFill>
                  <a:schemeClr val="tx1"/>
                </a:solidFill>
                <a:cs typeface="Andalus" pitchFamily="18" charset="-78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cs typeface="Andalus" pitchFamily="18" charset="-78"/>
              </a:rPr>
              <a:t>                                                            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  <a:t>Подготовила:</a:t>
            </a:r>
            <a:br>
              <a:rPr lang="ru-RU" sz="2400" dirty="0" smtClean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</a:br>
            <a:r>
              <a:rPr lang="ru-RU" sz="2400" dirty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  <a:t>                                                            Воспитатель </a:t>
            </a:r>
            <a:r>
              <a:rPr lang="ru-RU" sz="2400" dirty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  <a:t>МКДОУ «Улыбка»</a:t>
            </a:r>
            <a:br>
              <a:rPr lang="ru-RU" sz="2400" dirty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</a:b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  <a:t>                                                        Девятова </a:t>
            </a:r>
            <a:r>
              <a:rPr lang="ru-RU" sz="2400" dirty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  <a:t>Наталья Владимировна </a:t>
            </a:r>
            <a:br>
              <a:rPr lang="ru-RU" sz="2400" dirty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</a:br>
            <a:r>
              <a:rPr lang="ru-RU" sz="2800" b="1" i="1" dirty="0" smtClean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  <a:t>                 </a:t>
            </a:r>
            <a:r>
              <a:rPr lang="ru-RU" sz="4400" b="1" i="1" dirty="0" smtClean="0">
                <a:solidFill>
                  <a:schemeClr val="tx1"/>
                </a:solidFill>
                <a:latin typeface="Arial Narrow" pitchFamily="34" charset="0"/>
                <a:cs typeface="Andalus" pitchFamily="18" charset="-78"/>
              </a:rPr>
              <a:t>  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F0E5AF0-C5F8-2C0D-859D-5DC81336AF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2936"/>
            <a:ext cx="4176464" cy="3712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40960" cy="1512168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« </a:t>
            </a:r>
            <a:r>
              <a:rPr lang="ru-RU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Семейное </a:t>
            </a:r>
            <a:r>
              <a:rPr lang="ru-RU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посещение </a:t>
            </a:r>
            <a:r>
              <a:rPr lang="ru-RU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</a:t>
            </a:r>
            <a:br>
              <a:rPr lang="ru-RU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театров, музеев</a:t>
            </a:r>
            <a:r>
              <a:rPr lang="ru-RU" sz="4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выставок»</a:t>
            </a:r>
            <a: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33A814AD-EA65-FE8A-3538-7B0C84267A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1556792"/>
            <a:ext cx="6314128" cy="471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08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72008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         «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Составление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родословной»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FC29D611-263A-04D7-21D7-4F805EA5F1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84784"/>
            <a:ext cx="5832648" cy="496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21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6391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          «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Семейные праздники</a:t>
            </a:r>
            <a:r>
              <a:rPr lang="ru-RU" sz="4000" b="1" dirty="0" smtClean="0">
                <a:solidFill>
                  <a:schemeClr val="tx1"/>
                </a:solidFill>
              </a:rPr>
              <a:t>»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2ACDB2BF-7338-58C5-6225-D6A9E697E7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24744"/>
            <a:ext cx="6600269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10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     «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Совместные приемы пищи</a:t>
            </a:r>
            <a:r>
              <a:rPr lang="ru-RU" sz="4000" b="1" dirty="0" smtClean="0">
                <a:solidFill>
                  <a:schemeClr val="tx1"/>
                </a:solidFill>
              </a:rPr>
              <a:t>»</a:t>
            </a:r>
            <a:r>
              <a:rPr lang="ru-RU" b="1" dirty="0"/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88687A6-616B-0C4E-36B8-6E5FC9A59A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28800"/>
            <a:ext cx="7023250" cy="473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632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91264" cy="86409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«Семейное блюдо»</a:t>
            </a:r>
            <a:endParaRPr lang="ru-RU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5972CD42-B485-C530-703D-D27CC21A3A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68760"/>
            <a:ext cx="7302317" cy="498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387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40960" cy="1224136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«Совместные игры взрослых с детьми»</a:t>
            </a:r>
            <a:endParaRPr lang="ru-RU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962B20AE-821F-A22D-8F3C-64F6F0844A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718616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12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640960" cy="9361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Arabic Typesetting" pitchFamily="66" charset="-78"/>
              </a:rPr>
              <a:t>  </a:t>
            </a:r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Что </a:t>
            </a:r>
            <a:r>
              <a:rPr lang="ru-RU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дают семейные традиции детям?</a:t>
            </a:r>
            <a:endParaRPr lang="ru-RU" sz="3600" b="1" dirty="0">
              <a:solidFill>
                <a:schemeClr val="tx1"/>
              </a:solidFill>
              <a:cs typeface="Arabic Typesetting" pitchFamily="66" charset="-7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54461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Для детей семейные традиции способствуют гармоничному развитию.</a:t>
            </a:r>
          </a:p>
          <a:p>
            <a:pPr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Родители представляются не только строгими воспитателями, но и друзьями…</a:t>
            </a:r>
          </a:p>
          <a:p>
            <a:endParaRPr lang="ru-RU" dirty="0"/>
          </a:p>
        </p:txBody>
      </p:sp>
      <p:pic>
        <p:nvPicPr>
          <p:cNvPr id="5" name="Picture 2" descr="Картинки по запросу семейные традиции приме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717032"/>
            <a:ext cx="6768752" cy="2961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6396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107504" y="260350"/>
            <a:ext cx="8856984" cy="100841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   </a:t>
            </a:r>
            <a:r>
              <a:rPr lang="ru-RU" sz="3600" b="1" dirty="0" smtClean="0">
                <a:solidFill>
                  <a:schemeClr val="tx1"/>
                </a:solidFill>
              </a:rPr>
              <a:t>Ценности формируемые традициями у   ребенка.</a:t>
            </a:r>
          </a:p>
        </p:txBody>
      </p:sp>
      <p:pic>
        <p:nvPicPr>
          <p:cNvPr id="5" name="Объект 3" descr="http://selec.bereza.edu.by/sm_full.aspx?guid=13548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80920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96944" cy="144016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Для </a:t>
            </a:r>
            <a:r>
              <a:rPr lang="ru-RU" sz="3600" b="1" dirty="0">
                <a:solidFill>
                  <a:schemeClr val="tx1"/>
                </a:solidFill>
              </a:rPr>
              <a:t>заведения семейной традиции </a:t>
            </a:r>
            <a:r>
              <a:rPr lang="ru-RU" sz="3600" b="1" dirty="0" smtClean="0">
                <a:solidFill>
                  <a:schemeClr val="tx1"/>
                </a:solidFill>
              </a:rPr>
              <a:t>учитывается </a:t>
            </a:r>
            <a:r>
              <a:rPr lang="ru-RU" sz="3600" b="1" dirty="0">
                <a:solidFill>
                  <a:schemeClr val="tx1"/>
                </a:solidFill>
              </a:rPr>
              <a:t>следующее:</a:t>
            </a:r>
            <a:br>
              <a:rPr lang="ru-RU" sz="3600" b="1" dirty="0">
                <a:solidFill>
                  <a:schemeClr val="tx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2880319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*должна </a:t>
            </a:r>
            <a:r>
              <a:rPr lang="ru-RU" sz="2000" dirty="0"/>
              <a:t>быть приятна и приносить удовольствие всем членам семьи;</a:t>
            </a:r>
          </a:p>
          <a:p>
            <a:pPr marL="0" indent="0">
              <a:buNone/>
            </a:pPr>
            <a:r>
              <a:rPr lang="ru-RU" sz="2000" dirty="0"/>
              <a:t>*</a:t>
            </a:r>
            <a:r>
              <a:rPr lang="ru-RU" sz="2000" dirty="0" smtClean="0"/>
              <a:t> должна </a:t>
            </a:r>
            <a:r>
              <a:rPr lang="ru-RU" sz="2000" dirty="0"/>
              <a:t>выполняться регулярно, а не от случая к случаю;</a:t>
            </a:r>
          </a:p>
          <a:p>
            <a:pPr marL="0" indent="0">
              <a:buNone/>
            </a:pPr>
            <a:r>
              <a:rPr lang="ru-RU" sz="2000" dirty="0"/>
              <a:t>*</a:t>
            </a:r>
            <a:r>
              <a:rPr lang="ru-RU" sz="2000" dirty="0" smtClean="0"/>
              <a:t>должна </a:t>
            </a:r>
            <a:r>
              <a:rPr lang="ru-RU" sz="2000" dirty="0"/>
              <a:t>быть эффектной и эффективной: удивлять, радовать, запоминаться;</a:t>
            </a:r>
          </a:p>
          <a:p>
            <a:pPr marL="0" indent="0">
              <a:buNone/>
            </a:pPr>
            <a:r>
              <a:rPr lang="ru-RU" sz="2000" dirty="0"/>
              <a:t>*</a:t>
            </a:r>
            <a:r>
              <a:rPr lang="ru-RU" sz="2000" dirty="0" smtClean="0"/>
              <a:t> должна </a:t>
            </a:r>
            <a:r>
              <a:rPr lang="ru-RU" sz="2000" dirty="0"/>
              <a:t>быть естественной, « не нужно надуманных ритуалов»</a:t>
            </a:r>
          </a:p>
          <a:p>
            <a:pPr marL="0" indent="0">
              <a:buNone/>
            </a:pPr>
            <a:r>
              <a:rPr lang="ru-RU" sz="2000" dirty="0"/>
              <a:t>*</a:t>
            </a:r>
            <a:r>
              <a:rPr lang="ru-RU" sz="2000" dirty="0" smtClean="0"/>
              <a:t> формируйте </a:t>
            </a:r>
            <a:r>
              <a:rPr lang="ru-RU" sz="2000" dirty="0"/>
              <a:t>традицию с любовью, для блага, а не для установления жестких воспитательных рамок.</a:t>
            </a:r>
          </a:p>
        </p:txBody>
      </p:sp>
      <p:pic>
        <p:nvPicPr>
          <p:cNvPr id="6" name="Picture 2" descr="http://www.publy.ru/wp-content/uploads/2016/08/57a5fbfc177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89040"/>
            <a:ext cx="4752528" cy="2909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99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435280" cy="1736552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</a:rPr>
              <a:t>Традиции сплачивают семью, позволяют сберечь те зёрна разумного и доброго, которые старшими членами семьи были найдены раньше, и сделать их достоянием подрастающего поколения.</a:t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Picture 2" descr="Картинки по запросу совместные игры в семь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509120"/>
            <a:ext cx="3400370" cy="2160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CE80FA78-7F32-89B9-F6D4-F455E67F10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145610"/>
            <a:ext cx="3456384" cy="215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Объект 7">
            <a:extLst>
              <a:ext uri="{FF2B5EF4-FFF2-40B4-BE49-F238E27FC236}">
                <a16:creationId xmlns="" xmlns:a16="http://schemas.microsoft.com/office/drawing/2014/main" id="{C44C8071-5C57-2419-09EC-6FC7627F7E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43962"/>
            <a:ext cx="3296373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37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36815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«Счастлив тот, кто счастлив у себя дома»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                                                   Л. Н. Толстой.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A3146DC2-E694-42E8-66DA-67C92A11BC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16832"/>
            <a:ext cx="6586728" cy="438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80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496944" cy="4464496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chemeClr val="bg1"/>
                </a:solidFill>
                <a:effectLst/>
                <a:cs typeface="Arabic Typesetting" pitchFamily="66" charset="-78"/>
              </a:rPr>
              <a:t/>
            </a:r>
            <a:br>
              <a:rPr lang="ru-RU" sz="3200" dirty="0" smtClean="0">
                <a:solidFill>
                  <a:schemeClr val="bg1"/>
                </a:solidFill>
                <a:effectLst/>
                <a:cs typeface="Arabic Typesetting" pitchFamily="66" charset="-78"/>
              </a:rPr>
            </a:br>
            <a:r>
              <a:rPr lang="ru-RU" sz="3200" dirty="0">
                <a:solidFill>
                  <a:schemeClr val="bg1"/>
                </a:solidFill>
                <a:effectLst/>
                <a:cs typeface="Arabic Typesetting" pitchFamily="66" charset="-78"/>
              </a:rPr>
              <a:t/>
            </a:r>
            <a:br>
              <a:rPr lang="ru-RU" sz="3200" dirty="0">
                <a:solidFill>
                  <a:schemeClr val="bg1"/>
                </a:solidFill>
                <a:effectLst/>
                <a:cs typeface="Arabic Typesetting" pitchFamily="66" charset="-78"/>
              </a:rPr>
            </a:br>
            <a:r>
              <a:rPr lang="ru-RU" sz="3200" dirty="0" smtClean="0">
                <a:solidFill>
                  <a:schemeClr val="bg1"/>
                </a:solidFill>
                <a:effectLst/>
                <a:cs typeface="Arabic Typesetting" pitchFamily="66" charset="-78"/>
              </a:rPr>
              <a:t/>
            </a:r>
            <a:br>
              <a:rPr lang="ru-RU" sz="3200" dirty="0" smtClean="0">
                <a:solidFill>
                  <a:schemeClr val="bg1"/>
                </a:solidFill>
                <a:effectLst/>
                <a:cs typeface="Arabic Typesetting" pitchFamily="66" charset="-78"/>
              </a:rPr>
            </a:br>
            <a:endParaRPr lang="ru-RU" sz="3200" dirty="0">
              <a:solidFill>
                <a:schemeClr val="bg1"/>
              </a:solidFill>
              <a:effectLst/>
              <a:cs typeface="Arabic Typesetting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15888"/>
            <a:ext cx="8286750" cy="6121424"/>
          </a:xfrm>
        </p:spPr>
        <p:txBody>
          <a:bodyPr>
            <a:noAutofit/>
          </a:bodyPr>
          <a:lstStyle/>
          <a:p>
            <a:pPr marR="0" algn="ctr"/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Семья</a:t>
            </a:r>
            <a:r>
              <a:rPr lang="ru-RU" sz="3200" dirty="0">
                <a:solidFill>
                  <a:schemeClr val="bg1"/>
                </a:solidFill>
              </a:rPr>
              <a:t> – это главное место, где происходит развитие наших детей, закладываются общечеловеческие ценности, такие как (такие, как любовь и уважение, чувство патриотизма, доброта и т.д.)</a:t>
            </a:r>
          </a:p>
          <a:p>
            <a:pPr marR="0" algn="ctr"/>
            <a:endParaRPr lang="ru-RU" sz="4400" b="1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pPr marR="0" algn="ctr"/>
            <a:endParaRPr lang="ru-RU" sz="4400" b="1" dirty="0" smtClean="0">
              <a:solidFill>
                <a:srgbClr val="02303E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4" name="Picture 2" descr="Картинки по запросу общение подростков и семьи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392" y="2708920"/>
            <a:ext cx="6480720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496944" cy="2520280"/>
          </a:xfrm>
        </p:spPr>
        <p:txBody>
          <a:bodyPr/>
          <a:lstStyle/>
          <a:p>
            <a:r>
              <a:rPr lang="ru-RU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емейные </a:t>
            </a:r>
            <a:r>
              <a:rPr lang="ru-RU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традиции </a:t>
            </a:r>
            <a:r>
              <a:rPr lang="ru-RU" sz="3600" i="1" dirty="0">
                <a:solidFill>
                  <a:schemeClr val="tx1"/>
                </a:solidFill>
                <a:cs typeface="Arabic Typesetting" pitchFamily="66" charset="-78"/>
              </a:rPr>
              <a:t>– это принятые в семье нормы, особенности поведения, обычаи и взгляды, которые передаются из поколения в </a:t>
            </a:r>
            <a:r>
              <a:rPr lang="ru-RU" sz="3600" i="1" dirty="0" smtClean="0">
                <a:solidFill>
                  <a:schemeClr val="tx1"/>
                </a:solidFill>
                <a:cs typeface="Arabic Typesetting" pitchFamily="66" charset="-78"/>
              </a:rPr>
              <a:t>поколение</a:t>
            </a:r>
            <a:r>
              <a:rPr lang="ru-RU" sz="4000" i="1" dirty="0" smtClean="0">
                <a:solidFill>
                  <a:schemeClr val="tx1"/>
                </a:solidFill>
                <a:cs typeface="Arabic Typesetting" pitchFamily="66" charset="-78"/>
              </a:rPr>
              <a:t>.</a:t>
            </a:r>
            <a:endParaRPr lang="ru-RU" sz="4000" i="1" dirty="0">
              <a:solidFill>
                <a:schemeClr val="tx1"/>
              </a:solidFill>
              <a:cs typeface="Arabic Typesetting" pitchFamily="66" charset="-78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C6F3A1F-24F7-5718-1C08-1DC2E7F535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780928"/>
            <a:ext cx="8136903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113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1"/>
            <a:ext cx="8496944" cy="1296146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Какие существуют семейные      традиции</a:t>
            </a:r>
            <a:r>
              <a:rPr lang="ru-RU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293096"/>
            <a:ext cx="8496943" cy="2304255"/>
          </a:xfrm>
        </p:spPr>
        <p:txBody>
          <a:bodyPr/>
          <a:lstStyle/>
          <a:p>
            <a:pPr marL="0" indent="0">
              <a:buNone/>
            </a:pPr>
            <a:r>
              <a:rPr lang="ru-RU" sz="2800" b="1" i="1" dirty="0">
                <a:latin typeface="Arial" pitchFamily="34" charset="0"/>
                <a:cs typeface="Arial" pitchFamily="34" charset="0"/>
              </a:rPr>
              <a:t>Общие традиции </a:t>
            </a:r>
            <a:r>
              <a:rPr lang="ru-RU" dirty="0" smtClean="0"/>
              <a:t>–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встречающиеся </a:t>
            </a:r>
            <a:r>
              <a:rPr lang="ru-RU" dirty="0">
                <a:latin typeface="Arial" pitchFamily="34" charset="0"/>
                <a:cs typeface="Arial" pitchFamily="34" charset="0"/>
              </a:rPr>
              <a:t>в большинстве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семей.</a:t>
            </a:r>
            <a:endParaRPr lang="ru-RU" dirty="0"/>
          </a:p>
        </p:txBody>
      </p:sp>
      <p:pic>
        <p:nvPicPr>
          <p:cNvPr id="4" name="Picture 4" descr="Картинки по запросу семейные традиции примеры"/>
          <p:cNvPicPr>
            <a:picLocks noChangeAspect="1" noChangeArrowheads="1"/>
          </p:cNvPicPr>
          <p:nvPr/>
        </p:nvPicPr>
        <p:blipFill>
          <a:blip r:embed="rId2" cstate="print"/>
          <a:srcRect l="6521" t="7589" r="6537" b="6408"/>
          <a:stretch>
            <a:fillRect/>
          </a:stretch>
        </p:blipFill>
        <p:spPr bwMode="auto">
          <a:xfrm>
            <a:off x="4649746" y="4725144"/>
            <a:ext cx="4104456" cy="1924836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семейные традиции приме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921" y="2549593"/>
            <a:ext cx="4248472" cy="18282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9266" y="1484784"/>
            <a:ext cx="864096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Специальные традиции </a:t>
            </a:r>
            <a:r>
              <a:rPr lang="ru-RU" sz="2800" i="1" dirty="0" smtClean="0"/>
              <a:t>–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особые традиции,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присущие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одной данной семье.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12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cs typeface="Arabic Typesetting" pitchFamily="66" charset="-78"/>
              </a:rPr>
              <a:t>      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Семейные </a:t>
            </a: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традиции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selec.bereza.edu.by/sm_full.aspx?guid=13549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784976" cy="5328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selec.bereza.edu.by/sm_full.aspx?guid=13549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56540"/>
            <a:ext cx="8784976" cy="5328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selec.bereza.edu.by/sm_full.aspx?guid=13549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62" y="1252883"/>
            <a:ext cx="8784976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1629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91264" cy="144016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  <a:cs typeface="Aparajita" pitchFamily="34" charset="0"/>
              </a:rPr>
              <a:t>              «</a:t>
            </a:r>
            <a:r>
              <a:rPr lang="ru-RU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Семейный альбом</a:t>
            </a:r>
            <a:r>
              <a:rPr lang="ru-RU" sz="4000" b="1" dirty="0" smtClean="0">
                <a:solidFill>
                  <a:schemeClr val="tx1"/>
                </a:solidFill>
                <a:cs typeface="Aparajita" pitchFamily="34" charset="0"/>
              </a:rPr>
              <a:t>»</a:t>
            </a:r>
            <a:r>
              <a:rPr lang="ru-RU" sz="4000" dirty="0">
                <a:solidFill>
                  <a:schemeClr val="tx1"/>
                </a:solidFill>
                <a:cs typeface="Aparajita" pitchFamily="34" charset="0"/>
              </a:rPr>
              <a:t/>
            </a:r>
            <a:br>
              <a:rPr lang="ru-RU" sz="4000" dirty="0">
                <a:solidFill>
                  <a:schemeClr val="tx1"/>
                </a:solidFill>
                <a:cs typeface="Aparajita" pitchFamily="34" charset="0"/>
              </a:rPr>
            </a:br>
            <a:endParaRPr lang="ru-RU" sz="4000" dirty="0">
              <a:solidFill>
                <a:schemeClr val="tx1"/>
              </a:solidFill>
              <a:cs typeface="Aparajita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F70309DA-5ABF-B2D1-E399-22F1E58A3C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4784"/>
            <a:ext cx="6624736" cy="469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65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24136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            «</a:t>
            </a:r>
            <a:r>
              <a:rPr lang="ru-RU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Семейные походы</a:t>
            </a:r>
            <a:r>
              <a:rPr lang="ru-RU" sz="4000" dirty="0" smtClean="0">
                <a:solidFill>
                  <a:schemeClr val="tx1"/>
                </a:solidFill>
              </a:rPr>
              <a:t>»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CFD29D8D-8119-B0F4-A41B-D18B79E149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96751"/>
            <a:ext cx="6768752" cy="507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60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96144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         « </a:t>
            </a:r>
            <a:r>
              <a:rPr lang="ru-RU" sz="4400" b="1" dirty="0">
                <a:solidFill>
                  <a:schemeClr val="tx1"/>
                </a:solidFill>
              </a:rPr>
              <a:t>Совместное </a:t>
            </a:r>
            <a:r>
              <a:rPr lang="ru-RU" sz="4400" b="1" dirty="0" smtClean="0">
                <a:solidFill>
                  <a:schemeClr val="tx1"/>
                </a:solidFill>
              </a:rPr>
              <a:t>чтение»</a:t>
            </a:r>
            <a:r>
              <a:rPr lang="ru-RU" sz="4400" dirty="0">
                <a:solidFill>
                  <a:schemeClr val="tx1"/>
                </a:solidFill>
              </a:rPr>
              <a:t/>
            </a:r>
            <a:br>
              <a:rPr lang="ru-RU" sz="4400" dirty="0">
                <a:solidFill>
                  <a:schemeClr val="tx1"/>
                </a:solidFill>
              </a:rPr>
            </a:b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4AE0DEE1-B85B-ED2B-2AA8-908EC6D161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77" y="1268760"/>
            <a:ext cx="7015299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97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1539</TotalTime>
  <Words>258</Words>
  <Application>Microsoft Office PowerPoint</Application>
  <PresentationFormat>Экран (4:3)</PresentationFormat>
  <Paragraphs>30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                    «Семейные традиции в развитии ребенка»                                                                                                                                                                                                                           Подготовила:                                                              Воспитатель МКДОУ «Улыбка»                                                         Девятова Наталья Владимировна                      </vt:lpstr>
      <vt:lpstr>«Счастлив тот, кто счастлив у себя дома»                                                     Л. Н. Толстой.</vt:lpstr>
      <vt:lpstr>   </vt:lpstr>
      <vt:lpstr>Семейные традиции – это принятые в семье нормы, особенности поведения, обычаи и взгляды, которые передаются из поколения в поколение.</vt:lpstr>
      <vt:lpstr>  Какие существуют семейные      традиции.</vt:lpstr>
      <vt:lpstr>       Семейные традиции </vt:lpstr>
      <vt:lpstr>              «Семейный альбом» </vt:lpstr>
      <vt:lpstr>            «Семейные походы» </vt:lpstr>
      <vt:lpstr>         « Совместное чтение» </vt:lpstr>
      <vt:lpstr>« Семейное посещение                театров, музеев, выставок» </vt:lpstr>
      <vt:lpstr>         «Составление родословной»</vt:lpstr>
      <vt:lpstr>          «Семейные праздники» </vt:lpstr>
      <vt:lpstr>     «Совместные приемы пищи» </vt:lpstr>
      <vt:lpstr>                «Семейное блюдо»</vt:lpstr>
      <vt:lpstr>«Совместные игры взрослых с детьми»</vt:lpstr>
      <vt:lpstr>  Что дают семейные традиции детям?</vt:lpstr>
      <vt:lpstr>   Ценности формируемые традициями у   ребенка.</vt:lpstr>
      <vt:lpstr>Для заведения семейной традиции учитывается следующее: </vt:lpstr>
      <vt:lpstr>Традиции сплачивают семью, позволяют сберечь те зёрна разумного и доброго, которые старшими членами семьи были найдены раньше, и сделать их достоянием подрастающего поколения.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User</cp:lastModifiedBy>
  <cp:revision>126</cp:revision>
  <dcterms:created xsi:type="dcterms:W3CDTF">2017-05-21T13:39:25Z</dcterms:created>
  <dcterms:modified xsi:type="dcterms:W3CDTF">2024-11-11T10:41:24Z</dcterms:modified>
</cp:coreProperties>
</file>