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1" r:id="rId5"/>
    <p:sldId id="272" r:id="rId6"/>
    <p:sldId id="273" r:id="rId7"/>
    <p:sldId id="274" r:id="rId8"/>
    <p:sldId id="259" r:id="rId9"/>
    <p:sldId id="265" r:id="rId10"/>
    <p:sldId id="27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27.08.2025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27.08.2025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27.08.2025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27.08.2025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27.08.2025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27.08.2025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27.08.2025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27.08.2025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Подготовка</a:t>
            </a:r>
            <a:r>
              <a:rPr lang="ru-RU" dirty="0"/>
              <a:t/>
            </a:r>
            <a:br>
              <a:rPr lang="ru-RU" dirty="0"/>
            </a:br>
            <a:r>
              <a:rPr lang="ru-RU" dirty="0"/>
              <a:t>к написанию творческого задания на ГВЭ-9 по русскому языку</a:t>
            </a:r>
            <a:br>
              <a:rPr lang="ru-RU" dirty="0"/>
            </a:br>
            <a:r>
              <a:rPr lang="ru-RU" dirty="0" smtClean="0"/>
              <a:t>(400-варианты)</a:t>
            </a:r>
            <a:endParaRPr lang="ru-RU" dirty="0"/>
          </a:p>
        </p:txBody>
      </p:sp>
      <p:sp>
        <p:nvSpPr>
          <p:cNvPr id="3" name="Подзаголовок 2"/>
          <p:cNvSpPr>
            <a:spLocks noGrp="1"/>
          </p:cNvSpPr>
          <p:nvPr>
            <p:ph type="subTitle" idx="1"/>
          </p:nvPr>
        </p:nvSpPr>
        <p:spPr/>
        <p:txBody>
          <a:bodyPr>
            <a:normAutofit lnSpcReduction="10000"/>
          </a:bodyPr>
          <a:lstStyle/>
          <a:p>
            <a:endParaRPr lang="ru-RU" sz="4400" dirty="0" smtClean="0">
              <a:solidFill>
                <a:srgbClr val="FF0000"/>
              </a:solidFill>
            </a:endParaRPr>
          </a:p>
          <a:p>
            <a:endParaRPr lang="ru-RU" sz="2800" dirty="0" smtClean="0">
              <a:solidFill>
                <a:schemeClr val="tx1"/>
              </a:solidFill>
            </a:endParaRPr>
          </a:p>
          <a:p>
            <a:r>
              <a:rPr lang="ru-RU" sz="2800" dirty="0" smtClean="0">
                <a:solidFill>
                  <a:schemeClr val="tx1"/>
                </a:solidFill>
              </a:rPr>
              <a:t>2025г.</a:t>
            </a:r>
            <a:endParaRPr lang="ru-RU" sz="2800" dirty="0">
              <a:solidFill>
                <a:schemeClr val="tx1"/>
              </a:solidFill>
            </a:endParaRPr>
          </a:p>
        </p:txBody>
      </p:sp>
    </p:spTree>
    <p:extLst>
      <p:ext uri="{BB962C8B-B14F-4D97-AF65-F5344CB8AC3E}">
        <p14:creationId xmlns:p14="http://schemas.microsoft.com/office/powerpoint/2010/main" val="2768324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6632"/>
            <a:ext cx="8229600" cy="1143000"/>
          </a:xfrm>
        </p:spPr>
        <p:txBody>
          <a:bodyPr>
            <a:normAutofit fontScale="90000"/>
          </a:bodyPr>
          <a:lstStyle/>
          <a:p>
            <a:r>
              <a:rPr lang="ru-RU" sz="3100" b="1" dirty="0" smtClean="0"/>
              <a:t>Рассуждение </a:t>
            </a:r>
            <a:r>
              <a:rPr lang="ru-RU" sz="3100" b="1" dirty="0"/>
              <a:t>с аргументом из жизни (43 слова)</a:t>
            </a:r>
            <a:r>
              <a:rPr lang="ru-RU" dirty="0"/>
              <a:t/>
            </a:r>
            <a:br>
              <a:rPr lang="ru-RU" dirty="0"/>
            </a:br>
            <a:endParaRPr lang="ru-RU" dirty="0"/>
          </a:p>
        </p:txBody>
      </p:sp>
      <p:sp>
        <p:nvSpPr>
          <p:cNvPr id="3" name="Объект 2"/>
          <p:cNvSpPr>
            <a:spLocks noGrp="1"/>
          </p:cNvSpPr>
          <p:nvPr>
            <p:ph idx="1"/>
          </p:nvPr>
        </p:nvSpPr>
        <p:spPr>
          <a:xfrm>
            <a:off x="107504" y="620688"/>
            <a:ext cx="8928992" cy="5505475"/>
          </a:xfrm>
        </p:spPr>
        <p:txBody>
          <a:bodyPr>
            <a:noAutofit/>
          </a:bodyPr>
          <a:lstStyle/>
          <a:p>
            <a:pPr marL="0" indent="0">
              <a:buNone/>
            </a:pPr>
            <a:r>
              <a:rPr lang="ru-RU" sz="2000" b="1" dirty="0"/>
              <a:t>1.Сегодня на экзамене я прослушал(а) текст (кого?) _________________ . (имя и фамилию автора возьми в конце текста)  Он рассказывает о том, как_______________ ____ . (закончи это предложение и добавь ещё 2 своих предложения). Это произведение (кого?) ______________ (имя и фамилию автора возьми в конце текста) заставило меня задуматься над вопросом: «___________________________________?» (перепиши вопрос точь-в-точь, как он звучит в задании).</a:t>
            </a:r>
          </a:p>
          <a:p>
            <a:pPr marL="0" indent="0">
              <a:buNone/>
            </a:pPr>
            <a:r>
              <a:rPr lang="ru-RU" sz="2000" b="1" dirty="0"/>
              <a:t>        2.  По моему мнению, ___________________________ . (ответь на вопрос задания, как считаешь нужным)  Я так считаю, потому что_______________ . (закончи предложение)</a:t>
            </a:r>
          </a:p>
          <a:p>
            <a:pPr marL="0" indent="0">
              <a:buNone/>
            </a:pPr>
            <a:r>
              <a:rPr lang="ru-RU" sz="2000" b="1" dirty="0"/>
              <a:t>          3.Свой ответ я могу подтвердить примером из жизни. Однажды я видел(а) такой случай</a:t>
            </a:r>
            <a:r>
              <a:rPr lang="ru-RU" sz="2000" b="1" dirty="0" smtClean="0"/>
              <a:t>.______________________________________________________________________________________________________________________________________________________________________________________________________ </a:t>
            </a:r>
            <a:r>
              <a:rPr lang="ru-RU" sz="2000" b="1" dirty="0"/>
              <a:t>(расскажи об похожем случае, напиши 5-6 предложений)</a:t>
            </a:r>
          </a:p>
          <a:p>
            <a:pPr marL="0" indent="0">
              <a:buNone/>
            </a:pPr>
            <a:r>
              <a:rPr lang="ru-RU" sz="2000" b="1" dirty="0"/>
              <a:t>           4.Получается, что я прав(а). _______________________________________________ (перепиши 1-ое предложение 2-го абзаца своего сочинения без слов «по моему мнению, »)</a:t>
            </a:r>
          </a:p>
          <a:p>
            <a:endParaRPr lang="ru-RU" sz="2000" b="1" dirty="0"/>
          </a:p>
        </p:txBody>
      </p:sp>
    </p:spTree>
    <p:extLst>
      <p:ext uri="{BB962C8B-B14F-4D97-AF65-F5344CB8AC3E}">
        <p14:creationId xmlns:p14="http://schemas.microsoft.com/office/powerpoint/2010/main" val="2948002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548680"/>
            <a:ext cx="8229600" cy="5577483"/>
          </a:xfrm>
        </p:spPr>
        <p:txBody>
          <a:bodyPr>
            <a:normAutofit fontScale="92500" lnSpcReduction="10000"/>
          </a:bodyPr>
          <a:lstStyle/>
          <a:p>
            <a:endParaRPr lang="ru-RU" dirty="0"/>
          </a:p>
          <a:p>
            <a:r>
              <a:rPr lang="ru-RU" dirty="0"/>
              <a:t>На государственном выпускном экзамене по русскому языку в 9 классе </a:t>
            </a:r>
            <a:r>
              <a:rPr lang="ru-RU" dirty="0" smtClean="0"/>
              <a:t>обучающиеся, </a:t>
            </a:r>
            <a:r>
              <a:rPr lang="ru-RU" dirty="0"/>
              <a:t>выбравшие форму экзамена в виде изложения, помимо написания самого изложения (сжатого или подробного), </a:t>
            </a:r>
            <a:r>
              <a:rPr lang="ru-RU" dirty="0">
                <a:solidFill>
                  <a:srgbClr val="FF0000"/>
                </a:solidFill>
              </a:rPr>
              <a:t>должны также ответить на вопрос по прослушанному тексту. </a:t>
            </a:r>
            <a:endParaRPr lang="ru-RU" dirty="0" smtClean="0">
              <a:solidFill>
                <a:srgbClr val="FF0000"/>
              </a:solidFill>
            </a:endParaRPr>
          </a:p>
          <a:p>
            <a:r>
              <a:rPr lang="ru-RU" dirty="0" smtClean="0"/>
              <a:t>Ответ </a:t>
            </a:r>
            <a:r>
              <a:rPr lang="ru-RU" dirty="0"/>
              <a:t>на вопрос предполагает элементы рассуждения с опорой на жизненный и читательский опыт выпускника и считается творческим заданием. </a:t>
            </a:r>
          </a:p>
          <a:p>
            <a:endParaRPr lang="ru-RU" dirty="0"/>
          </a:p>
        </p:txBody>
      </p:sp>
    </p:spTree>
    <p:extLst>
      <p:ext uri="{BB962C8B-B14F-4D97-AF65-F5344CB8AC3E}">
        <p14:creationId xmlns:p14="http://schemas.microsoft.com/office/powerpoint/2010/main" val="373744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endParaRPr lang="ru-RU" sz="3200" dirty="0"/>
          </a:p>
        </p:txBody>
      </p:sp>
      <p:sp>
        <p:nvSpPr>
          <p:cNvPr id="3" name="Объект 2"/>
          <p:cNvSpPr>
            <a:spLocks noGrp="1"/>
          </p:cNvSpPr>
          <p:nvPr>
            <p:ph idx="1"/>
          </p:nvPr>
        </p:nvSpPr>
        <p:spPr/>
        <p:txBody>
          <a:bodyPr/>
          <a:lstStyle/>
          <a:p>
            <a:r>
              <a:rPr lang="ru-RU" b="1" i="1" u="sng" dirty="0"/>
              <a:t>Примерные шаблоны сочинений-ответов на вопрос (творческих заданий): </a:t>
            </a:r>
            <a:r>
              <a:rPr lang="ru-RU" dirty="0"/>
              <a:t/>
            </a:r>
            <a:br>
              <a:rPr lang="ru-RU" dirty="0"/>
            </a:br>
            <a:endParaRPr lang="ru-RU" dirty="0"/>
          </a:p>
        </p:txBody>
      </p:sp>
    </p:spTree>
    <p:extLst>
      <p:ext uri="{BB962C8B-B14F-4D97-AF65-F5344CB8AC3E}">
        <p14:creationId xmlns:p14="http://schemas.microsoft.com/office/powerpoint/2010/main" val="1006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732"/>
            <a:ext cx="8229600" cy="897988"/>
          </a:xfrm>
        </p:spPr>
        <p:txBody>
          <a:bodyPr>
            <a:normAutofit/>
          </a:bodyPr>
          <a:lstStyle/>
          <a:p>
            <a:r>
              <a:rPr lang="ru-RU" sz="2400" b="1" dirty="0" smtClean="0"/>
              <a:t> </a:t>
            </a:r>
            <a:r>
              <a:rPr lang="ru-RU" sz="2400" b="1" dirty="0"/>
              <a:t>Рассуждение с аргументом из литературы  </a:t>
            </a:r>
            <a:r>
              <a:rPr lang="ru-RU" sz="2400" b="1" dirty="0" smtClean="0"/>
              <a:t>(49 </a:t>
            </a:r>
            <a:r>
              <a:rPr lang="ru-RU" sz="2400" b="1" dirty="0"/>
              <a:t>слов)</a:t>
            </a:r>
          </a:p>
        </p:txBody>
      </p:sp>
      <p:sp>
        <p:nvSpPr>
          <p:cNvPr id="3" name="Объект 2"/>
          <p:cNvSpPr>
            <a:spLocks noGrp="1"/>
          </p:cNvSpPr>
          <p:nvPr>
            <p:ph idx="1"/>
          </p:nvPr>
        </p:nvSpPr>
        <p:spPr>
          <a:xfrm>
            <a:off x="251520" y="836712"/>
            <a:ext cx="8435280" cy="5289451"/>
          </a:xfrm>
        </p:spPr>
        <p:txBody>
          <a:bodyPr>
            <a:noAutofit/>
          </a:bodyPr>
          <a:lstStyle/>
          <a:p>
            <a:pPr marL="0" indent="0">
              <a:buNone/>
            </a:pPr>
            <a:r>
              <a:rPr lang="ru-RU" sz="1800" b="1" dirty="0"/>
              <a:t>1.Сегодня на экзамене я прослушал(а) текст (кого?) _________________ . (</a:t>
            </a:r>
            <a:r>
              <a:rPr lang="ru-RU" sz="1800" b="1" dirty="0">
                <a:solidFill>
                  <a:srgbClr val="FF0000"/>
                </a:solidFill>
              </a:rPr>
              <a:t>имя и фамилию автора возьми в конце текста</a:t>
            </a:r>
            <a:r>
              <a:rPr lang="ru-RU" sz="1800" b="1" dirty="0"/>
              <a:t>) Он рассказывает о том, как_______________ ____ . (</a:t>
            </a:r>
            <a:r>
              <a:rPr lang="ru-RU" sz="1800" b="1" dirty="0">
                <a:solidFill>
                  <a:srgbClr val="FF0000"/>
                </a:solidFill>
              </a:rPr>
              <a:t>закончи это предложение и добавь ещё 2 своих предложения)</a:t>
            </a:r>
            <a:r>
              <a:rPr lang="ru-RU" sz="1800" b="1" dirty="0"/>
              <a:t>. Это произведение (кого?) ______________ </a:t>
            </a:r>
            <a:r>
              <a:rPr lang="ru-RU" sz="1800" b="1" dirty="0">
                <a:solidFill>
                  <a:srgbClr val="FF0000"/>
                </a:solidFill>
              </a:rPr>
              <a:t>(имя и фамилию автора возьми в конце текста) </a:t>
            </a:r>
            <a:r>
              <a:rPr lang="ru-RU" sz="1800" b="1" dirty="0"/>
              <a:t>заставило меня задуматься над вопросом:«___________________________________?» (</a:t>
            </a:r>
            <a:r>
              <a:rPr lang="ru-RU" sz="1800" b="1" dirty="0">
                <a:solidFill>
                  <a:srgbClr val="FF0000"/>
                </a:solidFill>
              </a:rPr>
              <a:t>перепиши вопрос точь-в-точь, как он звучит в задании).</a:t>
            </a:r>
          </a:p>
          <a:p>
            <a:pPr marL="0" indent="0">
              <a:buNone/>
            </a:pPr>
            <a:r>
              <a:rPr lang="ru-RU" sz="1800" b="1" dirty="0"/>
              <a:t>                 2.По моему мнению, _______________________ . (</a:t>
            </a:r>
            <a:r>
              <a:rPr lang="ru-RU" sz="1800" b="1" dirty="0">
                <a:solidFill>
                  <a:srgbClr val="FF0000"/>
                </a:solidFill>
              </a:rPr>
              <a:t>ответь на вопрос задания, как считаешь нужным</a:t>
            </a:r>
            <a:r>
              <a:rPr lang="ru-RU" sz="1800" b="1" dirty="0"/>
              <a:t>)  Я так считаю, потому что_____________ . </a:t>
            </a:r>
            <a:r>
              <a:rPr lang="ru-RU" sz="1800" b="1" dirty="0">
                <a:solidFill>
                  <a:srgbClr val="FF0000"/>
                </a:solidFill>
              </a:rPr>
              <a:t>(закончи предложение</a:t>
            </a:r>
            <a:r>
              <a:rPr lang="ru-RU" sz="1800" b="1" dirty="0"/>
              <a:t>)</a:t>
            </a:r>
          </a:p>
          <a:p>
            <a:pPr marL="0" indent="0">
              <a:buNone/>
            </a:pPr>
            <a:r>
              <a:rPr lang="ru-RU" sz="1800" b="1" dirty="0"/>
              <a:t>                3. Свой ответ я могу подкрепить примером из литературы. Я читал(а) книгу (кого?)  ___________ (</a:t>
            </a:r>
            <a:r>
              <a:rPr lang="ru-RU" sz="1800" b="1" dirty="0">
                <a:solidFill>
                  <a:srgbClr val="FF0000"/>
                </a:solidFill>
              </a:rPr>
              <a:t>напиши имя и фамилию автора книги)   </a:t>
            </a:r>
            <a:r>
              <a:rPr lang="ru-RU" sz="1800" b="1" dirty="0"/>
              <a:t>«_____________». (</a:t>
            </a:r>
            <a:r>
              <a:rPr lang="ru-RU" sz="1800" b="1" dirty="0">
                <a:solidFill>
                  <a:srgbClr val="FF0000"/>
                </a:solidFill>
              </a:rPr>
              <a:t>напиши название книги</a:t>
            </a:r>
            <a:r>
              <a:rPr lang="ru-RU" sz="1800" b="1" dirty="0"/>
              <a:t>) Там с героем (героиней) по имени  ______________ </a:t>
            </a:r>
            <a:r>
              <a:rPr lang="ru-RU" sz="1800" b="1" dirty="0">
                <a:solidFill>
                  <a:srgbClr val="FF0000"/>
                </a:solidFill>
              </a:rPr>
              <a:t>(напиши имя героя) </a:t>
            </a:r>
            <a:r>
              <a:rPr lang="ru-RU" sz="1800" b="1" dirty="0"/>
              <a:t>случилась </a:t>
            </a:r>
            <a:r>
              <a:rPr lang="ru-RU" sz="1800" b="1" dirty="0" smtClean="0"/>
              <a:t>такаяистория</a:t>
            </a:r>
            <a:r>
              <a:rPr lang="ru-RU" sz="1800" b="1" dirty="0">
                <a:solidFill>
                  <a:srgbClr val="FF0000"/>
                </a:solidFill>
              </a:rPr>
              <a:t>._______________________________________________________________________________________________________________________________________________________________________________________________________________(расскажи эту историю, напиши 5-6 предложений)</a:t>
            </a:r>
          </a:p>
          <a:p>
            <a:pPr marL="0" indent="0">
              <a:buNone/>
            </a:pPr>
            <a:r>
              <a:rPr lang="ru-RU" sz="1800" b="1" dirty="0"/>
              <a:t>             4.Получается, что я прав(а).____________________________________________ (</a:t>
            </a:r>
            <a:r>
              <a:rPr lang="ru-RU" sz="1800" b="1" dirty="0">
                <a:solidFill>
                  <a:srgbClr val="FF0000"/>
                </a:solidFill>
              </a:rPr>
              <a:t>перепиши 1-ое предложение 2-го абзаца своего сочинения без слов «по моему мнению, »)</a:t>
            </a:r>
          </a:p>
          <a:p>
            <a:endParaRPr lang="ru-RU" sz="1800" b="1" dirty="0"/>
          </a:p>
        </p:txBody>
      </p:sp>
    </p:spTree>
    <p:extLst>
      <p:ext uri="{BB962C8B-B14F-4D97-AF65-F5344CB8AC3E}">
        <p14:creationId xmlns:p14="http://schemas.microsoft.com/office/powerpoint/2010/main" val="1089234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t>ТЕКСТ 4. </a:t>
            </a:r>
            <a:br>
              <a:rPr lang="ru-RU" sz="2400" b="1" dirty="0"/>
            </a:br>
            <a:r>
              <a:rPr lang="ru-RU" sz="2400" b="1" dirty="0"/>
              <a:t>О ВОЙНЕ И ЕЁ РАЗРУШИТЕЛЬНОЙ СИЛЕ</a:t>
            </a:r>
            <a:br>
              <a:rPr lang="ru-RU" sz="2400" b="1" dirty="0"/>
            </a:br>
            <a:endParaRPr lang="ru-RU" sz="2400" b="1" dirty="0"/>
          </a:p>
        </p:txBody>
      </p:sp>
      <p:sp>
        <p:nvSpPr>
          <p:cNvPr id="3" name="Объект 2"/>
          <p:cNvSpPr>
            <a:spLocks noGrp="1"/>
          </p:cNvSpPr>
          <p:nvPr>
            <p:ph idx="1"/>
          </p:nvPr>
        </p:nvSpPr>
        <p:spPr>
          <a:xfrm>
            <a:off x="179512" y="980728"/>
            <a:ext cx="8507288" cy="5145435"/>
          </a:xfrm>
        </p:spPr>
        <p:txBody>
          <a:bodyPr>
            <a:normAutofit fontScale="55000" lnSpcReduction="20000"/>
          </a:bodyPr>
          <a:lstStyle/>
          <a:p>
            <a:pPr marL="0" indent="0">
              <a:buNone/>
            </a:pPr>
            <a:r>
              <a:rPr lang="ru-RU" sz="3800" b="1" dirty="0"/>
              <a:t>Солдатам одной из сибирских дивизий в те дни, когда дивизия отправлялась на фронт, земляки подарили маленького медвежонка. Освоился Мишка с солдатской теплушкой. Важно поехал на фронт.</a:t>
            </a:r>
          </a:p>
          <a:p>
            <a:pPr marL="0" indent="0">
              <a:buNone/>
            </a:pPr>
            <a:r>
              <a:rPr lang="ru-RU" sz="3800" b="1" dirty="0"/>
              <a:t>Оказался медвежонок на редкость смышлёным. А главное - от рождения характер имел геройский. Не боялся бомбёжек. Лишь недовольно урчал, если снаряды разрывались очень близко.</a:t>
            </a:r>
          </a:p>
          <a:p>
            <a:pPr marL="0" indent="0">
              <a:buNone/>
            </a:pPr>
            <a:r>
              <a:rPr lang="ru-RU" sz="3800" b="1" dirty="0"/>
              <a:t>Побывал Мишка на Юго-Западном фронте, затем — в составе войск, которые громили фашистов под Сталинградом. Потом находился с войсками в тылу, во фронтовом резерве. Потом попал на Воронежский фронт, затем на Центральный, опять на Воронежский. Подрос медвежонок за это время. В плечах раздался. Бас прорезался. </a:t>
            </a:r>
          </a:p>
          <a:p>
            <a:pPr marL="0" indent="0">
              <a:buNone/>
            </a:pPr>
            <a:r>
              <a:rPr lang="ru-RU" sz="3800" b="1" dirty="0"/>
              <a:t>В боях под Харьковом медведь отличился. На переходах шагал он с обозом в хозяйственной колонне. Так было и в этот раз. Шли тяжёлые, кровопролитные бои. Однажды хозяйственная колонна попала под сильный удар фашистов. Окружили фашисты колонну. Силы неравные, туго нашим. Заняли бойцы оборону. Только слаба оборона. Не уйти бы воинам.</a:t>
            </a:r>
          </a:p>
          <a:p>
            <a:endParaRPr lang="ru-RU" dirty="0"/>
          </a:p>
        </p:txBody>
      </p:sp>
    </p:spTree>
    <p:extLst>
      <p:ext uri="{BB962C8B-B14F-4D97-AF65-F5344CB8AC3E}">
        <p14:creationId xmlns:p14="http://schemas.microsoft.com/office/powerpoint/2010/main" val="1484207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dirty="0"/>
              <a:t>Да только вдруг слышат фашисты страшный какой-то рык! «Что бы такое?» — гадают фашисты. Прислушались, присмотрелись.</a:t>
            </a:r>
          </a:p>
          <a:p>
            <a:r>
              <a:rPr lang="ru-RU" dirty="0"/>
              <a:t>— </a:t>
            </a:r>
            <a:r>
              <a:rPr lang="ru-RU" dirty="0" err="1"/>
              <a:t>Бер</a:t>
            </a:r>
            <a:r>
              <a:rPr lang="ru-RU" dirty="0"/>
              <a:t>! </a:t>
            </a:r>
            <a:r>
              <a:rPr lang="ru-RU" dirty="0" err="1"/>
              <a:t>Бер</a:t>
            </a:r>
            <a:r>
              <a:rPr lang="ru-RU" dirty="0"/>
              <a:t>! Медведь! — закричал кто-то.</a:t>
            </a:r>
          </a:p>
          <a:p>
            <a:r>
              <a:rPr lang="ru-RU" dirty="0"/>
              <a:t>Верно — поднялся Мишка на задние лапы, зарычал и пошёл на фашистов. Не ожидали фашисты, метнулись в сторону. А наши в этот момент ударили. Вырвались из окружения.</a:t>
            </a:r>
          </a:p>
          <a:p>
            <a:r>
              <a:rPr lang="ru-RU" dirty="0"/>
              <a:t>Мишка шагал в героях.</a:t>
            </a:r>
          </a:p>
          <a:p>
            <a:r>
              <a:rPr lang="ru-RU" dirty="0"/>
              <a:t>— Его бы к награде, — смеялись солдаты.</a:t>
            </a:r>
          </a:p>
          <a:p>
            <a:endParaRPr lang="ru-RU" dirty="0"/>
          </a:p>
          <a:p>
            <a:endParaRPr lang="ru-RU" dirty="0"/>
          </a:p>
          <a:p>
            <a:endParaRPr lang="ru-RU" dirty="0"/>
          </a:p>
        </p:txBody>
      </p:sp>
    </p:spTree>
    <p:extLst>
      <p:ext uri="{BB962C8B-B14F-4D97-AF65-F5344CB8AC3E}">
        <p14:creationId xmlns:p14="http://schemas.microsoft.com/office/powerpoint/2010/main" val="522715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04664"/>
            <a:ext cx="8229600" cy="5721499"/>
          </a:xfrm>
        </p:spPr>
        <p:txBody>
          <a:bodyPr>
            <a:normAutofit fontScale="62500" lnSpcReduction="20000"/>
          </a:bodyPr>
          <a:lstStyle/>
          <a:p>
            <a:pPr marL="0" indent="0">
              <a:buNone/>
            </a:pPr>
            <a:r>
              <a:rPr lang="ru-RU" b="1" dirty="0"/>
              <a:t>Получил он награду: тарелку душистого мёда. Ел и урчал. Вылизал тарелку до глянца, до блеска. Добавили мёда. Снова добавили. Ешь, наедайся, герой. Топтыгин!</a:t>
            </a:r>
          </a:p>
          <a:p>
            <a:pPr marL="0" indent="0">
              <a:buNone/>
            </a:pPr>
            <a:r>
              <a:rPr lang="ru-RU" b="1" dirty="0"/>
              <a:t>Вскоре Мишка пошёл на Днепр. Стал Мишка совсем великан. Где же солдатам во время войны возиться с такой громадой! Решили солдаты: в Киев придём — в зоосаде его поселим. На клетке напишем: медведь — заслуженный ветеран и участник великой битвы.</a:t>
            </a:r>
          </a:p>
          <a:p>
            <a:pPr marL="0" indent="0">
              <a:buNone/>
            </a:pPr>
            <a:r>
              <a:rPr lang="ru-RU" b="1" dirty="0"/>
              <a:t>Однако прошла дивизия Киев стороной. Не остался медведь в зверинце. Рады солдаты.</a:t>
            </a:r>
          </a:p>
          <a:p>
            <a:pPr marL="0" indent="0">
              <a:buNone/>
            </a:pPr>
            <a:r>
              <a:rPr lang="ru-RU" b="1" dirty="0"/>
              <a:t>С Украины Мишка попал в Белоруссию. Принимал участие в боях под Бобруйском, затем оказался в армии, которая шла к Беловежской пуще.</a:t>
            </a:r>
          </a:p>
          <a:p>
            <a:pPr marL="0" indent="0">
              <a:buNone/>
            </a:pPr>
            <a:r>
              <a:rPr lang="ru-RU" b="1" dirty="0"/>
              <a:t>Беловежская пуща — рай для зверей и птиц. Лучшее место на всей планете. Решили солдаты: вот где оставим Мишку.</a:t>
            </a:r>
          </a:p>
          <a:p>
            <a:pPr marL="0" indent="0">
              <a:buNone/>
            </a:pPr>
            <a:r>
              <a:rPr lang="ru-RU" b="1" dirty="0"/>
              <a:t>— Верно: под сосны его. Под ели. Вот где ему раздолье.</a:t>
            </a:r>
          </a:p>
          <a:p>
            <a:pPr marL="0" indent="0">
              <a:buNone/>
            </a:pPr>
            <a:r>
              <a:rPr lang="ru-RU" b="1" dirty="0"/>
              <a:t>Освободили наши войска район Беловежской пущи. И вот наступил час разлуки. Стоят бойцы и медведь на лесной поляне.</a:t>
            </a:r>
          </a:p>
          <a:p>
            <a:pPr marL="0" indent="0">
              <a:buNone/>
            </a:pPr>
            <a:r>
              <a:rPr lang="ru-RU" b="1" dirty="0"/>
              <a:t>— Прощай, Топтыгин! Гуляй на воле!</a:t>
            </a:r>
          </a:p>
          <a:p>
            <a:pPr marL="0" indent="0">
              <a:buNone/>
            </a:pPr>
            <a:r>
              <a:rPr lang="ru-RU" b="1" dirty="0"/>
              <a:t>— Живи, заводи семейство!</a:t>
            </a:r>
          </a:p>
          <a:p>
            <a:endParaRPr lang="ru-RU" b="1" dirty="0"/>
          </a:p>
          <a:p>
            <a:endParaRPr lang="ru-RU" b="1" dirty="0"/>
          </a:p>
          <a:p>
            <a:endParaRPr lang="ru-RU" b="1" dirty="0"/>
          </a:p>
          <a:p>
            <a:endParaRPr lang="ru-RU" dirty="0"/>
          </a:p>
          <a:p>
            <a:endParaRPr lang="ru-RU" dirty="0"/>
          </a:p>
        </p:txBody>
      </p:sp>
    </p:spTree>
    <p:extLst>
      <p:ext uri="{BB962C8B-B14F-4D97-AF65-F5344CB8AC3E}">
        <p14:creationId xmlns:p14="http://schemas.microsoft.com/office/powerpoint/2010/main" val="550990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579296" cy="1143000"/>
          </a:xfrm>
        </p:spPr>
        <p:txBody>
          <a:bodyPr>
            <a:normAutofit fontScale="90000"/>
          </a:bodyPr>
          <a:lstStyle/>
          <a:p>
            <a:r>
              <a:rPr lang="ru-RU" sz="3100" u="sng" dirty="0" smtClean="0"/>
              <a:t>1.Рассуждение </a:t>
            </a:r>
            <a:r>
              <a:rPr lang="ru-RU" sz="3100" u="sng" dirty="0"/>
              <a:t>с аргументом </a:t>
            </a:r>
            <a:r>
              <a:rPr lang="ru-RU" sz="3100" u="sng" dirty="0" smtClean="0"/>
              <a:t>из литературы (43 </a:t>
            </a:r>
            <a:r>
              <a:rPr lang="ru-RU" sz="3100" u="sng" dirty="0"/>
              <a:t>слова)</a:t>
            </a:r>
            <a:r>
              <a:rPr lang="ru-RU" dirty="0"/>
              <a:t/>
            </a:r>
            <a:br>
              <a:rPr lang="ru-RU" dirty="0"/>
            </a:br>
            <a:endParaRPr lang="ru-RU" dirty="0"/>
          </a:p>
        </p:txBody>
      </p:sp>
      <p:sp>
        <p:nvSpPr>
          <p:cNvPr id="3" name="Объект 2"/>
          <p:cNvSpPr>
            <a:spLocks noGrp="1"/>
          </p:cNvSpPr>
          <p:nvPr>
            <p:ph idx="1"/>
          </p:nvPr>
        </p:nvSpPr>
        <p:spPr>
          <a:xfrm>
            <a:off x="107504" y="908720"/>
            <a:ext cx="8579296" cy="5217443"/>
          </a:xfrm>
        </p:spPr>
        <p:txBody>
          <a:bodyPr>
            <a:normAutofit fontScale="55000" lnSpcReduction="20000"/>
          </a:bodyPr>
          <a:lstStyle/>
          <a:p>
            <a:pPr marL="0" indent="0">
              <a:buNone/>
            </a:pPr>
            <a:r>
              <a:rPr lang="ru-RU" dirty="0" smtClean="0"/>
              <a:t> 1.</a:t>
            </a:r>
            <a:r>
              <a:rPr lang="ru-RU" sz="3800" dirty="0" smtClean="0"/>
              <a:t>Сегодня </a:t>
            </a:r>
            <a:r>
              <a:rPr lang="ru-RU" sz="3800" dirty="0"/>
              <a:t>на экзамене я прослушал(а) текст </a:t>
            </a:r>
            <a:r>
              <a:rPr lang="ru-RU" sz="3400" b="1" dirty="0" smtClean="0">
                <a:solidFill>
                  <a:srgbClr val="FF0000"/>
                </a:solidFill>
              </a:rPr>
              <a:t>Сергея </a:t>
            </a:r>
            <a:r>
              <a:rPr lang="ru-RU" sz="3400" b="1" dirty="0">
                <a:solidFill>
                  <a:srgbClr val="FF0000"/>
                </a:solidFill>
              </a:rPr>
              <a:t>Алексеева «Мишка</a:t>
            </a:r>
            <a:r>
              <a:rPr lang="ru-RU" sz="3400" b="1" dirty="0" smtClean="0">
                <a:solidFill>
                  <a:srgbClr val="FF0000"/>
                </a:solidFill>
              </a:rPr>
              <a:t>»</a:t>
            </a:r>
            <a:r>
              <a:rPr lang="ru-RU" sz="3800" dirty="0" smtClean="0">
                <a:solidFill>
                  <a:srgbClr val="FF0000"/>
                </a:solidFill>
              </a:rPr>
              <a:t>. </a:t>
            </a:r>
            <a:r>
              <a:rPr lang="ru-RU" sz="3800" b="1" dirty="0" smtClean="0">
                <a:solidFill>
                  <a:srgbClr val="FF0000"/>
                </a:solidFill>
              </a:rPr>
              <a:t>Он </a:t>
            </a:r>
            <a:r>
              <a:rPr lang="ru-RU" sz="3800" b="1" dirty="0">
                <a:solidFill>
                  <a:srgbClr val="FF0000"/>
                </a:solidFill>
              </a:rPr>
              <a:t>рассказывает о том, </a:t>
            </a:r>
            <a:r>
              <a:rPr lang="ru-RU" sz="3800" b="1" dirty="0" smtClean="0">
                <a:solidFill>
                  <a:srgbClr val="FF0000"/>
                </a:solidFill>
              </a:rPr>
              <a:t>как медвежонок воевал на фронте вместе с солдатами. Побывал на разных фронтах и даже совершил подвиг. Солдаты любили его, и он платил им тем же</a:t>
            </a:r>
            <a:r>
              <a:rPr lang="ru-RU" sz="3800" dirty="0" smtClean="0"/>
              <a:t>. Это </a:t>
            </a:r>
            <a:r>
              <a:rPr lang="ru-RU" sz="3800" dirty="0"/>
              <a:t>произведение </a:t>
            </a:r>
            <a:r>
              <a:rPr lang="ru-RU" sz="4000" b="1" dirty="0" smtClean="0">
                <a:solidFill>
                  <a:srgbClr val="FF0000"/>
                </a:solidFill>
              </a:rPr>
              <a:t>Сергея </a:t>
            </a:r>
            <a:r>
              <a:rPr lang="ru-RU" sz="4000" b="1" dirty="0">
                <a:solidFill>
                  <a:srgbClr val="FF0000"/>
                </a:solidFill>
              </a:rPr>
              <a:t>Алексеева</a:t>
            </a:r>
            <a:r>
              <a:rPr lang="ru-RU" sz="4000" b="1" dirty="0"/>
              <a:t> </a:t>
            </a:r>
            <a:r>
              <a:rPr lang="ru-RU" sz="3800" dirty="0" smtClean="0"/>
              <a:t>заставило </a:t>
            </a:r>
            <a:r>
              <a:rPr lang="ru-RU" sz="3800" dirty="0"/>
              <a:t>меня задуматься над вопросом: </a:t>
            </a:r>
            <a:r>
              <a:rPr lang="ru-RU" sz="3800" b="1" dirty="0" smtClean="0">
                <a:solidFill>
                  <a:srgbClr val="FF0000"/>
                </a:solidFill>
              </a:rPr>
              <a:t>«</a:t>
            </a:r>
            <a:r>
              <a:rPr lang="ru-RU" sz="3800" b="1" dirty="0">
                <a:solidFill>
                  <a:srgbClr val="FF0000"/>
                </a:solidFill>
              </a:rPr>
              <a:t>Почему, по Вашему мнению, сегодня жива память о страшных событиях Великой Отечественной войны</a:t>
            </a:r>
            <a:r>
              <a:rPr lang="ru-RU" sz="3800" b="1" dirty="0" smtClean="0">
                <a:solidFill>
                  <a:srgbClr val="FF0000"/>
                </a:solidFill>
              </a:rPr>
              <a:t>?</a:t>
            </a:r>
            <a:r>
              <a:rPr lang="ru-RU" sz="3800" dirty="0" smtClean="0">
                <a:solidFill>
                  <a:srgbClr val="FF0000"/>
                </a:solidFill>
              </a:rPr>
              <a:t>» </a:t>
            </a:r>
          </a:p>
          <a:p>
            <a:pPr marL="0" indent="0">
              <a:buNone/>
            </a:pPr>
            <a:r>
              <a:rPr lang="ru-RU" sz="3800" dirty="0" smtClean="0"/>
              <a:t>2.  По </a:t>
            </a:r>
            <a:r>
              <a:rPr lang="ru-RU" sz="3800" dirty="0"/>
              <a:t>моему мнению, </a:t>
            </a:r>
            <a:r>
              <a:rPr lang="ru-RU" sz="3800" b="1" dirty="0">
                <a:solidFill>
                  <a:srgbClr val="FF0000"/>
                </a:solidFill>
              </a:rPr>
              <a:t>память о страшных событиях Великой Отечественной </a:t>
            </a:r>
            <a:r>
              <a:rPr lang="ru-RU" sz="3800" b="1" dirty="0" smtClean="0">
                <a:solidFill>
                  <a:srgbClr val="FF0000"/>
                </a:solidFill>
              </a:rPr>
              <a:t>войны до сих пор жива, так как люди боролись за победу над врагом , защищали свою родину</a:t>
            </a:r>
            <a:r>
              <a:rPr lang="ru-RU" sz="3800" b="1" dirty="0" smtClean="0"/>
              <a:t>. </a:t>
            </a:r>
            <a:r>
              <a:rPr lang="ru-RU" sz="3800" dirty="0" smtClean="0"/>
              <a:t>. Я </a:t>
            </a:r>
            <a:r>
              <a:rPr lang="ru-RU" sz="3800" dirty="0"/>
              <a:t>так считаю, потому </a:t>
            </a:r>
            <a:r>
              <a:rPr lang="ru-RU" sz="3800" b="1" dirty="0" smtClean="0">
                <a:solidFill>
                  <a:srgbClr val="FF0000"/>
                </a:solidFill>
              </a:rPr>
              <a:t>что Родина для каждого человека дороже всего на свете </a:t>
            </a:r>
            <a:r>
              <a:rPr lang="ru-RU" sz="3800" dirty="0" smtClean="0">
                <a:solidFill>
                  <a:srgbClr val="FF0000"/>
                </a:solidFill>
              </a:rPr>
              <a:t>.</a:t>
            </a:r>
          </a:p>
          <a:p>
            <a:pPr marL="0" indent="0">
              <a:buNone/>
            </a:pPr>
            <a:r>
              <a:rPr lang="ru-RU" sz="3800" dirty="0" smtClean="0">
                <a:solidFill>
                  <a:srgbClr val="FF0000"/>
                </a:solidFill>
              </a:rPr>
              <a:t> </a:t>
            </a:r>
            <a:r>
              <a:rPr lang="ru-RU" sz="4000" dirty="0"/>
              <a:t>3. Свой ответ я могу подкрепить примером из литературы. Я читал(а) книгу </a:t>
            </a:r>
            <a:r>
              <a:rPr lang="ru-RU" sz="4000" b="1" dirty="0" err="1" smtClean="0">
                <a:solidFill>
                  <a:srgbClr val="FF0000"/>
                </a:solidFill>
              </a:rPr>
              <a:t>М.А.Шолохова</a:t>
            </a:r>
            <a:r>
              <a:rPr lang="ru-RU" sz="4000" b="1" dirty="0" smtClean="0">
                <a:solidFill>
                  <a:srgbClr val="FF0000"/>
                </a:solidFill>
              </a:rPr>
              <a:t> «Судьба человека»</a:t>
            </a:r>
            <a:r>
              <a:rPr lang="ru-RU" sz="4000" dirty="0" smtClean="0">
                <a:solidFill>
                  <a:srgbClr val="FF0000"/>
                </a:solidFill>
              </a:rPr>
              <a:t> </a:t>
            </a:r>
            <a:r>
              <a:rPr lang="ru-RU" sz="4000" dirty="0" smtClean="0"/>
              <a:t>Там </a:t>
            </a:r>
            <a:r>
              <a:rPr lang="ru-RU" sz="4000" dirty="0"/>
              <a:t>с героем (героиней) по имени  </a:t>
            </a:r>
            <a:r>
              <a:rPr lang="ru-RU" sz="4000" b="1" dirty="0" smtClean="0">
                <a:solidFill>
                  <a:srgbClr val="FF0000"/>
                </a:solidFill>
              </a:rPr>
              <a:t>Андрей Соколов  </a:t>
            </a:r>
            <a:r>
              <a:rPr lang="ru-RU" sz="4000" dirty="0" smtClean="0"/>
              <a:t>случилась такая история. </a:t>
            </a:r>
            <a:r>
              <a:rPr lang="ru-RU" sz="4000" dirty="0" smtClean="0">
                <a:solidFill>
                  <a:srgbClr val="FF0000"/>
                </a:solidFill>
              </a:rPr>
              <a:t>Он прошел всю войну, испытал фашистский плен, бежал из него. Дошел до Берлина. Потерял всю семью. Разве можно забыть такое?</a:t>
            </a:r>
          </a:p>
          <a:p>
            <a:pPr marL="0" indent="0">
              <a:buNone/>
            </a:pPr>
            <a:r>
              <a:rPr lang="ru-RU" sz="4000" dirty="0" smtClean="0"/>
              <a:t> </a:t>
            </a:r>
            <a:r>
              <a:rPr lang="ru-RU" sz="3800" dirty="0" smtClean="0"/>
              <a:t>4.Получается</a:t>
            </a:r>
            <a:r>
              <a:rPr lang="ru-RU" sz="3800" dirty="0"/>
              <a:t>, что я прав(а</a:t>
            </a:r>
            <a:r>
              <a:rPr lang="ru-RU" sz="3800" dirty="0" smtClean="0"/>
              <a:t>). </a:t>
            </a:r>
            <a:r>
              <a:rPr lang="ru-RU" sz="3800" b="1" dirty="0" smtClean="0">
                <a:solidFill>
                  <a:srgbClr val="FF0000"/>
                </a:solidFill>
              </a:rPr>
              <a:t>Действительно, сегодня ж </a:t>
            </a:r>
            <a:r>
              <a:rPr lang="ru-RU" sz="3800" b="1" dirty="0">
                <a:solidFill>
                  <a:srgbClr val="FF0000"/>
                </a:solidFill>
              </a:rPr>
              <a:t>память о страшных событиях Великой Отечественной </a:t>
            </a:r>
            <a:r>
              <a:rPr lang="ru-RU" sz="3800" b="1" dirty="0" smtClean="0">
                <a:solidFill>
                  <a:srgbClr val="FF0000"/>
                </a:solidFill>
              </a:rPr>
              <a:t>войны до сих пор жива» </a:t>
            </a:r>
            <a:r>
              <a:rPr lang="ru-RU" sz="3800" dirty="0">
                <a:solidFill>
                  <a:srgbClr val="FF0000"/>
                </a:solidFill>
              </a:rPr>
              <a:t>. </a:t>
            </a:r>
          </a:p>
        </p:txBody>
      </p:sp>
    </p:spTree>
    <p:extLst>
      <p:ext uri="{BB962C8B-B14F-4D97-AF65-F5344CB8AC3E}">
        <p14:creationId xmlns:p14="http://schemas.microsoft.com/office/powerpoint/2010/main" val="2159822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Д.З</a:t>
            </a:r>
            <a:endParaRPr lang="ru-RU" dirty="0"/>
          </a:p>
        </p:txBody>
      </p:sp>
      <p:sp>
        <p:nvSpPr>
          <p:cNvPr id="3" name="Объект 2"/>
          <p:cNvSpPr>
            <a:spLocks noGrp="1"/>
          </p:cNvSpPr>
          <p:nvPr>
            <p:ph idx="1"/>
          </p:nvPr>
        </p:nvSpPr>
        <p:spPr/>
        <p:txBody>
          <a:bodyPr>
            <a:normAutofit/>
          </a:bodyPr>
          <a:lstStyle/>
          <a:p>
            <a:pPr marL="0" indent="0">
              <a:buNone/>
            </a:pPr>
            <a:r>
              <a:rPr lang="ru-RU" dirty="0" smtClean="0"/>
              <a:t>1.Напишите </a:t>
            </a:r>
            <a:r>
              <a:rPr lang="ru-RU" dirty="0"/>
              <a:t>сжатое изложение по предложенному тексту</a:t>
            </a:r>
          </a:p>
          <a:p>
            <a:endParaRPr lang="ru-RU" dirty="0"/>
          </a:p>
          <a:p>
            <a:pPr marL="0" indent="0">
              <a:buNone/>
            </a:pPr>
            <a:r>
              <a:rPr lang="ru-RU" dirty="0"/>
              <a:t>2.Дайте аргументированный ответ на вопрос: «Почему, по Вашему мнению, сегодня жива память о страшных событиях Великой Отечественной войны</a:t>
            </a:r>
            <a:r>
              <a:rPr lang="ru-RU" dirty="0" smtClean="0"/>
              <a:t>?» (Используя шаблон с аргументом из жизни)</a:t>
            </a:r>
            <a:endParaRPr lang="ru-RU" dirty="0"/>
          </a:p>
          <a:p>
            <a:pPr marL="0" indent="0">
              <a:buNone/>
            </a:pPr>
            <a:endParaRPr lang="ru-RU" dirty="0"/>
          </a:p>
        </p:txBody>
      </p:sp>
    </p:spTree>
    <p:extLst>
      <p:ext uri="{BB962C8B-B14F-4D97-AF65-F5344CB8AC3E}">
        <p14:creationId xmlns:p14="http://schemas.microsoft.com/office/powerpoint/2010/main" val="368224558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1141</Words>
  <Application>Microsoft Office PowerPoint</Application>
  <PresentationFormat>Экран (4:3)</PresentationFormat>
  <Paragraphs>50</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Arial</vt:lpstr>
      <vt:lpstr>Calibri</vt:lpstr>
      <vt:lpstr>Тема Office</vt:lpstr>
      <vt:lpstr>Подготовка к написанию творческого задания на ГВЭ-9 по русскому языку (400-варианты)</vt:lpstr>
      <vt:lpstr>Презентация PowerPoint</vt:lpstr>
      <vt:lpstr>Презентация PowerPoint</vt:lpstr>
      <vt:lpstr> Рассуждение с аргументом из литературы  (49 слов)</vt:lpstr>
      <vt:lpstr>ТЕКСТ 4.  О ВОЙНЕ И ЕЁ РАЗРУШИТЕЛЬНОЙ СИЛЕ </vt:lpstr>
      <vt:lpstr>Презентация PowerPoint</vt:lpstr>
      <vt:lpstr>Презентация PowerPoint</vt:lpstr>
      <vt:lpstr>1.Рассуждение с аргументом из литературы (43 слова) </vt:lpstr>
      <vt:lpstr>Д.З</vt:lpstr>
      <vt:lpstr>Рассуждение с аргументом из жизни (43 слова)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написанию творческого задания на ГВЭ-9 по русскому языку </dc:title>
  <dc:creator>MyComputer</dc:creator>
  <cp:lastModifiedBy>пк</cp:lastModifiedBy>
  <cp:revision>11</cp:revision>
  <dcterms:created xsi:type="dcterms:W3CDTF">2020-04-12T15:18:46Z</dcterms:created>
  <dcterms:modified xsi:type="dcterms:W3CDTF">2025-08-27T19:58:29Z</dcterms:modified>
</cp:coreProperties>
</file>