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8" r:id="rId11"/>
    <p:sldId id="266" r:id="rId12"/>
    <p:sldId id="267" r:id="rId13"/>
    <p:sldId id="262" r:id="rId14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A3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814"/>
  </p:normalViewPr>
  <p:slideViewPr>
    <p:cSldViewPr snapToGrid="0" snapToObjects="1">
      <p:cViewPr varScale="1">
        <p:scale>
          <a:sx n="87" d="100"/>
          <a:sy n="87" d="100"/>
        </p:scale>
        <p:origin x="-499" y="-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4F059-28B6-4A7E-B99C-59559A1183E9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DA0BDE-E606-48CC-93CE-EEDCC09C9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268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E122FA-BE37-C34C-A4B0-0900CE1531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9481" y="1122363"/>
            <a:ext cx="475112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 dirty="0"/>
              <a:t>Click to edit Master title style</a:t>
            </a:r>
            <a:endParaRPr lang="x-none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0857499B-0211-AB45-AECA-21BABC488F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59481" y="3602038"/>
            <a:ext cx="475112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262D908-E3E8-0640-93A0-02E2AB224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52E11-CB0C-45FE-83B1-D276A15B4572}" type="datetime1">
              <a:rPr lang="x-none" smtClean="0"/>
              <a:t>08.04.2025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E9574B9-7E9B-394E-8A15-9C26A38BE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7134A08-50B7-214D-943F-44FDCC3BA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CB6C-FDDD-564A-BC2F-AE9FC5E70FB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243915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1C9518B-EA1D-BC4C-965A-9EBF6FBC1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CB752D11-1711-4F46-8210-147E3FEDBC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CE15964-9458-464E-810C-A385D8F9F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40B4-AA0A-49CB-A5F2-B83DEEFC2C32}" type="datetime1">
              <a:rPr lang="x-none" smtClean="0"/>
              <a:t>08.04.2025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37415EF-7253-3A40-BF60-B5C157656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8A92ABE-A24E-3542-83EA-89D56462C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CB6C-FDDD-564A-BC2F-AE9FC5E70FB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248601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B96E3245-026E-3540-BE94-28F69D0D81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707D9037-9082-074F-87EC-F363C6331B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7CCACCB-7D80-E741-8364-EB0919633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58BB1-8F75-4D2A-8E78-C333297C9D24}" type="datetime1">
              <a:rPr lang="x-none" smtClean="0"/>
              <a:t>08.04.2025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ADB80E5-5DBB-4544-B70C-24F5987C0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7C2C48D-C216-E647-A553-76DE43457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CB6C-FDDD-564A-BC2F-AE9FC5E70FB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61006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1535AF0-E921-1D45-B531-FB8679D4D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36D0B54-6B3D-9248-A4AF-B755FC8BA8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03BAD02-7F41-AF4B-BEEA-2284D2AC9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71379-5452-4108-AE41-C13809975261}" type="datetime1">
              <a:rPr lang="x-none" smtClean="0"/>
              <a:t>08.04.2025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4181FC1-5B42-F544-94EC-73A24483C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18BE684-D6CF-314B-9E6E-F6774ABB4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CB6C-FDDD-564A-BC2F-AE9FC5E70FB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56255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33072B3-8E97-6C47-9136-D4AB29AFB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E996BC22-CB6F-6040-AF4E-323DD42C21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E4C186C-8926-DA4B-8DF1-B346F444F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64D9E-D39A-4A30-B430-4EEEDD71C89E}" type="datetime1">
              <a:rPr lang="x-none" smtClean="0"/>
              <a:t>08.04.2025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DFC7E75-57B6-9B4C-B136-97BA32F8A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647BF77-5419-7547-AEF1-957A9389D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CB6C-FDDD-564A-BC2F-AE9FC5E70FB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83169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1857F5F-9999-6E4A-BCC3-F6A1B2246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1A3F94B-6918-8B46-9149-56EA93C300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134EDBD6-23FC-284A-9C37-85E3CE1840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CAC7CE1-0DD1-464C-BA34-2A139A452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B4D7B-03EA-4DF6-B78A-151378F6F77F}" type="datetime1">
              <a:rPr lang="x-none" smtClean="0"/>
              <a:t>08.04.2025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013CA66-DA5E-C34D-BE38-A4B7006FD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FA6BB49-39F0-FA45-9F33-87BB57A0E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CB6C-FDDD-564A-BC2F-AE9FC5E70FB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0986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FC09016-6E47-8C4B-BFF6-FACB06D27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08C418D-B93E-6240-9545-74237850BF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E0960BFE-2177-1248-AA87-D717FB0A68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E0D3AB59-8042-554B-B0CE-2C0E0B96D6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AB524583-3BF4-E846-864F-950ECEC9E1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0DC15CBA-478F-3743-A61E-92F580E88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B985D-825B-465D-B704-CB7594614332}" type="datetime1">
              <a:rPr lang="x-none" smtClean="0"/>
              <a:t>08.04.2025</a:t>
            </a:fld>
            <a:endParaRPr lang="x-none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8DE9393E-EA12-F646-9546-33F2F2208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DD8C1F7E-5028-EF42-876C-1A17256FD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CB6C-FDDD-564A-BC2F-AE9FC5E70FB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77745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AC18E1A-68CB-5B49-A77E-95702A451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9A6EEBC2-E376-144E-AE9B-55605B890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B204A-5969-427E-89D0-457DFC70E6FA}" type="datetime1">
              <a:rPr lang="x-none" smtClean="0"/>
              <a:t>08.04.2025</a:t>
            </a:fld>
            <a:endParaRPr lang="x-none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09E37DE2-D237-FA4C-A26B-54A263ECF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B7CBB258-79C1-2148-AB56-F49C6CBA3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CB6C-FDDD-564A-BC2F-AE9FC5E70FB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630354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DCAD40B5-465B-8748-8E35-C60DD25E3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22674-EB8A-4148-9B5F-7A74BF1AA56E}" type="datetime1">
              <a:rPr lang="x-none" smtClean="0"/>
              <a:t>08.04.2025</a:t>
            </a:fld>
            <a:endParaRPr lang="x-none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F9E223FB-9A95-6A41-9157-72548419F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D445C6B-870C-C64B-8DDF-B98ED70AB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CB6C-FDDD-564A-BC2F-AE9FC5E70FB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84500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EAC8931-333A-D34D-97F9-5EC07F08E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D812371-DF94-3C41-BA52-A487768D5D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54CB064-E95C-2D46-9124-4A2CE9EB25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F914C93-6777-0746-93E1-0B3485B7A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30966-5A85-4CAD-BBA3-0CBC59EB61C9}" type="datetime1">
              <a:rPr lang="x-none" smtClean="0"/>
              <a:t>08.04.2025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5C20297-A21E-F34F-A439-7448C67B1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A873CC7E-B773-0045-8B84-DD5E47BA3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CB6C-FDDD-564A-BC2F-AE9FC5E70FB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55752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DA3F380-B92A-014F-ADD0-3073C8C28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7B74FA56-BEC7-5746-BB03-40DB1FBA80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6536D955-479A-4E48-98F3-A7CA20DEBB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77F876B-DB49-1F48-8B12-70BE6B096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89FA1-0F2B-40B9-865D-AE39DB3066F2}" type="datetime1">
              <a:rPr lang="x-none" smtClean="0"/>
              <a:t>08.04.2025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0B882E1-8C5B-0B49-9D6E-B45407065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6C0C5B26-3FDB-EF45-A2A1-5229E6EF8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CB6C-FDDD-564A-BC2F-AE9FC5E70FB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83701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9EAFC840-CE27-684B-8DA3-A10FC13FA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324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x-none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3FDB49A-DBC2-6846-8477-27022D748E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CF789A9-9873-304E-93B2-531249C7FC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32CDD-07AA-4183-9A2A-0B9F8DBA206B}" type="datetime1">
              <a:rPr lang="x-none" smtClean="0"/>
              <a:t>08.04.2025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8BD53B5-BBAE-E34A-8F3B-3A5E5F92A5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5C738DA-786F-CE45-B554-E9F9A01779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0CB6C-FDDD-564A-BC2F-AE9FC5E70FB3}" type="slidenum">
              <a:rPr lang="x-none" smtClean="0"/>
              <a:t>‹#›</a:t>
            </a:fld>
            <a:endParaRPr lang="x-none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5ABB18E2-1D68-45A6-B3D6-5918AB5AA95A}"/>
              </a:ext>
            </a:extLst>
          </p:cNvPr>
          <p:cNvSpPr txBox="1"/>
          <p:nvPr userDrawn="1"/>
        </p:nvSpPr>
        <p:spPr>
          <a:xfrm>
            <a:off x="1859781" y="6594025"/>
            <a:ext cx="285672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800" dirty="0">
                <a:solidFill>
                  <a:schemeClr val="bg1">
                    <a:lumMod val="75000"/>
                  </a:schemeClr>
                </a:solidFill>
              </a:rPr>
              <a:t>Хамидуллин Б.И._https://vk.com/ege_oge_obshestv</a:t>
            </a:r>
          </a:p>
        </p:txBody>
      </p:sp>
    </p:spTree>
    <p:extLst>
      <p:ext uri="{BB962C8B-B14F-4D97-AF65-F5344CB8AC3E}">
        <p14:creationId xmlns:p14="http://schemas.microsoft.com/office/powerpoint/2010/main" val="218048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4268" y="1910082"/>
            <a:ext cx="6869723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Franklin Gothic Medium Cond" panose="020B0606030402020204" pitchFamily="34" charset="0"/>
              </a:rPr>
              <a:t>Особенности  </a:t>
            </a:r>
            <a:r>
              <a:rPr lang="ru-RU" sz="4400" dirty="0">
                <a:solidFill>
                  <a:schemeClr val="tx2">
                    <a:lumMod val="50000"/>
                  </a:schemeClr>
                </a:solidFill>
                <a:latin typeface="Franklin Gothic Medium Cond" panose="020B0606030402020204" pitchFamily="34" charset="0"/>
              </a:rPr>
              <a:t>выполнения заданий повышенного и высокого уровня сложности ОГЭ по обществознанию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46185" y="5662246"/>
            <a:ext cx="42115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Учитель истории и обществознания</a:t>
            </a:r>
          </a:p>
          <a:p>
            <a:r>
              <a:rPr lang="ru-RU" sz="2000" b="1" dirty="0" smtClean="0"/>
              <a:t>МБОУ г. Мурманска СОШ 57</a:t>
            </a:r>
          </a:p>
          <a:p>
            <a:r>
              <a:rPr lang="ru-RU" sz="2000" b="1" dirty="0" err="1" smtClean="0"/>
              <a:t>Астратова</a:t>
            </a:r>
            <a:r>
              <a:rPr lang="ru-RU" sz="2000" b="1" dirty="0" smtClean="0"/>
              <a:t> А.В.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81659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8261" y="832973"/>
            <a:ext cx="11421207" cy="57062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491517" y="909918"/>
            <a:ext cx="100349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ходе социологического опроса покупателей салонов связи им задавали вопрос о том, что в большей степени может повлиять на их выбор при покупке нового мобильного телефона. (При ответе можно было выбрать несколько вариантов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 Полученные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(в % от числа опрошенных) представлены в виде диаграммы.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28650" y="116458"/>
            <a:ext cx="10128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№12: общая характеристика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6102" y="909918"/>
            <a:ext cx="86164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undefine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369" y="2233245"/>
            <a:ext cx="5741377" cy="351884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1603130" y="5752091"/>
            <a:ext cx="98268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Сформулируйте по одному выводу: а) о сходстве; б) о различии в позициях групп опрошенных. Выскажите предположение о том, чем объясняются указанные Вами: а) сходство; б) различие.</a:t>
            </a: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875" b="92188" l="5938" r="959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035" y="2579470"/>
            <a:ext cx="424717" cy="39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875" b="92188" l="5938" r="959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3287125"/>
            <a:ext cx="424717" cy="39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617493" y="2113246"/>
            <a:ext cx="46630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Различие в варианте «Мнение популярных </a:t>
            </a:r>
            <a:r>
              <a:rPr lang="ru-RU" sz="2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блогеров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модели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»: 40% - 30-летние, 5 % - 50-летние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7209692" y="1828800"/>
            <a:ext cx="2329962" cy="165780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7414846" y="1828799"/>
            <a:ext cx="2329962" cy="165780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6617493" y="3888063"/>
            <a:ext cx="466303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Опрошенные 30-летние в отличие от опрошенных 50-летних в </a:t>
            </a:r>
            <a:r>
              <a:rPr lang="ru-RU" sz="2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бОльшей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мере прислушиваются к мнению популярных </a:t>
            </a:r>
            <a:r>
              <a:rPr lang="ru-RU" sz="2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блогеров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 покупке мобильного телефона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298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7877" y="334107"/>
            <a:ext cx="10128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№12: рекомендации по выполнению.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1692" y="1187556"/>
            <a:ext cx="10629900" cy="49061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9954" y="1323173"/>
            <a:ext cx="10366131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Обратите </a:t>
            </a:r>
            <a:r>
              <a:rPr lang="ru-RU" sz="2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то, что в графическом виде приводятся результаты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социологического опроса, а не какого-либо голосования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Не следует путать эти понятия.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задании не дано общее число участников опроса. Результаты опроса приведены в %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числа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отвечавших, поэтому выводы можно делать только о доле / проценте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респондентов (опрошенных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выбравших тот или иной ответ, а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об их числе (!!!).</a:t>
            </a:r>
          </a:p>
        </p:txBody>
      </p:sp>
    </p:spTree>
    <p:extLst>
      <p:ext uri="{BB962C8B-B14F-4D97-AF65-F5344CB8AC3E}">
        <p14:creationId xmlns:p14="http://schemas.microsoft.com/office/powerpoint/2010/main" val="131260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7877" y="334107"/>
            <a:ext cx="10128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№12: алгоритм выполнения.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1692" y="1187556"/>
            <a:ext cx="10629900" cy="49061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9954" y="1323173"/>
            <a:ext cx="1036613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изучите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диаграмму;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проанализируйте сам вопрос, на который респондентам предлагалось ответить;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легенду диаграммы, соотнесите её с соответствующими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столбцами;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роанализируйте диаграмму: установите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какая доля / процент опрошенных выбрала каждый вариант ответа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подпишите эти результаты;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равните долю респондентов каждой группы, давших каждый из ответов;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пределите, какие ответы дали примерно одинаковые доли представленных групп, а в каких ответах мнения представителей групп заметно разошлись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формулируйте вывод о сходстве и предположение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сформулируйте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 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предположение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16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97877" y="334107"/>
            <a:ext cx="10128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Ресурсы, пособия для подготовки к ОГЭ.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95" t="23714" r="11073"/>
          <a:stretch/>
        </p:blipFill>
        <p:spPr bwMode="auto">
          <a:xfrm>
            <a:off x="369278" y="984739"/>
            <a:ext cx="4422530" cy="5741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Picture backgroun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C:\Users\Acer\AppData\Local\Temp\{5EB214B4-D9EE-4D45-97C1-63CECFF9422D}.t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539" y="1006720"/>
            <a:ext cx="4442069" cy="5517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613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97877" y="334107"/>
            <a:ext cx="101287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№1: общая характеристика</a:t>
            </a: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(проверяет освоение ключевых обществоведческих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понятий)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8892" y="1608993"/>
            <a:ext cx="10462846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сложности: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повышенный</a:t>
            </a:r>
          </a:p>
          <a:p>
            <a:pPr marL="342900" indent="-342900">
              <a:lnSpc>
                <a:spcPct val="200000"/>
              </a:lnSpc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Проверяемые знания: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различное содержание в разных вариантах</a:t>
            </a:r>
          </a:p>
          <a:p>
            <a:pPr marL="342900" indent="-342900">
              <a:lnSpc>
                <a:spcPct val="150000"/>
              </a:lnSpc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Проверяемые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/ уметь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характеризовать традиционные российские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духовно-нравственные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ценности (в том числе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человеческой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жизни, прав и свобод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семья, созидательный труд, служение Отечеству, нормы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морали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нравственности, гуманизм, милосердие, справедливость,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взаимопомощь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коллективизм, историческое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единство народов России,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преемственность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истории нашей Родины); государство как социальный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институт</a:t>
            </a:r>
          </a:p>
          <a:p>
            <a:pPr marL="342900" indent="-342900">
              <a:lnSpc>
                <a:spcPct val="150000"/>
              </a:lnSpc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Максимальный балл: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93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7877" y="334107"/>
            <a:ext cx="101287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№1: общая характеристика</a:t>
            </a: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(проверяет освоение ключевых обществоведческих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понятий)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6815" y="1784838"/>
            <a:ext cx="9970477" cy="32971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03585" y="1857203"/>
            <a:ext cx="842303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два из перечисленных понятий используются в первую очередь при описании форм (видов) деятельности? </a:t>
            </a:r>
          </a:p>
          <a:p>
            <a:pPr algn="ctr"/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труд, объект, цель, учёба. </a:t>
            </a: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Выпишите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соответствующие понятия и раскройте смысл любого одного из них. Ответ запишите на бланке ответов № 2, указав номер задания.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07831" y="1960685"/>
            <a:ext cx="86164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07831" y="5576473"/>
            <a:ext cx="1012873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подобного задания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начинать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вычленения из вопроса </a:t>
            </a: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общего понятия.</a:t>
            </a:r>
          </a:p>
        </p:txBody>
      </p:sp>
      <p:pic>
        <p:nvPicPr>
          <p:cNvPr id="1026" name="Picture 2" descr="C:\Users\Acer\Desktop\для през-й\maxres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26" r="36263"/>
          <a:stretch/>
        </p:blipFill>
        <p:spPr bwMode="auto">
          <a:xfrm>
            <a:off x="597877" y="5604978"/>
            <a:ext cx="413239" cy="897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733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7877" y="334107"/>
            <a:ext cx="10128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№1: рекомендации по выполнению.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07830" y="1187556"/>
            <a:ext cx="9495692" cy="49061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39714" y="1323173"/>
            <a:ext cx="9231923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Требуется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раскрыть смысл любого ОДНОГО из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выписанных понятий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=&gt;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выбирайте более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простое для себя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Смысл может быть раскрыт в любом количестве предложений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произвольной конструкции.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Следует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указать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существенные признаки понятия / важнейшие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соответствующего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социального объекта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НЕЛЬЗЯ!!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следует давать характеристику родовой принадлежности тем же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понятием, смысл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которого должен быть раскрыт (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«брачный договор – это договор …»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следует раскрывать смысл понятия через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отрицание или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через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этимологию слова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 засчитывается пример конкретного объекта, подменяющий раскрытие смысла понятия через пример (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монархия – это Великобритания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534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97875" y="197620"/>
            <a:ext cx="1067386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№12: общая характеристика</a:t>
            </a: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(задание на анализ статистической информации,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представленной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графическом виде)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08892" y="1608993"/>
            <a:ext cx="109728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сложности: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повышенный</a:t>
            </a:r>
          </a:p>
          <a:p>
            <a:pPr marL="342900" indent="-342900">
              <a:lnSpc>
                <a:spcPct val="200000"/>
              </a:lnSpc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Проверяемые знания: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различное содержание в разных вариантах</a:t>
            </a:r>
          </a:p>
          <a:p>
            <a:pPr marL="342900" indent="-342900">
              <a:lnSpc>
                <a:spcPct val="150000"/>
              </a:lnSpc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Проверяемые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приёмами поиска и извлечения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социальной информации по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заданной теме из различных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адаптированных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источников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публикаций СМИ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умение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анализировать, обобщать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систематизировать, конкретизировать и критически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оценивать социальную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информацию, включая экономико-статистическую,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адаптированных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источников и публикаций СМИ, соотносить её 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собственными знаниями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используя обществоведческие знания, формулировать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выводы, подкрепляя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аргументами</a:t>
            </a:r>
          </a:p>
          <a:p>
            <a:pPr marL="342900" indent="-342900">
              <a:lnSpc>
                <a:spcPct val="150000"/>
              </a:lnSpc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Максимальный балл: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79910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8261" y="832973"/>
            <a:ext cx="11421207" cy="57062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491517" y="909918"/>
            <a:ext cx="100349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ходе социологического опроса покупателей салонов связи им задавали вопрос о том, что в большей степени может повлиять на их выбор при покупке нового мобильного телефона. (При ответе можно было выбрать несколько вариантов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 Полученные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(в % от числа опрошенных) представлены в виде диаграммы.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28650" y="116458"/>
            <a:ext cx="10128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№12: общая характеристика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6102" y="909918"/>
            <a:ext cx="86164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undefine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063" y="2233245"/>
            <a:ext cx="6034698" cy="351884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1603130" y="5752091"/>
            <a:ext cx="98268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Сформулируйте по одному выводу: а) о сходстве; б) о различии в позициях групп опрошенных. Выскажите предположение о том, чем объясняются указанные Вами: а) сходство; б) различие.</a:t>
            </a:r>
          </a:p>
        </p:txBody>
      </p:sp>
    </p:spTree>
    <p:extLst>
      <p:ext uri="{BB962C8B-B14F-4D97-AF65-F5344CB8AC3E}">
        <p14:creationId xmlns:p14="http://schemas.microsoft.com/office/powerpoint/2010/main" val="347501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7877" y="334107"/>
            <a:ext cx="10128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№12: рекомендации по выполнению.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1692" y="1187556"/>
            <a:ext cx="10629900" cy="49061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9954" y="1323173"/>
            <a:ext cx="10366131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ВАЖНО!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основываются на анализе информации; </a:t>
            </a: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предположения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ваша интерпретация того, почему могли получиться именно такие результаты.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следует подменять выводы простым описанием данных диаграммы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выводе о сходстве позиций опрошенных необходимо указывать,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чём сходство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заключается (т.е. обязательно должны использоваться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словосочетания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«равные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доли», «одинаковые доли/проценты», «наибольшая/наименьшая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опрошенных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обеих групп»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т.п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64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8261" y="832973"/>
            <a:ext cx="11421207" cy="57062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491517" y="909918"/>
            <a:ext cx="100349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ходе социологического опроса покупателей салонов связи им задавали вопрос о том, что в большей степени может повлиять на их выбор при покупке нового мобильного телефона. (При ответе можно было выбрать несколько вариантов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 Полученные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(в % от числа опрошенных) представлены в виде диаграммы.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28650" y="116458"/>
            <a:ext cx="10128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№12: общая характеристика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6102" y="909918"/>
            <a:ext cx="86164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undefine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063" y="2233245"/>
            <a:ext cx="6034698" cy="351884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1603130" y="5752091"/>
            <a:ext cx="98268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Сформулируйте по одному выводу: а) о сходстве; б) о различии в позициях групп опрошенных. Выскажите предположение о том, чем объясняются указанные Вами: а) сходство; б) различие.</a:t>
            </a: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875" b="92188" l="5938" r="959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0951" y="2394805"/>
            <a:ext cx="424717" cy="39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875" b="92188" l="5938" r="959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3019" y="2394805"/>
            <a:ext cx="424717" cy="39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7822039" y="2470591"/>
            <a:ext cx="38500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Одинаковые доли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опрошенных обеих возрастных групп считают …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9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7877" y="334107"/>
            <a:ext cx="10128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№12: рекомендации по выполнению.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1692" y="1187556"/>
            <a:ext cx="10629900" cy="49061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9954" y="1323173"/>
            <a:ext cx="10366131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ВАЖНО!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выводе о различии позиций опрошенных необходимо указывать,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чём различие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заключается (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т.е. обязательно следует указывать, что «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опрошенных группы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А, в отличие от опрошенных группы Б…», «в то время, как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наибольшая доля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 группы А выбирает… наибольшая доля участников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Б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…» и т.п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сравнивать позиции групп опрошенных (это могут быть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группы, выделенные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возрасту (как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примере),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полу, профессии,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уровню образования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месту проживания и т.п.), а не сами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ответы между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собой.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21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1078</Words>
  <Application>Microsoft Office PowerPoint</Application>
  <PresentationFormat>Произвольный</PresentationFormat>
  <Paragraphs>71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Microsoft Office User</dc:creator>
  <cp:lastModifiedBy>Acer</cp:lastModifiedBy>
  <cp:revision>50</cp:revision>
  <dcterms:created xsi:type="dcterms:W3CDTF">2023-02-12T09:30:00Z</dcterms:created>
  <dcterms:modified xsi:type="dcterms:W3CDTF">2025-04-08T17:09:45Z</dcterms:modified>
</cp:coreProperties>
</file>