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4" r:id="rId2"/>
    <p:sldId id="273" r:id="rId3"/>
    <p:sldId id="272" r:id="rId4"/>
    <p:sldId id="276" r:id="rId5"/>
    <p:sldId id="277" r:id="rId6"/>
    <p:sldId id="278" r:id="rId7"/>
    <p:sldId id="279" r:id="rId8"/>
    <p:sldId id="283" r:id="rId9"/>
    <p:sldId id="262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292"/>
    <a:srgbClr val="30623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6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9647" y="0"/>
            <a:ext cx="920173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642938"/>
            <a:ext cx="8715404" cy="2957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i="1" dirty="0" smtClean="0">
                <a:solidFill>
                  <a:srgbClr val="00B050"/>
                </a:solidFill>
              </a:rPr>
              <a:t/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« Формирующее оценивание как современный подход к оценке учебных достижений»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1800" y="5157192"/>
            <a:ext cx="5832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</a:rPr>
              <a:t>Пахомова Лариса Дмитриевна, учитель начальных классов МБОУ «Покровская СОШ №2 с УИОП им. З.И.Ксенофонтовой»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жемкон\IMG-20191128-WA01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14686"/>
            <a:ext cx="4267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F:\жемкон\IMG-20191223-WA00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14290"/>
            <a:ext cx="3200400" cy="4267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F:\жемкон\IMG-20191223-WA00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500042"/>
            <a:ext cx="4267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3" name="Picture 5" descr="F:\жемкон\IMG-20191223-WA00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429000"/>
            <a:ext cx="42672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Image 3 of 4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89" y="0"/>
            <a:ext cx="910181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2348880"/>
            <a:ext cx="6552728" cy="223224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0-4 балла- «2»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5-6 баллов- «3»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7-8 баллов- «4»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9-10 баллов- «5»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17638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</a:rPr>
              <a:t>Традиционное оценивание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928662" y="1774825"/>
            <a:ext cx="7300938" cy="4625975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solidFill>
                  <a:srgbClr val="0070C0"/>
                </a:solidFill>
              </a:rPr>
              <a:t>Сообщение результата выполненной работы;</a:t>
            </a: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Отметка не всегда отражает реальный уровень усвоения содержания;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 err="1" smtClean="0">
                <a:solidFill>
                  <a:srgbClr val="0070C0"/>
                </a:solidFill>
              </a:rPr>
              <a:t>Иждевенческий</a:t>
            </a:r>
            <a:r>
              <a:rPr lang="ru-RU" b="1" dirty="0" smtClean="0">
                <a:solidFill>
                  <a:srgbClr val="0070C0"/>
                </a:solidFill>
              </a:rPr>
              <a:t>» менталитет;</a:t>
            </a:r>
          </a:p>
          <a:p>
            <a:pPr lvl="0" algn="just"/>
            <a:r>
              <a:rPr lang="ru-RU" b="1" dirty="0" smtClean="0">
                <a:solidFill>
                  <a:srgbClr val="0070C0"/>
                </a:solidFill>
              </a:rPr>
              <a:t>Оценочные ярлыки и социальные</a:t>
            </a:r>
          </a:p>
          <a:p>
            <a:pPr lvl="0" algn="jus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стереотипы;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Родители получают 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информацию от учеников.</a:t>
            </a:r>
          </a:p>
          <a:p>
            <a:endParaRPr lang="ru-RU" dirty="0" smtClean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 b="90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17638"/>
          </a:xfrm>
          <a:solidFill>
            <a:srgbClr val="0070C0"/>
          </a:solidFill>
        </p:spPr>
        <p:txBody>
          <a:bodyPr>
            <a:noAutofit/>
          </a:bodyPr>
          <a:lstStyle/>
          <a:p>
            <a:pPr algn="ctr"/>
            <a:r>
              <a:rPr lang="ru-RU" altLang="ru-RU" b="1" i="1" dirty="0" smtClean="0">
                <a:solidFill>
                  <a:srgbClr val="7030A0"/>
                </a:solidFill>
              </a:rPr>
              <a:t/>
            </a:r>
            <a:br>
              <a:rPr lang="ru-RU" altLang="ru-RU" b="1" i="1" dirty="0" smtClean="0">
                <a:solidFill>
                  <a:srgbClr val="7030A0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Picture 2" descr="Sketch of an iceberg with icebreaker Royalty Free Vector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7F0DD"/>
              </a:clrFrom>
              <a:clrTo>
                <a:srgbClr val="F7F0DD">
                  <a:alpha val="0"/>
                </a:srgbClr>
              </a:clrTo>
            </a:clrChange>
          </a:blip>
          <a:srcRect b="7950"/>
          <a:stretch>
            <a:fillRect/>
          </a:stretch>
        </p:blipFill>
        <p:spPr bwMode="auto">
          <a:xfrm>
            <a:off x="1691680" y="-315416"/>
            <a:ext cx="6271524" cy="65698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endParaRPr lang="ru-RU" sz="4800" b="1" i="1" dirty="0" smtClean="0">
              <a:solidFill>
                <a:srgbClr val="7030A0"/>
              </a:solidFill>
            </a:endParaRPr>
          </a:p>
          <a:p>
            <a:pPr algn="ctr"/>
            <a:r>
              <a:rPr lang="ru-RU" sz="4400" b="1" i="1" dirty="0" err="1" smtClean="0">
                <a:solidFill>
                  <a:schemeClr val="bg1"/>
                </a:solidFill>
              </a:rPr>
              <a:t>Критериальное</a:t>
            </a:r>
            <a:r>
              <a:rPr lang="ru-RU" sz="4400" b="1" i="1" dirty="0" smtClean="0">
                <a:solidFill>
                  <a:schemeClr val="bg1"/>
                </a:solidFill>
              </a:rPr>
              <a:t> оценивание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71546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36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3600" b="1" i="1" dirty="0" smtClean="0">
                <a:solidFill>
                  <a:srgbClr val="00B050"/>
                </a:solidFill>
              </a:rPr>
              <a:t>развитие ученика, повышение его интереса и мотивации к обучению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944252"/>
            <a:ext cx="714380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None/>
            </a:pPr>
            <a:endParaRPr lang="ru-RU" sz="4400" b="1" i="1" dirty="0" smtClean="0">
              <a:solidFill>
                <a:srgbClr val="7030A0"/>
              </a:solidFill>
            </a:endParaRPr>
          </a:p>
          <a:p>
            <a:pPr algn="ctr">
              <a:spcBef>
                <a:spcPct val="0"/>
              </a:spcBef>
              <a:buNone/>
            </a:pPr>
            <a:r>
              <a:rPr lang="ru-RU" sz="4400" b="1" i="1" dirty="0" smtClean="0">
                <a:solidFill>
                  <a:srgbClr val="7030A0"/>
                </a:solidFill>
              </a:rPr>
              <a:t>Виды оценивания: </a:t>
            </a:r>
          </a:p>
          <a:p>
            <a:pPr algn="ctr">
              <a:spcBef>
                <a:spcPct val="0"/>
              </a:spcBef>
              <a:buNone/>
            </a:pPr>
            <a:endParaRPr lang="ru-RU" sz="11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3600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3600" b="1" i="1" dirty="0" err="1" smtClean="0">
                <a:solidFill>
                  <a:srgbClr val="00B050"/>
                </a:solidFill>
              </a:rPr>
              <a:t>формативное</a:t>
            </a:r>
            <a:r>
              <a:rPr lang="ru-RU" sz="3600" b="1" i="1" dirty="0" smtClean="0">
                <a:solidFill>
                  <a:srgbClr val="00B050"/>
                </a:solidFill>
              </a:rPr>
              <a:t>  </a:t>
            </a:r>
            <a:r>
              <a:rPr lang="ru-RU" sz="3600" b="1" i="1" dirty="0" err="1" smtClean="0">
                <a:solidFill>
                  <a:srgbClr val="00B050"/>
                </a:solidFill>
              </a:rPr>
              <a:t>суммативное</a:t>
            </a:r>
            <a:endParaRPr lang="ru-RU" sz="3600" b="1" i="1" dirty="0" smtClean="0">
              <a:solidFill>
                <a:srgbClr val="00B05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071934" y="1428736"/>
            <a:ext cx="428628" cy="928694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856696">
            <a:off x="2703856" y="4411791"/>
            <a:ext cx="428628" cy="788347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19674314">
            <a:off x="4967796" y="4337074"/>
            <a:ext cx="428628" cy="816365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image3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428604"/>
            <a:ext cx="7985752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400" b="1" i="1" dirty="0" err="1" smtClean="0">
                <a:solidFill>
                  <a:schemeClr val="bg1"/>
                </a:solidFill>
              </a:rPr>
              <a:t>Формативное</a:t>
            </a:r>
            <a:r>
              <a:rPr lang="ru-RU" sz="4400" b="1" i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ru-RU" sz="4400" b="1" i="1" dirty="0" smtClean="0">
                <a:solidFill>
                  <a:schemeClr val="bg1"/>
                </a:solidFill>
              </a:rPr>
              <a:t>(формирующее) оценивание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</a:rPr>
              <a:t>     Цель : улучшение  качества обучения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8786842" cy="1446550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ru-RU" sz="4400" b="1" i="1" dirty="0" smtClean="0">
                <a:solidFill>
                  <a:schemeClr val="bg1"/>
                </a:solidFill>
              </a:rPr>
              <a:t>Условия для формирующего </a:t>
            </a:r>
          </a:p>
          <a:p>
            <a:pPr algn="ctr"/>
            <a:r>
              <a:rPr lang="ru-RU" altLang="ru-RU" sz="4400" b="1" i="1" dirty="0" smtClean="0">
                <a:solidFill>
                  <a:schemeClr val="bg1"/>
                </a:solidFill>
              </a:rPr>
              <a:t>оценивания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0" y="928688"/>
            <a:ext cx="8258175" cy="5929312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</a:pPr>
            <a:endParaRPr lang="ru-RU" altLang="ru-RU" dirty="0" smtClean="0">
              <a:solidFill>
                <a:srgbClr val="002060"/>
              </a:solidFill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§"/>
            </a:pPr>
            <a:r>
              <a:rPr lang="ru-RU" alt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активное участие учащихся;</a:t>
            </a:r>
          </a:p>
          <a:p>
            <a:pPr marL="609600" indent="-609600">
              <a:lnSpc>
                <a:spcPct val="80000"/>
              </a:lnSpc>
              <a:buClr>
                <a:srgbClr val="7030A0"/>
              </a:buClr>
              <a:buFont typeface="Wingdings" pitchFamily="2" charset="2"/>
              <a:buChar char="§"/>
            </a:pPr>
            <a:endParaRPr lang="ru-RU" altLang="ru-RU" dirty="0" smtClean="0">
              <a:solidFill>
                <a:srgbClr val="3062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r>
              <a:rPr 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изменение характера учебного процесса;</a:t>
            </a: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endParaRPr lang="ru-RU" dirty="0" smtClean="0">
              <a:solidFill>
                <a:srgbClr val="3062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r>
              <a:rPr lang="ru-RU" alt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знание и понимание учащимися целей обучения;</a:t>
            </a: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endParaRPr lang="ru-RU" altLang="ru-RU" dirty="0" smtClean="0">
              <a:solidFill>
                <a:srgbClr val="3062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r>
              <a:rPr lang="ru-RU" alt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знание и понимание учащимися критериев оценивания;</a:t>
            </a: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endParaRPr lang="ru-RU" altLang="ru-RU" dirty="0" smtClean="0">
              <a:solidFill>
                <a:srgbClr val="3062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r>
              <a:rPr lang="ru-RU" alt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обратная связь с учениками;</a:t>
            </a: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endParaRPr lang="ru-RU" altLang="ru-RU" dirty="0" smtClean="0">
              <a:solidFill>
                <a:srgbClr val="306231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80000"/>
              </a:lnSpc>
              <a:buClr>
                <a:srgbClr val="7030A0"/>
              </a:buClr>
            </a:pPr>
            <a:r>
              <a:rPr lang="ru-RU" altLang="ru-RU" dirty="0" smtClean="0">
                <a:solidFill>
                  <a:srgbClr val="306231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403350"/>
          </a:xfrm>
          <a:solidFill>
            <a:srgbClr val="0070C0"/>
          </a:solidFill>
        </p:spPr>
        <p:txBody>
          <a:bodyPr/>
          <a:lstStyle/>
          <a:p>
            <a:pPr algn="ctr"/>
            <a:r>
              <a:rPr lang="ru-RU" b="1" i="1" dirty="0" err="1" smtClean="0">
                <a:solidFill>
                  <a:schemeClr val="bg1"/>
                </a:solidFill>
              </a:rPr>
              <a:t>Формативное</a:t>
            </a:r>
            <a:r>
              <a:rPr lang="ru-RU" b="1" i="1" dirty="0" smtClean="0">
                <a:solidFill>
                  <a:schemeClr val="bg1"/>
                </a:solidFill>
              </a:rPr>
              <a:t> оценивание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1071563"/>
            <a:ext cx="4786313" cy="532606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Обучающийся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Личностно-ориентированное обучение;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Формирование личностных и </a:t>
            </a:r>
            <a:r>
              <a:rPr lang="ru-RU" dirty="0" err="1" smtClean="0">
                <a:solidFill>
                  <a:srgbClr val="00B050"/>
                </a:solidFill>
              </a:rPr>
              <a:t>метапредметных</a:t>
            </a:r>
            <a:r>
              <a:rPr lang="ru-RU" dirty="0" smtClean="0">
                <a:solidFill>
                  <a:srgbClr val="00B050"/>
                </a:solidFill>
              </a:rPr>
              <a:t> умений;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Результат и процесс;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Прогресс каждого обучающегося;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Системный характер. </a:t>
            </a: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5105400" y="1773238"/>
            <a:ext cx="4038600" cy="4624387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Учитель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Четко формулировка образовательного результата,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Организация своей работы;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Обучающийся -субъект образовательной и оценочной деятельности. 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 rot="2391367" flipH="1">
            <a:off x="2268952" y="981411"/>
            <a:ext cx="152749" cy="969493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814441" flipH="1">
            <a:off x="6151432" y="1031513"/>
            <a:ext cx="81297" cy="913086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Элегантный фон для презентаций бизнес-технологий. Premium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7" descr="F:\жемкон\IMG-20191223-WA00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86190"/>
            <a:ext cx="3767134" cy="28253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57166"/>
            <a:ext cx="3929090" cy="29468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3714752"/>
            <a:ext cx="3714744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214290"/>
            <a:ext cx="3200400" cy="4229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728</TotalTime>
  <Words>174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   « Формирующее оценивание как современный подход к оценке учебных достижений»</vt:lpstr>
      <vt:lpstr>Традиционное оценивание</vt:lpstr>
      <vt:lpstr> </vt:lpstr>
      <vt:lpstr>Слайд 4</vt:lpstr>
      <vt:lpstr>Слайд 5</vt:lpstr>
      <vt:lpstr>Слайд 6</vt:lpstr>
      <vt:lpstr>Слайд 7</vt:lpstr>
      <vt:lpstr>Формативное оценивание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«Формирующее оценивание как современный подход к оценке учебных достижений»</dc:title>
  <dc:creator>Дмитрий</dc:creator>
  <cp:lastModifiedBy>лариса пахомова</cp:lastModifiedBy>
  <cp:revision>63</cp:revision>
  <dcterms:created xsi:type="dcterms:W3CDTF">2019-12-22T12:46:09Z</dcterms:created>
  <dcterms:modified xsi:type="dcterms:W3CDTF">2025-03-22T08:37:41Z</dcterms:modified>
</cp:coreProperties>
</file>