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0B523-59FA-4297-8A5D-711409C923CD}" type="datetimeFigureOut">
              <a:rPr lang="ru-RU" smtClean="0"/>
              <a:t>11.01.2025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D0EAD-CFD5-4DEB-9D78-22F863879E88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07934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0B523-59FA-4297-8A5D-711409C923CD}" type="datetimeFigureOut">
              <a:rPr lang="ru-RU" smtClean="0"/>
              <a:t>11.01.2025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D0EAD-CFD5-4DEB-9D78-22F863879E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64034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0B523-59FA-4297-8A5D-711409C923CD}" type="datetimeFigureOut">
              <a:rPr lang="ru-RU" smtClean="0"/>
              <a:t>11.01.2025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D0EAD-CFD5-4DEB-9D78-22F863879E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74763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0B523-59FA-4297-8A5D-711409C923CD}" type="datetimeFigureOut">
              <a:rPr lang="ru-RU" smtClean="0"/>
              <a:t>11.01.2025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D0EAD-CFD5-4DEB-9D78-22F863879E88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119840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0B523-59FA-4297-8A5D-711409C923CD}" type="datetimeFigureOut">
              <a:rPr lang="ru-RU" smtClean="0"/>
              <a:t>11.01.2025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D0EAD-CFD5-4DEB-9D78-22F863879E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33327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0B523-59FA-4297-8A5D-711409C923CD}" type="datetimeFigureOut">
              <a:rPr lang="ru-RU" smtClean="0"/>
              <a:t>11.01.2025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D0EAD-CFD5-4DEB-9D78-22F863879E88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652263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0B523-59FA-4297-8A5D-711409C923CD}" type="datetimeFigureOut">
              <a:rPr lang="ru-RU" smtClean="0"/>
              <a:t>11.01.2025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D0EAD-CFD5-4DEB-9D78-22F863879E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64255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0B523-59FA-4297-8A5D-711409C923CD}" type="datetimeFigureOut">
              <a:rPr lang="ru-RU" smtClean="0"/>
              <a:t>11.01.2025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D0EAD-CFD5-4DEB-9D78-22F863879E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29196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0B523-59FA-4297-8A5D-711409C923CD}" type="datetimeFigureOut">
              <a:rPr lang="ru-RU" smtClean="0"/>
              <a:t>11.01.2025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D0EAD-CFD5-4DEB-9D78-22F863879E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9738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0B523-59FA-4297-8A5D-711409C923CD}" type="datetimeFigureOut">
              <a:rPr lang="ru-RU" smtClean="0"/>
              <a:t>11.01.2025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D0EAD-CFD5-4DEB-9D78-22F863879E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42496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0B523-59FA-4297-8A5D-711409C923CD}" type="datetimeFigureOut">
              <a:rPr lang="ru-RU" smtClean="0"/>
              <a:t>11.01.2025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D0EAD-CFD5-4DEB-9D78-22F863879E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99075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0B523-59FA-4297-8A5D-711409C923CD}" type="datetimeFigureOut">
              <a:rPr lang="ru-RU" smtClean="0"/>
              <a:t>11.01.2025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D0EAD-CFD5-4DEB-9D78-22F863879E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83398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0B523-59FA-4297-8A5D-711409C923CD}" type="datetimeFigureOut">
              <a:rPr lang="ru-RU" smtClean="0"/>
              <a:t>11.01.2025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D0EAD-CFD5-4DEB-9D78-22F863879E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42299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0B523-59FA-4297-8A5D-711409C923CD}" type="datetimeFigureOut">
              <a:rPr lang="ru-RU" smtClean="0"/>
              <a:t>11.01.2025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D0EAD-CFD5-4DEB-9D78-22F863879E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59603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0B523-59FA-4297-8A5D-711409C923CD}" type="datetimeFigureOut">
              <a:rPr lang="ru-RU" smtClean="0"/>
              <a:t>11.01.2025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D0EAD-CFD5-4DEB-9D78-22F863879E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42565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0B523-59FA-4297-8A5D-711409C923CD}" type="datetimeFigureOut">
              <a:rPr lang="ru-RU" smtClean="0"/>
              <a:t>11.01.2025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D0EAD-CFD5-4DEB-9D78-22F863879E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3688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0B523-59FA-4297-8A5D-711409C923CD}" type="datetimeFigureOut">
              <a:rPr lang="ru-RU" smtClean="0"/>
              <a:t>11.01.2025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D0EAD-CFD5-4DEB-9D78-22F863879E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0579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AE40B523-59FA-4297-8A5D-711409C923CD}" type="datetimeFigureOut">
              <a:rPr lang="ru-RU" smtClean="0"/>
              <a:t>11.01.2025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212D0EAD-CFD5-4DEB-9D78-22F863879E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128888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CB3D8FF-8C28-4A79-96E1-75D342CE6B90}"/>
              </a:ext>
            </a:extLst>
          </p:cNvPr>
          <p:cNvSpPr txBox="1"/>
          <p:nvPr/>
        </p:nvSpPr>
        <p:spPr>
          <a:xfrm>
            <a:off x="1492898" y="2413337"/>
            <a:ext cx="835089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</a:t>
            </a:r>
          </a:p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тему: «Врачебно-педагогические наблюдения (ВПН).</a:t>
            </a:r>
          </a:p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Определение, цель, формы врачебно-педагогических наблюдений, методы ВПН»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B6B2AC6-72B3-4F72-B28F-117FA3C2CBF1}"/>
              </a:ext>
            </a:extLst>
          </p:cNvPr>
          <p:cNvSpPr txBox="1"/>
          <p:nvPr/>
        </p:nvSpPr>
        <p:spPr>
          <a:xfrm>
            <a:off x="2284444" y="667993"/>
            <a:ext cx="68953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Спортивная медицина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BAFC14E-53DF-4FC0-AC03-CE6FE62C4B7D}"/>
              </a:ext>
            </a:extLst>
          </p:cNvPr>
          <p:cNvSpPr txBox="1"/>
          <p:nvPr/>
        </p:nvSpPr>
        <p:spPr>
          <a:xfrm>
            <a:off x="7651102" y="4676449"/>
            <a:ext cx="532777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Выполнила: </a:t>
            </a:r>
          </a:p>
          <a:p>
            <a:r>
              <a:rPr lang="ru-RU" dirty="0"/>
              <a:t>Тренер-преподаватель по ВС</a:t>
            </a:r>
          </a:p>
          <a:p>
            <a:r>
              <a:rPr lang="ru-RU" dirty="0"/>
              <a:t>Художественная гимнастика</a:t>
            </a:r>
          </a:p>
          <a:p>
            <a:r>
              <a:rPr lang="ru-RU" dirty="0"/>
              <a:t>МБУ ДО «ДЮСШ №9»</a:t>
            </a:r>
          </a:p>
          <a:p>
            <a:r>
              <a:rPr lang="ru-RU" dirty="0" err="1"/>
              <a:t>Велькер</a:t>
            </a:r>
            <a:r>
              <a:rPr lang="ru-RU" dirty="0"/>
              <a:t> Виктория Андреевна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FD36499-EC14-4AE6-8E4D-334F655D3896}"/>
              </a:ext>
            </a:extLst>
          </p:cNvPr>
          <p:cNvSpPr txBox="1"/>
          <p:nvPr/>
        </p:nvSpPr>
        <p:spPr>
          <a:xfrm>
            <a:off x="3976395" y="6234795"/>
            <a:ext cx="38255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Якутск, 2025</a:t>
            </a:r>
          </a:p>
        </p:txBody>
      </p:sp>
    </p:spTree>
    <p:extLst>
      <p:ext uri="{BB962C8B-B14F-4D97-AF65-F5344CB8AC3E}">
        <p14:creationId xmlns:p14="http://schemas.microsoft.com/office/powerpoint/2010/main" val="32977710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BDA04E1-CC07-4BF8-BA4D-2A2917400681}"/>
              </a:ext>
            </a:extLst>
          </p:cNvPr>
          <p:cNvSpPr txBox="1"/>
          <p:nvPr/>
        </p:nvSpPr>
        <p:spPr>
          <a:xfrm>
            <a:off x="270589" y="177282"/>
            <a:ext cx="11336693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Основные методы врачебно-педагогических наблюдений: </a:t>
            </a:r>
          </a:p>
          <a:p>
            <a:pPr algn="ctr"/>
            <a:endParaRPr lang="ru-RU" sz="2400" dirty="0"/>
          </a:p>
          <a:p>
            <a:pPr marL="342900" indent="-342900">
              <a:buAutoNum type="arabicPeriod"/>
            </a:pPr>
            <a:r>
              <a:rPr lang="ru-RU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Анамнез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подразумевает устный опрос учащегося (спортсмена) и фиксацию полученной информации. Сбор анамнеза осуществляется перед началом учебного занятия или тренировки. Основная цель выявить проблемы со здоровьем, выявить жалобы на самочувствие и т.д. В том случае, если самочувствием неудовлетворительное и имеются жалобы, то учащийся отстраняется от занятия или тренировки. Собранный анамнез в процессе учебной деятельности и тренировок периодически обновляется и пополняются. Фиксируются все достижения, травмы, заболевания и т.д. </a:t>
            </a:r>
          </a:p>
          <a:p>
            <a:pPr marL="342900" indent="-342900">
              <a:buAutoNum type="arabicPeriod"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r>
              <a:rPr lang="ru-RU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Самоконтроль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проводится учащимся самостоятельно. В процессе самоконтроля учащийся отмечает, как он переносит физические нагрузки, самочувствие после выполнения упражнений и т.д. Самоконтроль проводится как дополнение к врачебно-педагогическому наблюдению. Перед организацией самоконтроля учащимся (спортсменам) обязательно проводят установочные занятия, где учат, как и на что следует обращать внимание, о чем сообщать в первую очередь и т.п. </a:t>
            </a:r>
          </a:p>
          <a:p>
            <a:pPr marL="342900" indent="-342900">
              <a:buAutoNum type="arabicPeriod"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r>
              <a:rPr lang="ru-RU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Наблюдение и фиксация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внешних признаков утомления учащегося в процессе учебного занятия или тренировки, соотнесение признаков утомления и физической нагрузки. В том случае, если после незначительно физической нагрузке отмечается сильное утомление, то учащегося отстраняют от учебного занятия и назначают врачебное обследование.</a:t>
            </a:r>
          </a:p>
        </p:txBody>
      </p:sp>
    </p:spTree>
    <p:extLst>
      <p:ext uri="{BB962C8B-B14F-4D97-AF65-F5344CB8AC3E}">
        <p14:creationId xmlns:p14="http://schemas.microsoft.com/office/powerpoint/2010/main" val="23191523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9E62903-21E0-4B13-8992-5B92D2D4BB8A}"/>
              </a:ext>
            </a:extLst>
          </p:cNvPr>
          <p:cNvSpPr txBox="1"/>
          <p:nvPr/>
        </p:nvSpPr>
        <p:spPr>
          <a:xfrm>
            <a:off x="961054" y="1810139"/>
            <a:ext cx="1071154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Таким образом, на основании наблюдений за внешними признаками физического состояния спортсмена можно определить степень утомления и сделать вывод о переносимости физической нагрузки на учебно-тренировочном занятии.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40CA0A3-1691-4588-8A2A-E463212419C6}"/>
              </a:ext>
            </a:extLst>
          </p:cNvPr>
          <p:cNvSpPr txBox="1"/>
          <p:nvPr/>
        </p:nvSpPr>
        <p:spPr>
          <a:xfrm>
            <a:off x="2183364" y="559836"/>
            <a:ext cx="68766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ВЫВОД:</a:t>
            </a:r>
          </a:p>
        </p:txBody>
      </p:sp>
    </p:spTree>
    <p:extLst>
      <p:ext uri="{BB962C8B-B14F-4D97-AF65-F5344CB8AC3E}">
        <p14:creationId xmlns:p14="http://schemas.microsoft.com/office/powerpoint/2010/main" val="36780878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2657D0E-54E3-4654-B14F-2CC47C52DCA9}"/>
              </a:ext>
            </a:extLst>
          </p:cNvPr>
          <p:cNvSpPr txBox="1"/>
          <p:nvPr/>
        </p:nvSpPr>
        <p:spPr>
          <a:xfrm>
            <a:off x="849086" y="1288822"/>
            <a:ext cx="87241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74E0151-A8DA-4DF2-85ED-124C7FAFB6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6375" y="739650"/>
            <a:ext cx="3107093" cy="23910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FA90591-8AF6-4257-917B-78B290965A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57061" y="3130655"/>
            <a:ext cx="4019550" cy="2250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47603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7DEB3BF-ADF7-4D79-BB48-C0F25719CD36}"/>
              </a:ext>
            </a:extLst>
          </p:cNvPr>
          <p:cNvSpPr txBox="1"/>
          <p:nvPr/>
        </p:nvSpPr>
        <p:spPr>
          <a:xfrm>
            <a:off x="541176" y="1218809"/>
            <a:ext cx="4139683" cy="4653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ru-RU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Врачебно-педагогические наблюдения (ВПН)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это исследования, которые проводятся совместно врачом и педагогом в процессе учебно-тренировочных занятий с целью оценки воздействия оказываемых физических нагрузок на организм занимающихся (спортсмены, учащиеся).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19A9022-CA3B-4A07-8CE0-8252B5CB30AE}"/>
              </a:ext>
            </a:extLst>
          </p:cNvPr>
          <p:cNvSpPr txBox="1"/>
          <p:nvPr/>
        </p:nvSpPr>
        <p:spPr>
          <a:xfrm>
            <a:off x="3041780" y="450326"/>
            <a:ext cx="52811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FE01B7E-A280-4A33-9617-1CD8C3C1C3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1225" y="1611861"/>
            <a:ext cx="3453163" cy="19337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05E6795-4773-4285-B4A8-F868CBFA4C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09993" y="3996865"/>
            <a:ext cx="3212840" cy="23667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701946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4645808-0D74-489F-8127-C27BCDFB6015}"/>
              </a:ext>
            </a:extLst>
          </p:cNvPr>
          <p:cNvSpPr txBox="1"/>
          <p:nvPr/>
        </p:nvSpPr>
        <p:spPr>
          <a:xfrm>
            <a:off x="1066800" y="1272174"/>
            <a:ext cx="10058400" cy="16879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 целью врачебно-педагогических наблюдений является достижение человеком наивысшего спортивного результата и сохранение удовлетворительного состояния его здоровья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1ABF1A7-007D-4029-A21C-B9840CC0C0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0942" y="3897863"/>
            <a:ext cx="3441648" cy="19337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59DB10C-247B-4169-9880-901E03A219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1522" y="3874660"/>
            <a:ext cx="3482944" cy="19569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2A9D945-8861-470B-9E2A-E7E597F5C1D5}"/>
              </a:ext>
            </a:extLst>
          </p:cNvPr>
          <p:cNvSpPr txBox="1"/>
          <p:nvPr/>
        </p:nvSpPr>
        <p:spPr>
          <a:xfrm>
            <a:off x="2537926" y="541175"/>
            <a:ext cx="65034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ОСНОВНАЯ ЦЕЛЬ</a:t>
            </a:r>
          </a:p>
        </p:txBody>
      </p:sp>
    </p:spTree>
    <p:extLst>
      <p:ext uri="{BB962C8B-B14F-4D97-AF65-F5344CB8AC3E}">
        <p14:creationId xmlns:p14="http://schemas.microsoft.com/office/powerpoint/2010/main" val="8909580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9B4E96A-4DBB-42BB-9A61-67DE34100C7F}"/>
              </a:ext>
            </a:extLst>
          </p:cNvPr>
          <p:cNvSpPr txBox="1"/>
          <p:nvPr/>
        </p:nvSpPr>
        <p:spPr>
          <a:xfrm>
            <a:off x="429207" y="572258"/>
            <a:ext cx="1086083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Теоретические и практические основы врачебно-педагогического наблюдения были впервые разработаны и апробированы в 40-50-х годах ХХ века, представителями отечественной медицины Р. Е.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Мотылянской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С. П.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Летуновым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Н. Д.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Граевской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EDEDF84-E67F-45DE-A56E-6D356A4C2E3B}"/>
              </a:ext>
            </a:extLst>
          </p:cNvPr>
          <p:cNvSpPr txBox="1"/>
          <p:nvPr/>
        </p:nvSpPr>
        <p:spPr>
          <a:xfrm>
            <a:off x="587830" y="5097085"/>
            <a:ext cx="912533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Необходимость их разработки вызвана тем, что возникла потребность в исследовании функционального состояния учащихся (спортсменов), уровня их адаптации к условиям физических тренировок и специально организованных спортивных тренировок.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8FD0425-4BE1-406C-97FF-58D0076D0A2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523" t="3479"/>
          <a:stretch/>
        </p:blipFill>
        <p:spPr>
          <a:xfrm>
            <a:off x="789068" y="1768552"/>
            <a:ext cx="1611571" cy="25650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756B17C-0D3B-4F39-9CE9-90DE84F89E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41360" y="1768552"/>
            <a:ext cx="1714500" cy="2667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163B8A1-5B1F-4119-A83A-3CFA45EE114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3453" r="3453" b="2685"/>
          <a:stretch/>
        </p:blipFill>
        <p:spPr>
          <a:xfrm>
            <a:off x="4254759" y="2259077"/>
            <a:ext cx="1733550" cy="25650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777934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7E8FE8C-2A61-4C2B-91E6-63C32954E58F}"/>
              </a:ext>
            </a:extLst>
          </p:cNvPr>
          <p:cNvSpPr txBox="1"/>
          <p:nvPr/>
        </p:nvSpPr>
        <p:spPr>
          <a:xfrm>
            <a:off x="531845" y="233265"/>
            <a:ext cx="113180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задачи врачебно-педагогических наблюдений: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0012C10-083E-488F-9A4C-44BAD28E9D9F}"/>
              </a:ext>
            </a:extLst>
          </p:cNvPr>
          <p:cNvSpPr txBox="1"/>
          <p:nvPr/>
        </p:nvSpPr>
        <p:spPr>
          <a:xfrm>
            <a:off x="531845" y="1107289"/>
            <a:ext cx="1112831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Осуществление оценки функционального состояния организма и состояния здоровья учащихся на разных этапах занятий физической культурой и тренировочного процесса, фиксация изменений состояние здоровья, которые возникают во время выполнения различного рода физических упражнений. 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Осуществление совершенствования индивидуализации и планирования занятий по физической культуре в образовательном учреждении. 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Осуществление оценки эффективности применяемых педагогом на практике психологических, медицинских и педагогических методов восстановления учащихся после проведения урока физической культуры или тренировки. 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Осуществление оценки адекватности и соразмерности физической нагрузки, в соответствии с возможностями учащимися. 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Осуществление оценки условий по организации и проведению учебных и тренировочных занятий в образовательном учреждении. 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Осуществление оценки уровня физической подготовленности учащихся (спортсменов). 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Осуществление оценки правильность и адекватности распределения учащихся (студентов) на группы, в соответствии с группой допуска по медицинским показателям.</a:t>
            </a:r>
          </a:p>
        </p:txBody>
      </p:sp>
    </p:spTree>
    <p:extLst>
      <p:ext uri="{BB962C8B-B14F-4D97-AF65-F5344CB8AC3E}">
        <p14:creationId xmlns:p14="http://schemas.microsoft.com/office/powerpoint/2010/main" val="21373905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52D1817-9582-476D-B3FE-9AB220C1AB2A}"/>
              </a:ext>
            </a:extLst>
          </p:cNvPr>
          <p:cNvSpPr txBox="1"/>
          <p:nvPr/>
        </p:nvSpPr>
        <p:spPr>
          <a:xfrm>
            <a:off x="513183" y="409717"/>
            <a:ext cx="81083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 задачи врачебно-педагогического наблюдения конкретны и направлены на достижение поставленной цели.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73A13F1-BC84-4D9B-A4E1-86BEC260F2DC}"/>
              </a:ext>
            </a:extLst>
          </p:cNvPr>
          <p:cNvSpPr txBox="1"/>
          <p:nvPr/>
        </p:nvSpPr>
        <p:spPr>
          <a:xfrm>
            <a:off x="513182" y="1576871"/>
            <a:ext cx="6969969" cy="39039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Следует отметить, что не всегда принимать участие во врачебно-педагогическом наблюдении может врач. Поэтому учитель физической культуры или тренер, организующий занятия (тренировки) должен обладать элементарными медицинскими знаниями, владеть методами медицинского исследования и уметь применять их на практике.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1B3C869-1A1C-41A5-99A3-D4B48FD11F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59442" y="409717"/>
            <a:ext cx="2619375" cy="17430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BAB2A9C-8E9A-46D8-9A43-CB973E24FE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49754" y="2557462"/>
            <a:ext cx="2619375" cy="17430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859DF23B-0160-4571-B457-4C74643719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22545" y="4791075"/>
            <a:ext cx="2466975" cy="18478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644052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9621F17-3946-4BCD-9CB9-A2EDB165C3C5}"/>
              </a:ext>
            </a:extLst>
          </p:cNvPr>
          <p:cNvSpPr txBox="1"/>
          <p:nvPr/>
        </p:nvSpPr>
        <p:spPr>
          <a:xfrm>
            <a:off x="231710" y="1187993"/>
            <a:ext cx="1025434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Врачебно-педагогические наблюдения могут проводиться в следующих формах:</a:t>
            </a:r>
          </a:p>
          <a:p>
            <a:pPr indent="457200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Оперативный контроль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проводится с целью осуществления оценки изменений, происходящих в организме учащегося (спортсмена) по итогам учебного занятия или тренировки, во время ближайшего восстановительного периода.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151D580-3E77-4FF3-B46B-2D05280FFA10}"/>
              </a:ext>
            </a:extLst>
          </p:cNvPr>
          <p:cNvSpPr txBox="1"/>
          <p:nvPr/>
        </p:nvSpPr>
        <p:spPr>
          <a:xfrm>
            <a:off x="1735493" y="317240"/>
            <a:ext cx="85655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Формы врачебно-педагогических наблюдений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6025511-7AB4-481B-8C0D-F6703F1EE2ED}"/>
              </a:ext>
            </a:extLst>
          </p:cNvPr>
          <p:cNvSpPr txBox="1"/>
          <p:nvPr/>
        </p:nvSpPr>
        <p:spPr>
          <a:xfrm>
            <a:off x="569166" y="3023119"/>
            <a:ext cx="9825135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Оперативный контроль может быть проведено в процессе: </a:t>
            </a:r>
          </a:p>
          <a:p>
            <a:endParaRPr lang="ru-RU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/>
              <a:t>Самого тренировочного или учебного занятия (после выполнения отдельных упражнений или комплекса упражнений);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/>
              <a:t>Перед тренировочным занятием и через 20-30 минут после их проведения (в состоянии покоя – до занятия и после физической нагрузки);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/>
              <a:t>В день проведения занятий по физической культуре или в день тренировки (утром и вечером).</a:t>
            </a:r>
          </a:p>
        </p:txBody>
      </p:sp>
    </p:spTree>
    <p:extLst>
      <p:ext uri="{BB962C8B-B14F-4D97-AF65-F5344CB8AC3E}">
        <p14:creationId xmlns:p14="http://schemas.microsoft.com/office/powerpoint/2010/main" val="27033014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43AEE25-A6B5-408A-9AC5-68D0E4C06985}"/>
              </a:ext>
            </a:extLst>
          </p:cNvPr>
          <p:cNvSpPr txBox="1"/>
          <p:nvPr/>
        </p:nvSpPr>
        <p:spPr>
          <a:xfrm>
            <a:off x="643812" y="559837"/>
            <a:ext cx="10702212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/>
            <a:r>
              <a:rPr lang="ru-RU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Текущий контроль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проводится с целью установления эффективности проведенных учебных занятий и тренировок.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Организуется во время поздних стадий восстановления (через день или несколько дней после занятия или тренировки). Текущий контроль чаще всего проводится у спортсменов во время учебно-тренировочных сборов. 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Исследование проводится: </a:t>
            </a:r>
          </a:p>
          <a:p>
            <a:pPr algn="ctr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день во время сборов;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день утром и вечером в микроцикле;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начале и в конце каждого микроцикла сборов;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следующий день после проведенной тренировки;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 организованного дня отдыха.</a:t>
            </a:r>
          </a:p>
        </p:txBody>
      </p:sp>
    </p:spTree>
    <p:extLst>
      <p:ext uri="{BB962C8B-B14F-4D97-AF65-F5344CB8AC3E}">
        <p14:creationId xmlns:p14="http://schemas.microsoft.com/office/powerpoint/2010/main" val="42548539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CB9A9B6-6EFD-47DF-8122-368952C5674C}"/>
              </a:ext>
            </a:extLst>
          </p:cNvPr>
          <p:cNvSpPr txBox="1"/>
          <p:nvPr/>
        </p:nvSpPr>
        <p:spPr>
          <a:xfrm>
            <a:off x="774441" y="690465"/>
            <a:ext cx="8276253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/>
            <a:r>
              <a:rPr lang="ru-RU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Этапный контроль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проводится с целью оценки общего кумулятивного тренировочного эффекта за определенный промежуток времени. Этапный контроль проводится в течение конкретного тренировочного периода, например, во время подготовки к тренировке, либо после ее проведения. </a:t>
            </a:r>
          </a:p>
          <a:p>
            <a:pPr indent="457200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Этапный контроль необходимо проводить раз в три месяца, в специальном врачебно-физкультурном диспансере. Исследования целесообразно осуществлять после дня отдыха, в утреннее время после легкого завтрака. В день контроля не следует делать даже утреннюю зарядку.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F88C594-6E73-42B5-8821-2264E0B787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27864" y="732892"/>
            <a:ext cx="2619375" cy="17430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FA5C0FB-9CB9-4315-AF1E-9CB2589947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6626" y="3046099"/>
            <a:ext cx="2470613" cy="21617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3533601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Фиолетовый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56</TotalTime>
  <Words>851</Words>
  <Application>Microsoft Office PowerPoint</Application>
  <PresentationFormat>Широкоэкранный</PresentationFormat>
  <Paragraphs>60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Century Gothic</vt:lpstr>
      <vt:lpstr>Times New Roman</vt:lpstr>
      <vt:lpstr>Wingdings</vt:lpstr>
      <vt:lpstr>Wingdings 3</vt:lpstr>
      <vt:lpstr>Сектор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вика</dc:creator>
  <cp:lastModifiedBy>Виктория Андрющенко</cp:lastModifiedBy>
  <cp:revision>8</cp:revision>
  <dcterms:created xsi:type="dcterms:W3CDTF">2021-10-27T20:20:55Z</dcterms:created>
  <dcterms:modified xsi:type="dcterms:W3CDTF">2025-01-11T04:57:50Z</dcterms:modified>
</cp:coreProperties>
</file>