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  <p:sldMasterId id="2147483687" r:id="rId3"/>
    <p:sldMasterId id="2147483700" r:id="rId4"/>
    <p:sldMasterId id="2147483713" r:id="rId5"/>
    <p:sldMasterId id="2147483726" r:id="rId6"/>
    <p:sldMasterId id="2147483739" r:id="rId7"/>
    <p:sldMasterId id="2147483752" r:id="rId8"/>
    <p:sldMasterId id="2147483783" r:id="rId9"/>
  </p:sldMasterIdLst>
  <p:notesMasterIdLst>
    <p:notesMasterId r:id="rId30"/>
  </p:notesMasterIdLst>
  <p:sldIdLst>
    <p:sldId id="256" r:id="rId10"/>
    <p:sldId id="287" r:id="rId11"/>
    <p:sldId id="257" r:id="rId12"/>
    <p:sldId id="286" r:id="rId13"/>
    <p:sldId id="288" r:id="rId14"/>
    <p:sldId id="279" r:id="rId15"/>
    <p:sldId id="262" r:id="rId16"/>
    <p:sldId id="263" r:id="rId17"/>
    <p:sldId id="264" r:id="rId18"/>
    <p:sldId id="266" r:id="rId19"/>
    <p:sldId id="270" r:id="rId20"/>
    <p:sldId id="290" r:id="rId21"/>
    <p:sldId id="291" r:id="rId22"/>
    <p:sldId id="281" r:id="rId23"/>
    <p:sldId id="284" r:id="rId24"/>
    <p:sldId id="292" r:id="rId25"/>
    <p:sldId id="293" r:id="rId26"/>
    <p:sldId id="285" r:id="rId27"/>
    <p:sldId id="272" r:id="rId28"/>
    <p:sldId id="273" r:id="rId29"/>
  </p:sldIdLst>
  <p:sldSz cx="9144000" cy="6858000" type="screen4x3"/>
  <p:notesSz cx="6796088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4DF389-0845-48FE-AC12-DB9BB530EAE9}" v="356" dt="2020-08-24T07:34:35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443" y="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366" y="7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481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09EE6-7D94-421D-B3EA-2F87CBC2846E}" type="datetimeFigureOut">
              <a:rPr lang="ru-RU" smtClean="0"/>
              <a:t>06.09.2022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71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481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2114D-5029-4D5F-A2EC-7CD44809D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42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2114D-5029-4D5F-A2EC-7CD44809D09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0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804625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68997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0761301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35074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829550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219760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763470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951701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023682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4850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065781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308413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070447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66259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41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42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43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5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6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187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12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4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29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30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31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38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52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53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57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6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4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5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70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71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72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8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97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1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8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9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1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2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3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4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5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16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38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40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1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2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9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0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5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6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57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subTitle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6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69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subTitle"/>
          </p:nvPr>
        </p:nvSpPr>
        <p:spPr>
          <a:xfrm>
            <a:off x="304920" y="457200"/>
            <a:ext cx="8686800" cy="38862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83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85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86" name="PlaceHolder 3"/>
          <p:cNvSpPr>
            <a:spLocks noGrp="1"/>
          </p:cNvSpPr>
          <p:nvPr>
            <p:ph type="body"/>
          </p:nvPr>
        </p:nvSpPr>
        <p:spPr>
          <a:xfrm>
            <a:off x="304920" y="3918240"/>
            <a:ext cx="8686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4756320" y="155412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3049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1" name="PlaceHolder 5"/>
          <p:cNvSpPr>
            <a:spLocks noGrp="1"/>
          </p:cNvSpPr>
          <p:nvPr>
            <p:ph type="body"/>
          </p:nvPr>
        </p:nvSpPr>
        <p:spPr>
          <a:xfrm>
            <a:off x="4756320" y="3918240"/>
            <a:ext cx="42390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30492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4" name="PlaceHolder 3"/>
          <p:cNvSpPr>
            <a:spLocks noGrp="1"/>
          </p:cNvSpPr>
          <p:nvPr>
            <p:ph type="body"/>
          </p:nvPr>
        </p:nvSpPr>
        <p:spPr>
          <a:xfrm>
            <a:off x="324216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5" name="PlaceHolder 4"/>
          <p:cNvSpPr>
            <a:spLocks noGrp="1"/>
          </p:cNvSpPr>
          <p:nvPr>
            <p:ph type="body"/>
          </p:nvPr>
        </p:nvSpPr>
        <p:spPr>
          <a:xfrm>
            <a:off x="6179040" y="155412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6" name="PlaceHolder 5"/>
          <p:cNvSpPr>
            <a:spLocks noGrp="1"/>
          </p:cNvSpPr>
          <p:nvPr>
            <p:ph type="body"/>
          </p:nvPr>
        </p:nvSpPr>
        <p:spPr>
          <a:xfrm>
            <a:off x="30492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7" name="PlaceHolder 6"/>
          <p:cNvSpPr>
            <a:spLocks noGrp="1"/>
          </p:cNvSpPr>
          <p:nvPr>
            <p:ph type="body"/>
          </p:nvPr>
        </p:nvSpPr>
        <p:spPr>
          <a:xfrm>
            <a:off x="324216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  <p:sp>
        <p:nvSpPr>
          <p:cNvPr id="398" name="PlaceHolder 7"/>
          <p:cNvSpPr>
            <a:spLocks noGrp="1"/>
          </p:cNvSpPr>
          <p:nvPr>
            <p:ph type="body"/>
          </p:nvPr>
        </p:nvSpPr>
        <p:spPr>
          <a:xfrm>
            <a:off x="6179040" y="3918240"/>
            <a:ext cx="279684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20866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53057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 algn="r"/>
            <a:fld id="{8D0D99F4-8645-4176-B09B-79451C7853D1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3246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18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"/>
          <p:cNvGrpSpPr/>
          <p:nvPr/>
        </p:nvGrpSpPr>
        <p:grpSpPr>
          <a:xfrm>
            <a:off x="512640" y="1042920"/>
            <a:ext cx="8631360" cy="17640"/>
            <a:chOff x="512640" y="1042920"/>
            <a:chExt cx="8631360" cy="17640"/>
          </a:xfrm>
        </p:grpSpPr>
        <p:pic>
          <p:nvPicPr>
            <p:cNvPr id="15" name="Прямая соединительная линия 6"/>
            <p:cNvPicPr/>
            <p:nvPr/>
          </p:nvPicPr>
          <p:blipFill>
            <a:blip r:embed="rId15" cstate="print"/>
            <a:stretch/>
          </p:blipFill>
          <p:spPr>
            <a:xfrm>
              <a:off x="512640" y="1042920"/>
              <a:ext cx="8631360" cy="1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2" name="CustomShape 2"/>
            <p:cNvSpPr/>
            <p:nvPr/>
          </p:nvSpPr>
          <p:spPr>
            <a:xfrm>
              <a:off x="514440" y="105084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F2718D4F-0261-4B1A-A1F4-50879D55FBAE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7" name="PlaceHolder 7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grpSp>
        <p:nvGrpSpPr>
          <p:cNvPr id="8" name="Group 8"/>
          <p:cNvGrpSpPr/>
          <p:nvPr/>
        </p:nvGrpSpPr>
        <p:grpSpPr>
          <a:xfrm>
            <a:off x="512640" y="1042920"/>
            <a:ext cx="8631360" cy="17640"/>
            <a:chOff x="512640" y="1042920"/>
            <a:chExt cx="8631360" cy="17640"/>
          </a:xfrm>
        </p:grpSpPr>
        <p:pic>
          <p:nvPicPr>
            <p:cNvPr id="9" name="Прямая соединительная линия 8"/>
            <p:cNvPicPr/>
            <p:nvPr/>
          </p:nvPicPr>
          <p:blipFill>
            <a:blip r:embed="rId15" cstate="print"/>
            <a:stretch/>
          </p:blipFill>
          <p:spPr>
            <a:xfrm>
              <a:off x="512640" y="1042920"/>
              <a:ext cx="8631360" cy="1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CustomShape 9"/>
            <p:cNvSpPr/>
            <p:nvPr/>
          </p:nvSpPr>
          <p:spPr>
            <a:xfrm>
              <a:off x="514440" y="105084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1" name="Group 10"/>
          <p:cNvGrpSpPr/>
          <p:nvPr/>
        </p:nvGrpSpPr>
        <p:grpSpPr>
          <a:xfrm>
            <a:off x="512640" y="1054080"/>
            <a:ext cx="8631360" cy="12600"/>
            <a:chOff x="512640" y="1054080"/>
            <a:chExt cx="8631360" cy="12600"/>
          </a:xfrm>
        </p:grpSpPr>
        <p:pic>
          <p:nvPicPr>
            <p:cNvPr id="12" name="Прямая соединительная линия 11"/>
            <p:cNvPicPr/>
            <p:nvPr/>
          </p:nvPicPr>
          <p:blipFill>
            <a:blip r:embed="rId16" cstate="print"/>
            <a:stretch/>
          </p:blipFill>
          <p:spPr>
            <a:xfrm>
              <a:off x="512640" y="1054080"/>
              <a:ext cx="8631360" cy="12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" name="CustomShape 11"/>
            <p:cNvSpPr/>
            <p:nvPr/>
          </p:nvSpPr>
          <p:spPr>
            <a:xfrm>
              <a:off x="514440" y="105732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1"/>
          <p:cNvGrpSpPr/>
          <p:nvPr/>
        </p:nvGrpSpPr>
        <p:grpSpPr>
          <a:xfrm>
            <a:off x="512640" y="1042920"/>
            <a:ext cx="8631360" cy="17640"/>
            <a:chOff x="512640" y="1042920"/>
            <a:chExt cx="8631360" cy="17640"/>
          </a:xfrm>
        </p:grpSpPr>
        <p:pic>
          <p:nvPicPr>
            <p:cNvPr id="95" name="Прямая соединительная линия 6"/>
            <p:cNvPicPr/>
            <p:nvPr/>
          </p:nvPicPr>
          <p:blipFill>
            <a:blip r:embed="rId15" cstate="print"/>
            <a:stretch/>
          </p:blipFill>
          <p:spPr>
            <a:xfrm>
              <a:off x="512640" y="1042920"/>
              <a:ext cx="8631360" cy="1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96" name="CustomShape 2"/>
            <p:cNvSpPr/>
            <p:nvPr/>
          </p:nvSpPr>
          <p:spPr>
            <a:xfrm>
              <a:off x="514440" y="105084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97" name="Group 3"/>
          <p:cNvGrpSpPr/>
          <p:nvPr/>
        </p:nvGrpSpPr>
        <p:grpSpPr>
          <a:xfrm>
            <a:off x="512640" y="1042920"/>
            <a:ext cx="8631360" cy="17640"/>
            <a:chOff x="512640" y="1042920"/>
            <a:chExt cx="8631360" cy="17640"/>
          </a:xfrm>
        </p:grpSpPr>
        <p:pic>
          <p:nvPicPr>
            <p:cNvPr id="98" name="Прямая соединительная линия 8"/>
            <p:cNvPicPr/>
            <p:nvPr/>
          </p:nvPicPr>
          <p:blipFill>
            <a:blip r:embed="rId15" cstate="print"/>
            <a:stretch/>
          </p:blipFill>
          <p:spPr>
            <a:xfrm>
              <a:off x="512640" y="1042920"/>
              <a:ext cx="8631360" cy="1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99" name="CustomShape 4"/>
            <p:cNvSpPr/>
            <p:nvPr/>
          </p:nvSpPr>
          <p:spPr>
            <a:xfrm>
              <a:off x="514440" y="105084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00" name="Group 5"/>
          <p:cNvGrpSpPr/>
          <p:nvPr/>
        </p:nvGrpSpPr>
        <p:grpSpPr>
          <a:xfrm>
            <a:off x="512640" y="1054080"/>
            <a:ext cx="8631360" cy="12600"/>
            <a:chOff x="512640" y="1054080"/>
            <a:chExt cx="8631360" cy="12600"/>
          </a:xfrm>
        </p:grpSpPr>
        <p:pic>
          <p:nvPicPr>
            <p:cNvPr id="101" name="Прямая соединительная линия 11"/>
            <p:cNvPicPr/>
            <p:nvPr/>
          </p:nvPicPr>
          <p:blipFill>
            <a:blip r:embed="rId16" cstate="print"/>
            <a:stretch/>
          </p:blipFill>
          <p:spPr>
            <a:xfrm>
              <a:off x="512640" y="1054080"/>
              <a:ext cx="8631360" cy="12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2" name="CustomShape 6"/>
            <p:cNvSpPr/>
            <p:nvPr/>
          </p:nvSpPr>
          <p:spPr>
            <a:xfrm>
              <a:off x="514440" y="105732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03" name="PlaceHolder 7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104" name="PlaceHolder 8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105" name="PlaceHolder 9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06" name="PlaceHolder 10"/>
          <p:cNvSpPr>
            <a:spLocks noGrp="1"/>
          </p:cNvSpPr>
          <p:nvPr>
            <p:ph type="ftr"/>
          </p:nvPr>
        </p:nvSpPr>
        <p:spPr>
          <a:xfrm>
            <a:off x="3581280" y="76320"/>
            <a:ext cx="28958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11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880" cy="2476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E0A4585C-2362-4B12-898F-F92F07553238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"/>
          <p:cNvGrpSpPr/>
          <p:nvPr/>
        </p:nvGrpSpPr>
        <p:grpSpPr>
          <a:xfrm>
            <a:off x="512640" y="3438360"/>
            <a:ext cx="8631360" cy="11160"/>
            <a:chOff x="512640" y="3438360"/>
            <a:chExt cx="8631360" cy="11160"/>
          </a:xfrm>
        </p:grpSpPr>
        <p:pic>
          <p:nvPicPr>
            <p:cNvPr id="145" name="Прямая соединительная линия 12"/>
            <p:cNvPicPr/>
            <p:nvPr/>
          </p:nvPicPr>
          <p:blipFill>
            <a:blip r:embed="rId15" cstate="print"/>
            <a:stretch/>
          </p:blipFill>
          <p:spPr>
            <a:xfrm>
              <a:off x="512640" y="3438360"/>
              <a:ext cx="8631360" cy="11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6" name="CustomShape 2"/>
            <p:cNvSpPr/>
            <p:nvPr/>
          </p:nvSpPr>
          <p:spPr>
            <a:xfrm>
              <a:off x="514440" y="344484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FBEEC9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148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FBEEC9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149" name="PlaceHolder 5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89E10B6E-8B9F-49F9-A0A1-E6D67A5899DD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" name="Group 1"/>
          <p:cNvGrpSpPr/>
          <p:nvPr/>
        </p:nvGrpSpPr>
        <p:grpSpPr>
          <a:xfrm>
            <a:off x="512640" y="6016680"/>
            <a:ext cx="8631360" cy="12600"/>
            <a:chOff x="512640" y="6016680"/>
            <a:chExt cx="8631360" cy="12600"/>
          </a:xfrm>
        </p:grpSpPr>
        <p:pic>
          <p:nvPicPr>
            <p:cNvPr id="189" name="Прямая соединительная линия 12"/>
            <p:cNvPicPr/>
            <p:nvPr/>
          </p:nvPicPr>
          <p:blipFill>
            <a:blip r:embed="rId15" cstate="print"/>
            <a:stretch/>
          </p:blipFill>
          <p:spPr>
            <a:xfrm>
              <a:off x="512640" y="6016680"/>
              <a:ext cx="8631360" cy="12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90" name="CustomShape 2"/>
            <p:cNvSpPr/>
            <p:nvPr/>
          </p:nvSpPr>
          <p:spPr>
            <a:xfrm>
              <a:off x="514440" y="601992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192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193" name="PlaceHolder 5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 type="sldNum"/>
          </p:nvPr>
        </p:nvSpPr>
        <p:spPr>
          <a:xfrm>
            <a:off x="8229240" y="6477120"/>
            <a:ext cx="762120" cy="2476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D38A43A3-3C3D-45F6-91D8-5679CE82161C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233" name="PlaceHolder 2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234" name="PlaceHolder 3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35" name="PlaceHolder 4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5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7C3AF736-CA29-49CB-8D97-A1E588D4BB05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" name="Group 1"/>
          <p:cNvGrpSpPr/>
          <p:nvPr/>
        </p:nvGrpSpPr>
        <p:grpSpPr>
          <a:xfrm>
            <a:off x="512640" y="5846760"/>
            <a:ext cx="8631360" cy="11160"/>
            <a:chOff x="512640" y="5846760"/>
            <a:chExt cx="8631360" cy="11160"/>
          </a:xfrm>
        </p:grpSpPr>
        <p:pic>
          <p:nvPicPr>
            <p:cNvPr id="274" name="Прямая соединительная линия 12"/>
            <p:cNvPicPr/>
            <p:nvPr/>
          </p:nvPicPr>
          <p:blipFill>
            <a:blip r:embed="rId15" cstate="print"/>
            <a:stretch/>
          </p:blipFill>
          <p:spPr>
            <a:xfrm>
              <a:off x="512640" y="5846760"/>
              <a:ext cx="8631360" cy="11160"/>
            </a:xfrm>
            <a:prstGeom prst="rect">
              <a:avLst/>
            </a:prstGeom>
            <a:ln>
              <a:noFill/>
            </a:ln>
          </p:spPr>
        </p:pic>
        <p:sp>
          <p:nvSpPr>
            <p:cNvPr id="275" name="CustomShape 2"/>
            <p:cNvSpPr/>
            <p:nvPr/>
          </p:nvSpPr>
          <p:spPr>
            <a:xfrm>
              <a:off x="514440" y="5848200"/>
              <a:ext cx="3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277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278" name="PlaceHolder 5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79" name="PlaceHolder 6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PlaceHolder 7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762C2B0B-7C6D-4A52-8F55-43673E1151F7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318" name="PlaceHolder 2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319" name="PlaceHolder 3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20" name="PlaceHolder 4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5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23B24CEE-4DA8-469A-9985-EEEB5DC8619F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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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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0A22E"/>
              </a:buClr>
              <a:buSzPct val="60000"/>
              <a:buFont typeface="Wingdings 2" charset="2"/>
              <a:buChar char=""/>
            </a:pPr>
            <a:r>
              <a:rPr lang="en-US" sz="3200" b="0" strike="noStrike" spc="-1">
                <a:solidFill>
                  <a:srgbClr val="4E3B30"/>
                </a:solidFill>
                <a:latin typeface="Franklin Gothic Book"/>
              </a:rPr>
              <a:t>Seventh Outline Level</a:t>
            </a:r>
          </a:p>
        </p:txBody>
      </p:sp>
      <p:sp>
        <p:nvSpPr>
          <p:cNvPr id="359" name="PlaceHolder 2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800" cy="83808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4E3B30"/>
                </a:solidFill>
                <a:latin typeface="Franklin Gothic Medium"/>
              </a:rPr>
              <a:t>Click to edit the title text format</a:t>
            </a:r>
          </a:p>
        </p:txBody>
      </p:sp>
      <p:sp>
        <p:nvSpPr>
          <p:cNvPr id="360" name="PlaceHolder 3"/>
          <p:cNvSpPr>
            <a:spLocks noGrp="1"/>
          </p:cNvSpPr>
          <p:nvPr>
            <p:ph type="dt"/>
          </p:nvPr>
        </p:nvSpPr>
        <p:spPr>
          <a:xfrm>
            <a:off x="6476760" y="76320"/>
            <a:ext cx="251460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ru-RU" sz="1200" b="0" strike="noStrike" spc="-1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361" name="PlaceHolder 4"/>
          <p:cNvSpPr>
            <a:spLocks noGrp="1"/>
          </p:cNvSpPr>
          <p:nvPr>
            <p:ph type="ftr"/>
          </p:nvPr>
        </p:nvSpPr>
        <p:spPr>
          <a:xfrm>
            <a:off x="3124080" y="76320"/>
            <a:ext cx="3353040" cy="28872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PlaceHolder 5"/>
          <p:cNvSpPr>
            <a:spLocks noGrp="1"/>
          </p:cNvSpPr>
          <p:nvPr>
            <p:ph type="sldNum"/>
          </p:nvPr>
        </p:nvSpPr>
        <p:spPr>
          <a:xfrm>
            <a:off x="8229240" y="6476760"/>
            <a:ext cx="762120" cy="24444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02307C06-CEDD-4C17-8A04-FB7A0FF42364}" type="slidenum">
              <a:rPr lang="ru-RU" sz="1200" b="0" strike="noStrike" spc="-1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t>&lt;date/time&gt;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algn="r"/>
            <a:fld id="{F2718D4F-0261-4B1A-A1F4-50879D55FBAE}" type="slidenum">
              <a:rPr lang="ru-RU" sz="1200" b="0" strike="noStrike" spc="-1" smtClean="0">
                <a:solidFill>
                  <a:srgbClr val="D38E27"/>
                </a:solidFill>
                <a:latin typeface="Times New Roman"/>
              </a:rPr>
              <a:pPr algn="r"/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0585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Shape 1"/>
          <p:cNvSpPr txBox="1"/>
          <p:nvPr/>
        </p:nvSpPr>
        <p:spPr>
          <a:xfrm>
            <a:off x="533400" y="609600"/>
            <a:ext cx="8062920" cy="5226854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>
            <a:noAutofit/>
          </a:bodyPr>
          <a:lstStyle/>
          <a:p>
            <a:pPr algn="ctr">
              <a:lnSpc>
                <a:spcPct val="100000"/>
              </a:lnSpc>
              <a:spcBef>
                <a:spcPts val="998"/>
              </a:spcBef>
            </a:pPr>
            <a:endParaRPr lang="en-US" sz="32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algn="ctr">
              <a:spcBef>
                <a:spcPts val="998"/>
              </a:spcBef>
            </a:pPr>
            <a:r>
              <a:rPr lang="ru-RU" sz="5400" b="1" i="1" strike="noStrike" spc="-1" dirty="0">
                <a:solidFill>
                  <a:srgbClr val="000000"/>
                </a:solidFill>
                <a:latin typeface="Times New Roman"/>
                <a:ea typeface="Times New Roman"/>
              </a:rPr>
              <a:t>Установочный педагогический совет</a:t>
            </a:r>
            <a:r>
              <a:rPr lang="ru-RU" sz="5400" b="1" i="1" spc="-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5400" b="1" i="1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№1</a:t>
            </a:r>
            <a:r>
              <a:rPr lang="ru-RU" sz="5400" b="1" i="1" strike="noStrike" spc="-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en-US" sz="54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algn="ctr"/>
            <a:r>
              <a:rPr lang="ru-RU" sz="4000" b="1" dirty="0" smtClean="0"/>
              <a:t>«</a:t>
            </a:r>
            <a:r>
              <a:rPr lang="ru-RU" sz="4000" b="1" dirty="0"/>
              <a:t>Новый учебный год на пороге ДОУ»</a:t>
            </a:r>
            <a:endParaRPr lang="ru-RU" sz="4000" dirty="0"/>
          </a:p>
          <a:p>
            <a:pPr algn="ctr">
              <a:spcBef>
                <a:spcPts val="697"/>
              </a:spcBef>
            </a:pPr>
            <a:r>
              <a:rPr lang="ru-RU" sz="4000" b="1" i="1" spc="-1" dirty="0" smtClean="0">
                <a:solidFill>
                  <a:srgbClr val="FF0000"/>
                </a:solidFill>
                <a:latin typeface="Times New Roman"/>
              </a:rPr>
              <a:t>МДОУ</a:t>
            </a:r>
            <a:r>
              <a:rPr lang="ru-RU" sz="4000" b="1" i="1" spc="-1" dirty="0">
                <a:solidFill>
                  <a:srgbClr val="FF0000"/>
                </a:solidFill>
                <a:latin typeface="Times New Roman"/>
              </a:rPr>
              <a:t> </a:t>
            </a:r>
            <a:r>
              <a:rPr lang="ru-RU" sz="4000" b="1" i="1" spc="-1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4000" b="1" i="1" spc="-1" dirty="0" smtClean="0">
                <a:solidFill>
                  <a:srgbClr val="FF0000"/>
                </a:solidFill>
                <a:latin typeface="Times New Roman"/>
              </a:rPr>
              <a:t>«</a:t>
            </a:r>
            <a:r>
              <a:rPr lang="ru-RU" sz="4000" b="1" i="1" spc="-1" dirty="0" smtClean="0">
                <a:solidFill>
                  <a:srgbClr val="FF0000"/>
                </a:solidFill>
                <a:latin typeface="Times New Roman"/>
              </a:rPr>
              <a:t>Огонек</a:t>
            </a:r>
            <a:r>
              <a:rPr lang="ru-RU" sz="4000" b="1" i="1" spc="-1" dirty="0" smtClean="0">
                <a:solidFill>
                  <a:srgbClr val="FF0000"/>
                </a:solidFill>
                <a:latin typeface="Times New Roman"/>
              </a:rPr>
              <a:t>»</a:t>
            </a:r>
            <a:endParaRPr lang="ru-RU" sz="4000" b="1" i="1" spc="-1" dirty="0" smtClean="0">
              <a:solidFill>
                <a:srgbClr val="FF0000"/>
              </a:solidFill>
              <a:latin typeface="Times New Roman"/>
            </a:endParaRPr>
          </a:p>
          <a:p>
            <a:pPr algn="ctr">
              <a:spcBef>
                <a:spcPts val="697"/>
              </a:spcBef>
            </a:pPr>
            <a:r>
              <a:rPr lang="ru-RU" sz="4000" b="1" i="1" spc="-1" dirty="0" smtClean="0">
                <a:solidFill>
                  <a:srgbClr val="FF0000"/>
                </a:solidFill>
                <a:latin typeface="Times New Roman"/>
              </a:rPr>
              <a:t>на 2022-2023 </a:t>
            </a:r>
            <a:r>
              <a:rPr lang="ru-RU" sz="4000" b="1" i="1" spc="-1" dirty="0">
                <a:solidFill>
                  <a:srgbClr val="FF0000"/>
                </a:solidFill>
                <a:latin typeface="Times New Roman"/>
              </a:rPr>
              <a:t>учебный год»</a:t>
            </a:r>
            <a:endParaRPr lang="en-US" sz="400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304800" y="1219200"/>
            <a:ext cx="8686800" cy="4595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3000"/>
          </a:bodyPr>
          <a:lstStyle/>
          <a:p>
            <a:pPr>
              <a:lnSpc>
                <a:spcPct val="100000"/>
              </a:lnSpc>
              <a:spcBef>
                <a:spcPts val="448"/>
              </a:spcBef>
            </a:pPr>
            <a:endParaRPr lang="en-US" sz="40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8600"/>
            <a:ext cx="9148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Аттестация педагогов на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год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3618ead44e066f3b9ea60154163d17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7928911" cy="383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381000"/>
            <a:ext cx="867581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ТЕМЫ САМООБРАЗОВАНИЯ ПЕДАГОГОВ</a:t>
            </a:r>
            <a:endParaRPr lang="ru-RU" sz="3200" b="1" i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500" algn="l"/>
              </a:tabLst>
            </a:pPr>
            <a:r>
              <a:rPr kumimoji="0" lang="uk-UA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2.2.</a:t>
            </a: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Самообразование педагогов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75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667454"/>
              </p:ext>
            </p:extLst>
          </p:nvPr>
        </p:nvGraphicFramePr>
        <p:xfrm>
          <a:off x="1066800" y="1346775"/>
          <a:ext cx="6934200" cy="54157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14989"/>
                <a:gridCol w="2731879"/>
                <a:gridCol w="3887332"/>
              </a:tblGrid>
              <a:tr h="334963">
                <a:tc>
                  <a:txBody>
                    <a:bodyPr/>
                    <a:lstStyle/>
                    <a:p>
                      <a:pPr marL="67945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 педагогов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4648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самообразования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9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Чижова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Ольга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Викторовна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«Организация взаимодействия ДОУ и семей воспитанников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современных формах»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3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Гужва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Ксения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Юрьевна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коммуникативных способностей старших дошкольников через общения с природой»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1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Морозовска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Елена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творческого самовыражения у детей старшего дошкольного возраста средствами танцевального искусства в коррекционной работе учителя-логопеда.»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9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Непомнящая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Надежда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Анатольевна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«Здоровье сберегающие технологии в ДОУ»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Цыцеева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Виктория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Юрьевна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«Влияние устного народного творчества на развитие речи 3-4 года».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речи у детей посредствам пальчиковых игр и упражнений ».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Мельникова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Галина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«Детское экспериментирование, как средство познания активности».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Литвиненко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Евгения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«Роль сказки в нраственно-духовном воппитании дашкольников»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Пантрина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Наталья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Анатольевна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«Правила дорожного движения для дошкольников»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Агеева Кристина Владимировна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исследовательскойдеятельности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детей дошкольного возраста»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703912"/>
          </a:xfrm>
        </p:spPr>
        <p:txBody>
          <a:bodyPr/>
          <a:lstStyle/>
          <a:p>
            <a:pPr algn="ctr"/>
            <a:r>
              <a:rPr lang="ru-RU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ОТКРЫТЫЕ ПРОСМОТРЫ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578937"/>
              </p:ext>
            </p:extLst>
          </p:nvPr>
        </p:nvGraphicFramePr>
        <p:xfrm>
          <a:off x="533400" y="1066800"/>
          <a:ext cx="8153400" cy="4259963"/>
        </p:xfrm>
        <a:graphic>
          <a:graphicData uri="http://schemas.openxmlformats.org/drawingml/2006/table">
            <a:tbl>
              <a:tblPr/>
              <a:tblGrid>
                <a:gridCol w="4969691"/>
                <a:gridCol w="1009469"/>
                <a:gridCol w="2174240"/>
              </a:tblGrid>
              <a:tr h="576929">
                <a:tc gridSpan="3">
                  <a:txBody>
                    <a:bodyPr/>
                    <a:lstStyle/>
                    <a:p>
                      <a:pPr marL="67945" marR="54610" algn="ctr">
                        <a:lnSpc>
                          <a:spcPts val="1280"/>
                        </a:lnSpc>
                        <a:spcAft>
                          <a:spcPts val="0"/>
                        </a:spcAft>
                        <a:tabLst>
                          <a:tab pos="1488440" algn="l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200" b="1" spc="1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200" b="1" spc="1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200" b="1" spc="1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200" b="1" spc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r>
                        <a:rPr lang="ru-RU" sz="1200" b="1" spc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200" b="1" spc="17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r>
                        <a:rPr lang="ru-RU" sz="1200" b="1" spc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	П</a:t>
                      </a:r>
                      <a:r>
                        <a:rPr lang="ru-RU" sz="1200" b="1" spc="1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200" b="1" spc="1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200" b="1" spc="16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200" b="1" spc="1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200" b="1" spc="15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929">
                <a:tc>
                  <a:txBody>
                    <a:bodyPr/>
                    <a:lstStyle/>
                    <a:p>
                      <a:pPr marL="67945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Ознакомление</a:t>
                      </a:r>
                      <a:r>
                        <a:rPr lang="ru-RU" sz="14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художественной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литературой</a:t>
                      </a:r>
                    </a:p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Октябрь-</a:t>
                      </a:r>
                    </a:p>
                    <a:p>
                      <a:pPr marL="3346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младшая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81">
                <a:tc>
                  <a:txBody>
                    <a:bodyPr/>
                    <a:lstStyle/>
                    <a:p>
                      <a:pPr marL="67945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Ознакомление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художественной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литературой</a:t>
                      </a:r>
                    </a:p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Октябрь-</a:t>
                      </a:r>
                    </a:p>
                    <a:p>
                      <a:pPr marL="3346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группа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162">
                <a:tc>
                  <a:txBody>
                    <a:bodyPr/>
                    <a:lstStyle/>
                    <a:p>
                      <a:pPr marL="67945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Викторина</a:t>
                      </a:r>
                      <a:r>
                        <a:rPr lang="ru-RU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«Русские</a:t>
                      </a:r>
                      <a:r>
                        <a:rPr lang="ru-RU" sz="14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народные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сказки»</a:t>
                      </a:r>
                    </a:p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Октябрь-</a:t>
                      </a:r>
                    </a:p>
                    <a:p>
                      <a:pPr marL="3346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0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 группа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581">
                <a:tc>
                  <a:txBody>
                    <a:bodyPr/>
                    <a:lstStyle/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Викторина</a:t>
                      </a:r>
                      <a:r>
                        <a:rPr lang="ru-RU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«Герои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Сказок»</a:t>
                      </a:r>
                    </a:p>
                    <a:p>
                      <a:pPr marL="679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Октябрь-</a:t>
                      </a:r>
                    </a:p>
                    <a:p>
                      <a:pPr marL="334645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Подготов. группа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194">
                <a:tc>
                  <a:txBody>
                    <a:bodyPr/>
                    <a:lstStyle/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Зарядка после сна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289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, старшая,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 группа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967">
                <a:tc>
                  <a:txBody>
                    <a:bodyPr/>
                    <a:lstStyle/>
                    <a:p>
                      <a:pPr marL="67945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Физкультурный</a:t>
                      </a:r>
                      <a:r>
                        <a:rPr lang="ru-RU" sz="14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</a:t>
                      </a:r>
                      <a:r>
                        <a:rPr lang="ru-RU" sz="1400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использованием</a:t>
                      </a:r>
                      <a:r>
                        <a:rPr lang="ru-RU" sz="14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ИКТ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3675" marR="191135" algn="ctr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ts val="13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 по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физо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620">
                <a:tc gridSpan="3">
                  <a:txBody>
                    <a:bodyPr/>
                    <a:lstStyle/>
                    <a:p>
                      <a:pPr marL="67945" marR="54610" algn="ctr">
                        <a:lnSpc>
                          <a:spcPts val="1280"/>
                        </a:lnSpc>
                        <a:spcAft>
                          <a:spcPts val="0"/>
                        </a:spcAft>
                        <a:tabLst>
                          <a:tab pos="1488440" algn="l"/>
                        </a:tabLs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920" y="607384"/>
            <a:ext cx="8686800" cy="537712"/>
          </a:xfrm>
        </p:spPr>
        <p:txBody>
          <a:bodyPr/>
          <a:lstStyle/>
          <a:p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ПЕДАГОГИЧЕСКОЕ ПРОЕКТИРОВАНИЕ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77264"/>
              </p:ext>
            </p:extLst>
          </p:nvPr>
        </p:nvGraphicFramePr>
        <p:xfrm>
          <a:off x="914399" y="1371602"/>
          <a:ext cx="7391401" cy="52225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{F5AB1C69-6EDB-4FF4-983F-18BD219EF322}</a:tableStyleId>
              </a:tblPr>
              <a:tblGrid>
                <a:gridCol w="335757"/>
                <a:gridCol w="3110298"/>
                <a:gridCol w="3945346"/>
              </a:tblGrid>
              <a:tr h="569071">
                <a:tc>
                  <a:txBody>
                    <a:bodyPr/>
                    <a:lstStyle/>
                    <a:p>
                      <a:pPr marL="67945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Ф.И.О.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педагогов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648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Тема самообразования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378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Гужва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Ксения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Юрьевна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« Учимся играя».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31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Морозовска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Елена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Николаевна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«Моя любимая мамочка».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57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Непомнящая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Надежда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Анатольевна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«Весёлый парашют».( нестандартное оборудование)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Цыцеева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 Виктория Юрьевна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«Фольклор для малышей».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Михайлова Анна Михайловна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«Играем мелкую моторику развиваем ».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Агеева Кристина Владимировна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«По дорогом сказок"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Мельникова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Галина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Николаевна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«Скоро в школу я пойду».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8.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Литвиненко Евгения Николаевна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«Раз ладошка, два ладошка».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74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9.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Пантрина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Наталья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Анатольевна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«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Благоустройства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ДОУ».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920" y="164186"/>
            <a:ext cx="8686800" cy="1424109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УТВЕРЖДЕНИЕ ДОКУМЕНТАЦИИ ДЛЯ РЕГЛАМЕНТИРОВАНИЯ ОБРАЗОВАТЕЛЬНОГО ПРОЦЕССА В ДОУ</a:t>
            </a:r>
            <a:endParaRPr lang="ru-RU" sz="3200" b="1" i="1" dirty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28600" y="2169522"/>
            <a:ext cx="8686800" cy="1590308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СЕТКА ООД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УЧЕБНЫЙ ПЛАН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РАБОЧИЕ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ountain_of_wor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114800"/>
            <a:ext cx="38100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920" y="607384"/>
            <a:ext cx="8686800" cy="537712"/>
          </a:xfrm>
        </p:spPr>
        <p:txBody>
          <a:bodyPr/>
          <a:lstStyle/>
          <a:p>
            <a:pPr algn="ctr"/>
            <a:endParaRPr lang="ru-RU" sz="3200" b="1" i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289743"/>
            <a:ext cx="8686800" cy="703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900"/>
            <a:ext cx="8077200" cy="605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33400"/>
            <a:ext cx="779780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0" y="152490"/>
            <a:ext cx="8153280" cy="61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6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920" y="607384"/>
            <a:ext cx="8686800" cy="53771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РЕШЕНИЕ ПЕДАГОГИЧЕСКОГО СОВЕТА</a:t>
            </a:r>
            <a:endParaRPr lang="ru-RU" sz="3200" b="1" i="1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04800" y="2251197"/>
            <a:ext cx="8686800" cy="242130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Принять к исполнению задачи годового плана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учебный год.</a:t>
            </a:r>
          </a:p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Ответственный: Администрация, воспитатели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2.Утвердить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локально-нормативные акты, регламентирующие воспитательно-образовательный процесс.</a:t>
            </a:r>
          </a:p>
          <a:p>
            <a:pPr algn="ctr"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Ответственный: Администрация, воспитатели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extShape 1"/>
          <p:cNvSpPr txBox="1"/>
          <p:nvPr/>
        </p:nvSpPr>
        <p:spPr>
          <a:xfrm>
            <a:off x="304920" y="549000"/>
            <a:ext cx="8686800" cy="440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342720" indent="-182520" algn="ctr">
              <a:lnSpc>
                <a:spcPct val="100000"/>
              </a:lnSpc>
              <a:spcBef>
                <a:spcPts val="799"/>
              </a:spcBef>
            </a:pPr>
            <a:r>
              <a:rPr lang="ru-RU" sz="3600" b="1" i="1" strike="noStrike" spc="-1" dirty="0">
                <a:solidFill>
                  <a:srgbClr val="FF0000"/>
                </a:solidFill>
                <a:latin typeface="Times New Roman"/>
                <a:ea typeface="Times New Roman"/>
              </a:rPr>
              <a:t>С новым учебным годом , уважаемые коллеги</a:t>
            </a:r>
            <a:r>
              <a:rPr lang="ru-RU" sz="3200" b="1" i="1" strike="noStrike" spc="-1" dirty="0">
                <a:solidFill>
                  <a:srgbClr val="FF0000"/>
                </a:solidFill>
                <a:latin typeface="Times New Roman"/>
                <a:ea typeface="Times New Roman"/>
              </a:rPr>
              <a:t>!</a:t>
            </a:r>
            <a:endParaRPr lang="en-US" sz="32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marL="342720" indent="-182520" algn="ctr">
              <a:lnSpc>
                <a:spcPct val="100000"/>
              </a:lnSpc>
              <a:spcBef>
                <a:spcPts val="799"/>
              </a:spcBef>
            </a:pPr>
            <a:r>
              <a:rPr lang="ru-RU" sz="3200" b="1" i="1" strike="noStrike" spc="-1" dirty="0">
                <a:solidFill>
                  <a:srgbClr val="7030A0"/>
                </a:solidFill>
                <a:latin typeface="Times New Roman"/>
                <a:ea typeface="Times New Roman"/>
              </a:rPr>
              <a:t>Здоровья Вам, творческих успехов, удовлетворения от работы, </a:t>
            </a:r>
            <a:endParaRPr lang="en-US" sz="3200" b="0" strike="noStrike" spc="-1" dirty="0">
              <a:solidFill>
                <a:srgbClr val="7030A0"/>
              </a:solidFill>
              <a:latin typeface="Franklin Gothic Book"/>
            </a:endParaRPr>
          </a:p>
          <a:p>
            <a:pPr marL="342720" indent="-182520" algn="ctr">
              <a:lnSpc>
                <a:spcPct val="100000"/>
              </a:lnSpc>
              <a:spcBef>
                <a:spcPts val="799"/>
              </a:spcBef>
            </a:pPr>
            <a:r>
              <a:rPr lang="ru-RU" sz="3200" b="1" i="1" strike="noStrike" spc="-1" dirty="0">
                <a:solidFill>
                  <a:srgbClr val="7030A0"/>
                </a:solidFill>
                <a:latin typeface="Times New Roman"/>
                <a:ea typeface="Times New Roman"/>
              </a:rPr>
              <a:t>внимательных, отзывчивых  и понимающих  родителей,</a:t>
            </a:r>
            <a:endParaRPr lang="en-US" sz="3200" b="0" strike="noStrike" spc="-1" dirty="0">
              <a:solidFill>
                <a:srgbClr val="7030A0"/>
              </a:solidFill>
              <a:latin typeface="Franklin Gothic Book"/>
            </a:endParaRPr>
          </a:p>
          <a:p>
            <a:pPr marL="342720" indent="-182520" algn="ctr">
              <a:lnSpc>
                <a:spcPct val="100000"/>
              </a:lnSpc>
              <a:spcBef>
                <a:spcPts val="799"/>
              </a:spcBef>
            </a:pPr>
            <a:r>
              <a:rPr lang="ru-RU" sz="3200" b="1" i="1" strike="noStrike" spc="-1" dirty="0">
                <a:solidFill>
                  <a:srgbClr val="7030A0"/>
                </a:solidFill>
                <a:latin typeface="Times New Roman"/>
                <a:ea typeface="Times New Roman"/>
              </a:rPr>
              <a:t> активных и трудолюбивых, любознательных и жизнерадостных, умных и   интеллектуальных, талантливых и эмоциональных   воспитанников</a:t>
            </a:r>
            <a:endParaRPr lang="en-US" sz="3200" b="0" strike="noStrike" spc="-1" dirty="0">
              <a:solidFill>
                <a:srgbClr val="7030A0"/>
              </a:solidFill>
              <a:latin typeface="Franklin Gothic Book"/>
            </a:endParaRPr>
          </a:p>
          <a:p>
            <a:pPr marL="342720" indent="-182520">
              <a:lnSpc>
                <a:spcPct val="100000"/>
              </a:lnSpc>
              <a:spcBef>
                <a:spcPts val="799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endParaRPr lang="en-US" sz="3200" b="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  <p:pic>
        <p:nvPicPr>
          <p:cNvPr id="3" name="Рисунок 2" descr="shkolnizvono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800600"/>
            <a:ext cx="2209800" cy="185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304920" y="1047093"/>
            <a:ext cx="8686800" cy="5539978"/>
          </a:xfrm>
        </p:spPr>
        <p:txBody>
          <a:bodyPr/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Знакомство педагогов с итогами деятельности ДОУ за летний оздоровительный период, принятие и утверждение годового плана деятельности ДОУ на новый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учебный год, а также выявить уровень профессиональной подготовленности педагогов, развивать сплоченность, умение работать в команде, аргументировано отстаивать свою точку зрения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920" y="524284"/>
            <a:ext cx="8686800" cy="70391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TextShape 1"/>
          <p:cNvSpPr txBox="1"/>
          <p:nvPr/>
        </p:nvSpPr>
        <p:spPr>
          <a:xfrm>
            <a:off x="304920" y="457200"/>
            <a:ext cx="8686800" cy="838080"/>
          </a:xfrm>
          <a:prstGeom prst="rect">
            <a:avLst/>
          </a:prstGeom>
          <a:noFill/>
          <a:ln>
            <a:noFill/>
          </a:ln>
        </p:spPr>
        <p:txBody>
          <a:bodyPr lIns="90000" tIns="46800" rIns="90000" bIns="46800" anchor="ctr">
            <a:spAutoFit/>
          </a:bodyPr>
          <a:lstStyle/>
          <a:p>
            <a:endParaRPr lang="en-US" sz="3600" b="0" strike="noStrike" spc="-1">
              <a:solidFill>
                <a:srgbClr val="4E3B30"/>
              </a:solidFill>
              <a:latin typeface="Franklin Gothic Medium"/>
            </a:endParaRPr>
          </a:p>
        </p:txBody>
      </p:sp>
      <p:sp>
        <p:nvSpPr>
          <p:cNvPr id="436" name="TextShape 2"/>
          <p:cNvSpPr txBox="1"/>
          <p:nvPr/>
        </p:nvSpPr>
        <p:spPr>
          <a:xfrm>
            <a:off x="304920" y="381000"/>
            <a:ext cx="8686800" cy="56990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 algn="ctr">
              <a:lnSpc>
                <a:spcPct val="90000"/>
              </a:lnSpc>
              <a:spcBef>
                <a:spcPts val="1397"/>
              </a:spcBef>
            </a:pPr>
            <a:r>
              <a:rPr lang="ru-RU" sz="4400" b="1" i="1" strike="noStrike" spc="-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/>
                <a:ea typeface="Times New Roman"/>
              </a:rPr>
              <a:t>Спасибо за внимание</a:t>
            </a:r>
            <a:r>
              <a:rPr lang="ru-RU" sz="4400" b="1" i="1" strike="noStrike" spc="-1" dirty="0" smtClean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/>
                <a:ea typeface="Times New Roman"/>
              </a:rPr>
              <a:t>!</a:t>
            </a:r>
          </a:p>
          <a:p>
            <a:pPr marL="342720" indent="-342720" algn="ctr">
              <a:lnSpc>
                <a:spcPct val="90000"/>
              </a:lnSpc>
              <a:spcBef>
                <a:spcPts val="1397"/>
              </a:spcBef>
            </a:pPr>
            <a:endParaRPr lang="en-US" sz="56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marL="342720" indent="-342720" algn="ctr">
              <a:lnSpc>
                <a:spcPct val="90000"/>
              </a:lnSpc>
              <a:spcBef>
                <a:spcPts val="1023"/>
              </a:spcBef>
            </a:pPr>
            <a:endParaRPr lang="en-US" sz="56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marL="342720" indent="-342720" algn="ctr">
              <a:lnSpc>
                <a:spcPct val="90000"/>
              </a:lnSpc>
              <a:spcBef>
                <a:spcPts val="1023"/>
              </a:spcBef>
            </a:pPr>
            <a:endParaRPr lang="en-US" sz="56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marL="342720" indent="-342720" algn="r">
              <a:lnSpc>
                <a:spcPct val="90000"/>
              </a:lnSpc>
              <a:spcBef>
                <a:spcPts val="748"/>
              </a:spcBef>
            </a:pPr>
            <a:endParaRPr lang="en-US" sz="2000" b="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  <p:pic>
        <p:nvPicPr>
          <p:cNvPr id="4" name="Рисунок 3" descr="shkolnizvonok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5943600" cy="435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Заголовок 1"/>
          <p:cNvPicPr/>
          <p:nvPr/>
        </p:nvPicPr>
        <p:blipFill>
          <a:blip r:embed="rId2" cstate="print"/>
          <a:stretch/>
        </p:blipFill>
        <p:spPr>
          <a:xfrm>
            <a:off x="0" y="228600"/>
            <a:ext cx="8882280" cy="1000080"/>
          </a:xfrm>
          <a:prstGeom prst="rect">
            <a:avLst/>
          </a:prstGeom>
          <a:ln>
            <a:noFill/>
          </a:ln>
        </p:spPr>
      </p:pic>
      <p:sp>
        <p:nvSpPr>
          <p:cNvPr id="402" name="TextShape 1"/>
          <p:cNvSpPr txBox="1"/>
          <p:nvPr/>
        </p:nvSpPr>
        <p:spPr>
          <a:xfrm>
            <a:off x="228600" y="1219200"/>
            <a:ext cx="8686800" cy="528492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>
            <a:normAutofit fontScale="62500" lnSpcReduction="20000"/>
          </a:bodyPr>
          <a:lstStyle/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003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Утверждение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кандидатур председателя и секретаря педагогического совета.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Анализ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летней оздоровительной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  <a:p>
            <a:pPr marL="342900" lvl="0" indent="-34290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+mj-lt"/>
              <a:buAutoNum type="arabicPeriod"/>
              <a:tabLst>
                <a:tab pos="242570" algn="l"/>
              </a:tabLst>
            </a:pP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Годовой план работы на 2022-2023 учебный год.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Обсуждение и утверждение: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-плана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 ДОУ на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-приложений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годовому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плану;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изменений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дополнений к основной образовательной программе ДОУ,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рабочих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педагогов, годового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учебного плана и графика,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- расписания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непосредственной организованной образовательной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деятельности,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р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ежима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пребывания детей в детском саду,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Игра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«Педагогический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ринг»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ts val="1610"/>
              </a:lnSpc>
              <a:spcAft>
                <a:spcPts val="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Компетенции современного педагога.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122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Решение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педагогического совета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1220"/>
              </a:spcAft>
              <a:buClr>
                <a:srgbClr val="000000"/>
              </a:buClr>
              <a:buSzPts val="1400"/>
              <a:tabLst>
                <a:tab pos="24257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Заключительное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3665">
              <a:spcBef>
                <a:spcPts val="448"/>
              </a:spcBef>
            </a:pPr>
            <a:endParaRPr lang="ru-RU" sz="3700" b="1" spc="-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13665">
              <a:spcBef>
                <a:spcPts val="448"/>
              </a:spcBef>
            </a:pPr>
            <a:endParaRPr lang="ru-RU" b="1" i="1" spc="-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13665">
              <a:spcBef>
                <a:spcPts val="448"/>
              </a:spcBef>
            </a:pPr>
            <a:endParaRPr lang="en-US" sz="18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 marL="114120">
              <a:lnSpc>
                <a:spcPct val="100000"/>
              </a:lnSpc>
              <a:spcBef>
                <a:spcPts val="448"/>
              </a:spcBef>
            </a:pPr>
            <a:endParaRPr lang="en-US" sz="1800" b="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57199"/>
            <a:ext cx="9144000" cy="5953539"/>
          </a:xfrm>
          <a:prstGeom prst="rect">
            <a:avLst/>
          </a:prstGeom>
        </p:spPr>
      </p:pic>
      <p:pic>
        <p:nvPicPr>
          <p:cNvPr id="5" name="Заголовок 1"/>
          <p:cNvPicPr/>
          <p:nvPr/>
        </p:nvPicPr>
        <p:blipFill>
          <a:blip r:embed="rId3" cstate="print"/>
          <a:stretch/>
        </p:blipFill>
        <p:spPr>
          <a:xfrm>
            <a:off x="457200" y="0"/>
            <a:ext cx="8686800" cy="1384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91710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цели и задачи работы ДОУ на 2021-2022 учебный год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28600" y="1662347"/>
            <a:ext cx="8686800" cy="5412893"/>
          </a:xfrm>
        </p:spPr>
        <p:txBody>
          <a:bodyPr/>
          <a:lstStyle/>
          <a:p>
            <a:pPr marL="142240" algn="just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благоприятных условий для развития детей в соответствии с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возрастными,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индивидуальными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особенностями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склонностями,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способностей и творческого потенциала каждого ребенка. Повышение качества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через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современных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условичх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взаимодействия семьи и</a:t>
            </a:r>
            <a:r>
              <a:rPr lang="ru-RU" sz="1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дошкольной</a:t>
            </a:r>
            <a:r>
              <a:rPr lang="ru-RU" sz="1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240" algn="just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142240" algn="just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142240" algn="just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для достижения намеченных целей необходимо:</a:t>
            </a:r>
          </a:p>
          <a:p>
            <a:pPr marL="142240" algn="just">
              <a:spcAft>
                <a:spcPts val="0"/>
              </a:spcAft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у детей интереса к книге и духовного обогащения семьи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средствами</a:t>
            </a:r>
            <a:r>
              <a:rPr lang="ru-RU" sz="1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художественной</a:t>
            </a:r>
            <a:r>
              <a:rPr lang="ru-RU" sz="1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литературы</a:t>
            </a:r>
            <a:r>
              <a:rPr lang="ru-RU" sz="1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</a:t>
            </a:r>
            <a:r>
              <a:rPr lang="ru-RU" sz="18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1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ФГОС</a:t>
            </a:r>
            <a:r>
              <a:rPr lang="ru-RU" sz="1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</a:t>
            </a:r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здоровьесберегающего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пространства, обеспечивающего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воспитание</a:t>
            </a:r>
            <a:r>
              <a:rPr lang="ru-RU" sz="18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</a:t>
            </a:r>
            <a:r>
              <a:rPr lang="ru-RU" sz="1800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здоровья,</a:t>
            </a:r>
            <a:r>
              <a:rPr lang="ru-RU" sz="18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способствующего</a:t>
            </a:r>
            <a:r>
              <a:rPr lang="ru-RU" sz="18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формированию</a:t>
            </a:r>
            <a:r>
              <a:rPr lang="ru-RU" sz="1800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потребности</a:t>
            </a:r>
            <a:r>
              <a:rPr lang="ru-RU" sz="1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мотивации к сохранению и укреплению физического и психического здоровья</a:t>
            </a:r>
            <a:r>
              <a:rPr lang="ru-RU" sz="18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детей.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2240" algn="just">
              <a:spcAft>
                <a:spcPts val="0"/>
              </a:spcAft>
            </a:pPr>
            <a:r>
              <a:rPr lang="ru-RU" sz="1800" b="1" spc="-10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Заголовок 1"/>
          <p:cNvPicPr/>
          <p:nvPr/>
        </p:nvPicPr>
        <p:blipFill>
          <a:blip r:embed="rId3" cstate="print"/>
          <a:stretch/>
        </p:blipFill>
        <p:spPr>
          <a:xfrm>
            <a:off x="304920" y="115920"/>
            <a:ext cx="8686800" cy="1182600"/>
          </a:xfrm>
          <a:prstGeom prst="rect">
            <a:avLst/>
          </a:prstGeom>
          <a:ln>
            <a:noFill/>
          </a:ln>
        </p:spPr>
      </p:pic>
      <p:sp>
        <p:nvSpPr>
          <p:cNvPr id="416" name="TextShape 1"/>
          <p:cNvSpPr txBox="1"/>
          <p:nvPr/>
        </p:nvSpPr>
        <p:spPr>
          <a:xfrm>
            <a:off x="340779" y="1143000"/>
            <a:ext cx="8686800" cy="53280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ts val="499"/>
              </a:spcBef>
            </a:pPr>
            <a:r>
              <a:rPr lang="ru-RU" sz="2800" b="1" i="1" u="sng" strike="noStrike" spc="-1" dirty="0" smtClean="0">
                <a:solidFill>
                  <a:srgbClr val="0070C0"/>
                </a:solidFill>
                <a:uFillTx/>
                <a:latin typeface="Times New Roman"/>
                <a:ea typeface="Times New Roman"/>
              </a:rPr>
              <a:t>Педагогические советы</a:t>
            </a:r>
            <a:r>
              <a:rPr lang="ru-RU" sz="2000" b="1" i="1" u="sng" strike="noStrike" spc="-1" dirty="0" smtClean="0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:</a:t>
            </a:r>
            <a:endParaRPr lang="en-US" sz="2000" b="0" strike="noStrike" spc="-1" dirty="0" smtClean="0">
              <a:solidFill>
                <a:srgbClr val="4E3B30"/>
              </a:solidFill>
              <a:latin typeface="Franklin Gothic Book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 № 1  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Установочный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 № 2</a:t>
            </a:r>
          </a:p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книге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духовного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совет № 3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сохранении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физического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spc="-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b="1" spc="-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Педагогический совет №4</a:t>
            </a:r>
          </a:p>
          <a:p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Итоги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b="1" i="1" spc="-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TextShape 1"/>
          <p:cNvSpPr txBox="1"/>
          <p:nvPr/>
        </p:nvSpPr>
        <p:spPr>
          <a:xfrm>
            <a:off x="228600" y="533400"/>
            <a:ext cx="8686800" cy="51530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algn="ctr">
              <a:lnSpc>
                <a:spcPct val="100000"/>
              </a:lnSpc>
              <a:spcBef>
                <a:spcPts val="697"/>
              </a:spcBef>
            </a:pPr>
            <a:r>
              <a:rPr lang="ru-RU" sz="3300" b="1" i="1" u="sng" strike="noStrike" spc="-1" dirty="0" smtClean="0">
                <a:solidFill>
                  <a:srgbClr val="0070C0"/>
                </a:solidFill>
                <a:uFillTx/>
                <a:latin typeface="Times New Roman"/>
                <a:ea typeface="Calibri"/>
              </a:rPr>
              <a:t>Смотры-конкурсы: </a:t>
            </a:r>
            <a:endParaRPr lang="ru-RU" sz="2400" b="1" i="1" strike="noStrike" spc="-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</a:pPr>
            <a:endParaRPr lang="ru-RU" sz="2600" b="1" i="1" strike="noStrike" spc="-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>
              <a:lnSpc>
                <a:spcPct val="100000"/>
              </a:lnSpc>
              <a:spcBef>
                <a:spcPts val="598"/>
              </a:spcBef>
            </a:pPr>
            <a:r>
              <a:rPr lang="ru-RU" sz="2600" b="1" i="1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1.«Готовность </a:t>
            </a:r>
            <a:r>
              <a:rPr lang="ru-RU" sz="2600" b="1" i="1" strike="noStrike" spc="-1" dirty="0" smtClean="0">
                <a:solidFill>
                  <a:srgbClr val="000000"/>
                </a:solidFill>
                <a:latin typeface="Times New Roman"/>
                <a:ea typeface="Calibri"/>
              </a:rPr>
              <a:t>групп к новому учебному году» </a:t>
            </a:r>
            <a:r>
              <a:rPr lang="ru-RU" sz="2600" b="1" i="1" strike="noStrike" spc="-1" dirty="0" smtClean="0">
                <a:solidFill>
                  <a:srgbClr val="FF0000"/>
                </a:solidFill>
                <a:latin typeface="Times New Roman"/>
                <a:ea typeface="Calibri"/>
              </a:rPr>
              <a:t>- </a:t>
            </a:r>
            <a:r>
              <a:rPr lang="ru-RU" sz="2600" b="0" strike="noStrike" spc="-1" dirty="0" smtClean="0">
                <a:solidFill>
                  <a:srgbClr val="FF0000"/>
                </a:solidFill>
                <a:latin typeface="Times New Roman"/>
                <a:ea typeface="Calibri"/>
              </a:rPr>
              <a:t>сентябрь </a:t>
            </a:r>
            <a:r>
              <a:rPr lang="ru-RU" sz="2600" b="0" strike="noStrike" spc="-1" dirty="0" smtClean="0">
                <a:solidFill>
                  <a:srgbClr val="FF0000"/>
                </a:solidFill>
                <a:latin typeface="Times New Roman"/>
                <a:ea typeface="Calibri"/>
              </a:rPr>
              <a:t>2022г</a:t>
            </a:r>
            <a:r>
              <a:rPr lang="ru-RU" sz="2600" b="0" strike="noStrike" spc="-1" dirty="0" smtClean="0">
                <a:solidFill>
                  <a:srgbClr val="FF0000"/>
                </a:solidFill>
                <a:latin typeface="Times New Roman"/>
                <a:ea typeface="Calibri"/>
              </a:rPr>
              <a:t>.</a:t>
            </a:r>
          </a:p>
          <a:p>
            <a:pPr>
              <a:spcBef>
                <a:spcPts val="598"/>
              </a:spcBef>
            </a:pPr>
            <a:r>
              <a:rPr lang="ru-RU" sz="2000" b="1" dirty="0" smtClean="0"/>
              <a:t>2. Смотр-конкурс   </a:t>
            </a:r>
            <a:r>
              <a:rPr lang="ru-RU" sz="2000" b="1" dirty="0"/>
              <a:t>Центров  художественной  </a:t>
            </a:r>
            <a:r>
              <a:rPr lang="ru-RU" sz="2000" b="1" dirty="0" smtClean="0"/>
              <a:t>литературы</a:t>
            </a:r>
          </a:p>
          <a:p>
            <a:pPr>
              <a:spcBef>
                <a:spcPts val="598"/>
              </a:spcBef>
            </a:pPr>
            <a:r>
              <a:rPr lang="ru-RU" sz="2000" b="1" dirty="0" smtClean="0"/>
              <a:t>«</a:t>
            </a:r>
            <a:r>
              <a:rPr lang="ru-RU" sz="2000" b="1" dirty="0" err="1"/>
              <a:t>Книжкин</a:t>
            </a:r>
            <a:r>
              <a:rPr lang="ru-RU" sz="2000" b="1" dirty="0"/>
              <a:t> дом</a:t>
            </a:r>
            <a:r>
              <a:rPr lang="ru-RU" sz="2000" b="1" dirty="0" smtClean="0"/>
              <a:t>»</a:t>
            </a:r>
            <a:r>
              <a:rPr lang="ru-RU" sz="2000" b="1" i="1" spc="-1" dirty="0">
                <a:solidFill>
                  <a:srgbClr val="FF0000"/>
                </a:solidFill>
                <a:latin typeface="Times New Roman"/>
                <a:ea typeface="Calibri"/>
              </a:rPr>
              <a:t> - </a:t>
            </a:r>
            <a:r>
              <a:rPr lang="ru-RU" sz="2000" spc="-1" dirty="0">
                <a:solidFill>
                  <a:srgbClr val="FF0000"/>
                </a:solidFill>
                <a:latin typeface="Times New Roman"/>
                <a:ea typeface="Calibri"/>
              </a:rPr>
              <a:t>ноябрь </a:t>
            </a:r>
            <a:r>
              <a:rPr lang="ru-RU" sz="2000" spc="-1" dirty="0" smtClean="0">
                <a:solidFill>
                  <a:srgbClr val="FF0000"/>
                </a:solidFill>
                <a:latin typeface="Times New Roman"/>
                <a:ea typeface="Calibri"/>
              </a:rPr>
              <a:t>2022г</a:t>
            </a:r>
            <a:endParaRPr lang="ru-RU" sz="2000" b="1" i="1" spc="-1" dirty="0" smtClean="0">
              <a:solidFill>
                <a:srgbClr val="4E3B30"/>
              </a:solidFill>
              <a:latin typeface="Franklin Gothic Book"/>
            </a:endParaRPr>
          </a:p>
          <a:p>
            <a:pPr>
              <a:spcBef>
                <a:spcPts val="598"/>
              </a:spcBef>
            </a:pPr>
            <a:endParaRPr lang="ru-RU" sz="2000" b="1" dirty="0" smtClean="0"/>
          </a:p>
          <a:p>
            <a:r>
              <a:rPr lang="ru-RU" sz="2000" b="1" dirty="0" smtClean="0"/>
              <a:t>3.Смотр-конкурс </a:t>
            </a:r>
            <a:r>
              <a:rPr lang="ru-RU" sz="2000" b="1" dirty="0"/>
              <a:t>«Зимняя сказка» проводится в двух номинациях:</a:t>
            </a:r>
            <a:endParaRPr lang="ru-RU" sz="2000" dirty="0"/>
          </a:p>
          <a:p>
            <a:r>
              <a:rPr lang="ru-RU" sz="2000" dirty="0" smtClean="0"/>
              <a:t>«Лучший </a:t>
            </a:r>
            <a:r>
              <a:rPr lang="ru-RU" sz="2000" dirty="0"/>
              <a:t>зимний участок</a:t>
            </a:r>
            <a:r>
              <a:rPr lang="ru-RU" sz="2000" dirty="0" smtClean="0"/>
              <a:t>»; </a:t>
            </a:r>
            <a:r>
              <a:rPr lang="ru-RU" sz="20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декабрь 2022 года</a:t>
            </a:r>
            <a:endParaRPr lang="ru-RU" sz="2000" dirty="0"/>
          </a:p>
          <a:p>
            <a:pPr lvl="0"/>
            <a:r>
              <a:rPr lang="ru-RU" sz="2000" dirty="0" smtClean="0"/>
              <a:t>Лучшее оформление группы.</a:t>
            </a:r>
          </a:p>
          <a:p>
            <a:pPr>
              <a:spcBef>
                <a:spcPts val="598"/>
              </a:spcBef>
            </a:pPr>
            <a:r>
              <a:rPr lang="ru-RU" sz="2000" dirty="0" smtClean="0"/>
              <a:t>4.</a:t>
            </a:r>
            <a:r>
              <a:rPr lang="ru-RU" sz="2000" b="1" u="heavy" dirty="0"/>
              <a:t> </a:t>
            </a:r>
            <a:r>
              <a:rPr lang="ru-RU" sz="2000" b="1" dirty="0"/>
              <a:t>Смотр-конкурс: «сюжетно- ролевая игра  на военную  тему</a:t>
            </a:r>
            <a:r>
              <a:rPr lang="ru-RU" sz="2000" b="1" dirty="0" smtClean="0"/>
              <a:t>».</a:t>
            </a:r>
            <a:r>
              <a:rPr lang="ru-RU" sz="2000" b="1" spc="-1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ru-RU" sz="2000" b="1" spc="-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spcBef>
                <a:spcPts val="598"/>
              </a:spcBef>
            </a:pPr>
            <a:r>
              <a:rPr lang="ru-RU" sz="20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февраль2023 года</a:t>
            </a:r>
            <a:endParaRPr lang="ru-RU" sz="2000" b="1" dirty="0" smtClean="0"/>
          </a:p>
          <a:p>
            <a:pPr>
              <a:spcBef>
                <a:spcPts val="598"/>
              </a:spcBef>
            </a:pPr>
            <a:r>
              <a:rPr lang="ru-RU" sz="2000" b="1" dirty="0" smtClean="0"/>
              <a:t>5.</a:t>
            </a:r>
            <a:r>
              <a:rPr lang="ru-RU" sz="2000" b="1" dirty="0"/>
              <a:t> Смотр-конкурс «Центров здоровья и физической культуры</a:t>
            </a:r>
            <a:r>
              <a:rPr lang="ru-RU" sz="2000" b="1" dirty="0" smtClean="0"/>
              <a:t>»</a:t>
            </a:r>
            <a:r>
              <a:rPr lang="ru-RU" sz="2000" b="1" spc="-1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ru-RU" sz="2000" b="1" spc="-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spcBef>
                <a:spcPts val="598"/>
              </a:spcBef>
            </a:pPr>
            <a:r>
              <a:rPr lang="ru-RU" sz="20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Март 2023 года</a:t>
            </a:r>
            <a:endParaRPr lang="ru-RU" sz="2000" dirty="0"/>
          </a:p>
          <a:p>
            <a:pPr>
              <a:spcBef>
                <a:spcPts val="598"/>
              </a:spcBef>
            </a:pPr>
            <a:r>
              <a:rPr lang="ru-RU" sz="2000" dirty="0" smtClean="0"/>
              <a:t>6.</a:t>
            </a:r>
            <a:r>
              <a:rPr lang="ru-RU" sz="2000" b="1" dirty="0"/>
              <a:t> Смотр- конкурс «Огород на подоконнике» </a:t>
            </a:r>
            <a:r>
              <a:rPr lang="ru-RU" sz="2000" b="1" spc="-1" dirty="0">
                <a:solidFill>
                  <a:srgbClr val="FF0000"/>
                </a:solidFill>
                <a:latin typeface="Times New Roman"/>
                <a:ea typeface="Times New Roman"/>
              </a:rPr>
              <a:t>апрель 2023 </a:t>
            </a:r>
            <a:r>
              <a:rPr lang="ru-RU" sz="20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года</a:t>
            </a:r>
            <a:endParaRPr lang="ru-RU" sz="2000" dirty="0"/>
          </a:p>
          <a:p>
            <a:pPr>
              <a:spcBef>
                <a:spcPts val="598"/>
              </a:spcBef>
            </a:pPr>
            <a:r>
              <a:rPr lang="ru-RU" sz="1900" b="1" spc="-1" dirty="0" smtClean="0">
                <a:solidFill>
                  <a:srgbClr val="000000"/>
                </a:solidFill>
                <a:latin typeface="Times New Roman"/>
                <a:ea typeface="Calibri"/>
              </a:rPr>
              <a:t>7. Смотр </a:t>
            </a:r>
            <a:r>
              <a:rPr lang="ru-RU" sz="1900" b="1" spc="-1" dirty="0" smtClean="0">
                <a:solidFill>
                  <a:srgbClr val="000000"/>
                </a:solidFill>
                <a:latin typeface="Times New Roman"/>
                <a:ea typeface="Calibri"/>
              </a:rPr>
              <a:t>– конкурс проектов </a:t>
            </a:r>
            <a:r>
              <a:rPr lang="ru-RU" sz="1900" b="1" spc="-1" dirty="0" smtClean="0">
                <a:solidFill>
                  <a:srgbClr val="000000"/>
                </a:solidFill>
                <a:latin typeface="Times New Roman"/>
                <a:ea typeface="Calibri"/>
              </a:rPr>
              <a:t>»-</a:t>
            </a:r>
            <a:r>
              <a:rPr lang="ru-RU" sz="19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апрель 2023 </a:t>
            </a:r>
            <a:r>
              <a:rPr lang="ru-RU" sz="1900" b="1" spc="-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года</a:t>
            </a:r>
          </a:p>
          <a:p>
            <a:pPr>
              <a:spcBef>
                <a:spcPts val="598"/>
              </a:spcBef>
            </a:pPr>
            <a:endParaRPr lang="en-US" sz="2400" spc="-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ct val="100000"/>
              </a:lnSpc>
              <a:spcBef>
                <a:spcPts val="598"/>
              </a:spcBef>
            </a:pPr>
            <a:endParaRPr lang="en-US" sz="2400" b="0" strike="noStrike" spc="-1" dirty="0">
              <a:solidFill>
                <a:srgbClr val="4E3B30"/>
              </a:solidFill>
              <a:latin typeface="Franklin Gothic Book"/>
            </a:endParaRPr>
          </a:p>
          <a:p>
            <a:pPr>
              <a:lnSpc>
                <a:spcPct val="100000"/>
              </a:lnSpc>
              <a:spcBef>
                <a:spcPts val="598"/>
              </a:spcBef>
            </a:pPr>
            <a:endParaRPr lang="en-US" sz="2400" b="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Shape 1"/>
          <p:cNvSpPr txBox="1"/>
          <p:nvPr/>
        </p:nvSpPr>
        <p:spPr>
          <a:xfrm>
            <a:off x="304920" y="115920"/>
            <a:ext cx="8686800" cy="67420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</a:pPr>
            <a:r>
              <a:rPr lang="ru-RU" sz="3200" b="1" i="1" u="sng" strike="noStrike" spc="-1" dirty="0">
                <a:solidFill>
                  <a:srgbClr val="FF0000"/>
                </a:solidFill>
                <a:uFillTx/>
                <a:latin typeface="Times New Roman"/>
                <a:ea typeface="Times New Roman"/>
              </a:rPr>
              <a:t>Консультации для воспитателей</a:t>
            </a:r>
            <a:r>
              <a:rPr lang="ru-RU" sz="3200" b="1" i="1" u="sng" strike="noStrike" spc="-1" dirty="0" smtClean="0">
                <a:solidFill>
                  <a:srgbClr val="FF0000"/>
                </a:solidFill>
                <a:uFillTx/>
                <a:latin typeface="Times New Roman"/>
                <a:ea typeface="Times New Roman"/>
              </a:rPr>
              <a:t>:</a:t>
            </a:r>
            <a:endParaRPr lang="en-US" sz="3200" b="0" strike="noStrike" spc="-1" dirty="0">
              <a:solidFill>
                <a:srgbClr val="4E3B30"/>
              </a:solidFill>
              <a:latin typeface="Franklin Gothic Book"/>
            </a:endParaRPr>
          </a:p>
        </p:txBody>
      </p:sp>
      <p:pic>
        <p:nvPicPr>
          <p:cNvPr id="3" name="Рисунок 2" descr="v_metod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143000"/>
            <a:ext cx="5148072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4261</TotalTime>
  <Words>820</Words>
  <Application>Microsoft Office PowerPoint</Application>
  <PresentationFormat>Экран (4:3)</PresentationFormat>
  <Paragraphs>177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38" baseType="lpstr">
      <vt:lpstr>Arial</vt:lpstr>
      <vt:lpstr>Calibri</vt:lpstr>
      <vt:lpstr>Century Gothic</vt:lpstr>
      <vt:lpstr>DejaVu Sans</vt:lpstr>
      <vt:lpstr>Franklin Gothic Book</vt:lpstr>
      <vt:lpstr>Franklin Gothic Medium</vt:lpstr>
      <vt:lpstr>Times New Roman</vt:lpstr>
      <vt:lpstr>Wingdings 2</vt:lpstr>
      <vt:lpstr>Wingdings 3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Легкий дым</vt:lpstr>
      <vt:lpstr>Презентация PowerPoint</vt:lpstr>
      <vt:lpstr>Цель:</vt:lpstr>
      <vt:lpstr>Презентация PowerPoint</vt:lpstr>
      <vt:lpstr>Презентация PowerPoint</vt:lpstr>
      <vt:lpstr>Презентация PowerPoint</vt:lpstr>
      <vt:lpstr>Основные цели и задачи работы ДОУ на 2021-2022 учебный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ОТКРЫТЫЕ ПРОСМОТРЫ </vt:lpstr>
      <vt:lpstr> ПЕДАГОГИЧЕСКОЕ ПРОЕКТИРОВАНИЕ</vt:lpstr>
      <vt:lpstr>УТВЕРЖДЕНИЕ ДОКУМЕНТАЦИИ ДЛЯ РЕГЛАМЕНТИРОВАНИЯ ОБРАЗОВАТЕЛЬНОГО ПРОЦЕССА В ДОУ</vt:lpstr>
      <vt:lpstr>Презентация PowerPoint</vt:lpstr>
      <vt:lpstr>Презентация PowerPoint</vt:lpstr>
      <vt:lpstr>Презентация PowerPoint</vt:lpstr>
      <vt:lpstr>РЕШЕНИЕ ПЕДАГОГИЧЕСКОГО СОВЕТА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2 общеразвивающего вида Калининского района  Санкт-Петербурга</dc:title>
  <dc:subject/>
  <dc:creator>1</dc:creator>
  <dc:description/>
  <cp:lastModifiedBy>Никита</cp:lastModifiedBy>
  <cp:revision>434</cp:revision>
  <cp:lastPrinted>2015-08-31T12:03:27Z</cp:lastPrinted>
  <dcterms:created xsi:type="dcterms:W3CDTF">2012-08-30T08:23:00Z</dcterms:created>
  <dcterms:modified xsi:type="dcterms:W3CDTF">2022-09-06T12:49:02Z</dcterms:modified>
  <dc:language>en-US</dc:language>
</cp:coreProperties>
</file>