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F28A4-7BB0-4F56-A92C-6D418D7BB8A2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64854-DB59-42A8-9C79-76F625D8A2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2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64854-DB59-42A8-9C79-76F625D8A27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021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9CF50-EE91-4894-9BD8-4019DF3DD2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08CAB1-D0E6-45FF-AA56-7F198EF0C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DE83BF-F8F9-4EAD-BDBE-334837139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35E061-C9FE-496F-A9CF-F109315A7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CD8D12-1F28-41B4-94AF-3199BEAA7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679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25F9D1-CAE6-4244-BC51-41BC40319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4B9C06-25A0-4B38-9831-23568D1E1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5DFE5B-7FFD-4A13-A0DD-0BCA3B013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2860CF-BDE0-46BE-AB8D-0094AB4C9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5F4F56-4F86-4C6B-B5A7-D8AE2B4B4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617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36A7873-1CB5-4629-8E1B-5D25E9557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26C1EC-6B42-4791-A7DA-C606218016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75C5BE-D9E7-4B88-9B88-CE72300ED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9246DF-B57D-4352-AF50-99E03037A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524788-35EC-4CAB-AF8C-5231B6179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89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BDEF0E-8DFC-4961-9DCA-36855E3CA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108256-7C5C-43D5-A00E-CE1979652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1E1ADF-7AFC-4FF3-B6FE-6928EA2B4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95F19A-C898-49E0-B77E-A485BA605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A4462C-2F79-45C6-A955-82AF58843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83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223D8E-135D-4D24-98F4-DA07D4588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6578C8-0D2B-46D3-86D0-9431AFD97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C36309-6CD3-466A-BFF6-DC22F5369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904791-1CE3-497C-9A6A-A6A8D4568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500F89-3970-4D44-9BB7-93F549E45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666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2D8825-72C6-4DB0-826F-F0D1DF5F7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AE86D0-25C8-43C7-A9DA-02C4D4147F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C823B3-2F2F-424D-BDCC-7E1748DF76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7939CF8-947F-4951-BAD2-0430E05D2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2D17FE-B84B-4A8F-88C9-658554A0D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E53AE0-ABB0-4A61-AADE-3B4CE872B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708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8CEAA-B24B-4769-AD42-18C163409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A8E138-47AE-4F87-92B1-1399979596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14EFDD2-45B8-41AC-8BE6-CAC3912B1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D43ED1E-C62B-4528-AA96-A22B8DD60F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A6605DE-E37A-4906-B0DA-2572B29346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38412B0-4333-471C-A9EB-971FFC640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85255CC-65FE-437B-A37E-F74F85F55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E42F885-0664-4C0C-9B63-A2E1CD3A7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190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9354F-DE9D-4848-AC0D-024250821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9A6AB54-2721-49F6-B055-6235EE637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B12075D-3F98-4E70-BF9F-18D594854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1065B00-5AA4-45D3-B087-0C4BD3267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34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4C8466C-0C94-4B28-AB27-589D4AE24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B96AE27-D97D-4A06-8931-191F8628F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8865A68-127C-4F14-8034-0518DE844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899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15B8C9-7CD5-4447-B77B-14510828F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7EB84E-0B9B-4524-9822-1819F5CCF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48EA389-0381-4001-8A9B-3462186E3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9AF7C2-C849-451D-AC0C-6BE7648C0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9F5E9A6-D9E4-4A89-959E-6E6FA9035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6635FA-0E3A-4D8F-9494-0C6C94E5B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60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6FC82F-3790-484B-AC6E-C31C717A1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8513FB-527F-48C9-8BC3-8A87B0EF05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7CAF94-30B7-482E-A429-538B2F231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617B915-171C-4F6B-9445-B24B6A742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35993C-3FAC-476B-A4EC-6B15CCFFB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330E7E-1D4F-4A99-8C1C-356135163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982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C2496C-955C-4F0C-B790-7C95BD8B9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A42B7E-33C3-40D7-B6CC-E151CB0B2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6CD686-74DE-4D25-854A-64FF065655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BC1BE-7B1F-44E7-A535-B3D825202E6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7421A5-34BA-4C90-A7C6-0B447D4F60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2418DC-BC0A-4D10-98F5-EC5F153627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CA63-7F06-4133-BCF3-1693B438A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81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hdphoto" Target="../media/hdphoto2.wdp"/><Relationship Id="rId7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18" Type="http://schemas.openxmlformats.org/officeDocument/2006/relationships/image" Target="../media/image2.png"/><Relationship Id="rId3" Type="http://schemas.openxmlformats.org/officeDocument/2006/relationships/image" Target="../media/image17.gif"/><Relationship Id="rId21" Type="http://schemas.openxmlformats.org/officeDocument/2006/relationships/image" Target="../media/image27.png"/><Relationship Id="rId7" Type="http://schemas.microsoft.com/office/2007/relationships/hdphoto" Target="../media/hdphoto4.wdp"/><Relationship Id="rId12" Type="http://schemas.microsoft.com/office/2007/relationships/hdphoto" Target="../media/hdphoto6.wdp"/><Relationship Id="rId17" Type="http://schemas.openxmlformats.org/officeDocument/2006/relationships/image" Target="../media/image25.png"/><Relationship Id="rId2" Type="http://schemas.openxmlformats.org/officeDocument/2006/relationships/image" Target="../media/image1.jpeg"/><Relationship Id="rId16" Type="http://schemas.microsoft.com/office/2007/relationships/hdphoto" Target="../media/hdphoto8.wdp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microsoft.com/office/2007/relationships/hdphoto" Target="../media/hdphoto3.wdp"/><Relationship Id="rId15" Type="http://schemas.openxmlformats.org/officeDocument/2006/relationships/image" Target="../media/image24.png"/><Relationship Id="rId10" Type="http://schemas.microsoft.com/office/2007/relationships/hdphoto" Target="../media/hdphoto5.wdp"/><Relationship Id="rId19" Type="http://schemas.microsoft.com/office/2007/relationships/hdphoto" Target="../media/hdphoto1.wdp"/><Relationship Id="rId4" Type="http://schemas.openxmlformats.org/officeDocument/2006/relationships/image" Target="../media/image18.png"/><Relationship Id="rId9" Type="http://schemas.openxmlformats.org/officeDocument/2006/relationships/image" Target="../media/image21.png"/><Relationship Id="rId14" Type="http://schemas.microsoft.com/office/2007/relationships/hdphoto" Target="../media/hdphoto7.wdp"/><Relationship Id="rId22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13" Type="http://schemas.openxmlformats.org/officeDocument/2006/relationships/image" Target="../media/image36.jpg"/><Relationship Id="rId3" Type="http://schemas.microsoft.com/office/2007/relationships/hdphoto" Target="../media/hdphoto10.wdp"/><Relationship Id="rId7" Type="http://schemas.openxmlformats.org/officeDocument/2006/relationships/image" Target="../media/image30.jpg"/><Relationship Id="rId12" Type="http://schemas.openxmlformats.org/officeDocument/2006/relationships/image" Target="../media/image35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11" Type="http://schemas.openxmlformats.org/officeDocument/2006/relationships/image" Target="../media/image34.jpg"/><Relationship Id="rId5" Type="http://schemas.microsoft.com/office/2007/relationships/hdphoto" Target="../media/hdphoto1.wdp"/><Relationship Id="rId10" Type="http://schemas.openxmlformats.org/officeDocument/2006/relationships/image" Target="../media/image33.jpg"/><Relationship Id="rId4" Type="http://schemas.openxmlformats.org/officeDocument/2006/relationships/image" Target="../media/image2.png"/><Relationship Id="rId9" Type="http://schemas.openxmlformats.org/officeDocument/2006/relationships/image" Target="../media/image32.jpeg"/><Relationship Id="rId14" Type="http://schemas.openxmlformats.org/officeDocument/2006/relationships/image" Target="../media/image3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дпись 27">
            <a:extLst>
              <a:ext uri="{FF2B5EF4-FFF2-40B4-BE49-F238E27FC236}">
                <a16:creationId xmlns:a16="http://schemas.microsoft.com/office/drawing/2014/main" id="{E2A0BB39-2602-4482-9422-F759409A9CD1}"/>
              </a:ext>
            </a:extLst>
          </p:cNvPr>
          <p:cNvSpPr txBox="1"/>
          <p:nvPr/>
        </p:nvSpPr>
        <p:spPr>
          <a:xfrm>
            <a:off x="5357386" y="6039035"/>
            <a:ext cx="1477228" cy="73644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en-US" sz="3600" b="1" dirty="0" err="1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12700" dist="38100" dir="2700000" algn="tl">
                    <a:schemeClr val="bg1">
                      <a:lumMod val="50000"/>
                    </a:schemeClr>
                  </a:outerShdw>
                </a:effectLst>
                <a:latin typeface="AR CARTER" panose="020000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logo.kuts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3A2E453-9A1A-4406-8EBF-1D09EC9717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75" b="91822" l="4022" r="94565">
                        <a14:foregroundMark x1="7283" y1="26168" x2="9130" y2="34579"/>
                        <a14:foregroundMark x1="5978" y1="33879" x2="6630" y2="34346"/>
                        <a14:foregroundMark x1="5000" y1="25234" x2="5435" y2="25000"/>
                        <a14:foregroundMark x1="4783" y1="22430" x2="4783" y2="22430"/>
                        <a14:foregroundMark x1="13043" y1="6542" x2="13043" y2="6542"/>
                        <a14:foregroundMark x1="14457" y1="12150" x2="14457" y2="12150"/>
                        <a14:foregroundMark x1="4239" y1="40654" x2="4022" y2="40654"/>
                        <a14:foregroundMark x1="13043" y1="14019" x2="13043" y2="14019"/>
                        <a14:foregroundMark x1="14239" y1="17523" x2="14239" y2="17523"/>
                        <a14:foregroundMark x1="71522" y1="57710" x2="71522" y2="57710"/>
                        <a14:foregroundMark x1="85435" y1="57243" x2="85435" y2="57243"/>
                        <a14:foregroundMark x1="92174" y1="37150" x2="92174" y2="37150"/>
                        <a14:foregroundMark x1="92174" y1="63785" x2="92174" y2="63785"/>
                        <a14:foregroundMark x1="87935" y1="87850" x2="87935" y2="87850"/>
                        <a14:foregroundMark x1="94565" y1="91822" x2="94565" y2="91822"/>
                        <a14:foregroundMark x1="61522" y1="64486" x2="61522" y2="64486"/>
                        <a14:foregroundMark x1="28696" y1="19159" x2="28696" y2="19159"/>
                        <a14:backgroundMark x1="19674" y1="44393" x2="19674" y2="44393"/>
                        <a14:backgroundMark x1="22500" y1="42757" x2="22500" y2="42757"/>
                        <a14:backgroundMark x1="14674" y1="44860" x2="14674" y2="44860"/>
                        <a14:backgroundMark x1="10543" y1="50000" x2="10543" y2="50000"/>
                        <a14:backgroundMark x1="10870" y1="54206" x2="10870" y2="54206"/>
                        <a14:backgroundMark x1="84239" y1="51402" x2="84239" y2="51402"/>
                        <a14:backgroundMark x1="82174" y1="54673" x2="82174" y2="54673"/>
                        <a14:backgroundMark x1="82826" y1="67991" x2="82826" y2="67991"/>
                        <a14:backgroundMark x1="82500" y1="66822" x2="82500" y2="66822"/>
                        <a14:backgroundMark x1="68152" y1="41355" x2="68152" y2="41355"/>
                        <a14:backgroundMark x1="67174" y1="44626" x2="67174" y2="44626"/>
                        <a14:backgroundMark x1="62826" y1="39953" x2="62826" y2="39953"/>
                        <a14:backgroundMark x1="65000" y1="33178" x2="65000" y2="33178"/>
                        <a14:backgroundMark x1="61413" y1="32477" x2="61413" y2="32477"/>
                        <a14:backgroundMark x1="61739" y1="30374" x2="61739" y2="30374"/>
                        <a14:backgroundMark x1="26957" y1="36449" x2="26957" y2="36449"/>
                        <a14:backgroundMark x1="15000" y1="33178" x2="15000" y2="33178"/>
                        <a14:backgroundMark x1="32935" y1="35981" x2="32935" y2="35981"/>
                        <a14:backgroundMark x1="30652" y1="27570" x2="30652" y2="27570"/>
                        <a14:backgroundMark x1="37826" y1="32944" x2="37826" y2="32944"/>
                        <a14:backgroundMark x1="41957" y1="35514" x2="41957" y2="35514"/>
                        <a14:backgroundMark x1="42065" y1="39019" x2="42065" y2="39019"/>
                        <a14:backgroundMark x1="42826" y1="38318" x2="42826" y2="38318"/>
                        <a14:backgroundMark x1="54565" y1="25234" x2="54565" y2="25234"/>
                        <a14:backgroundMark x1="47717" y1="41355" x2="47717" y2="41355"/>
                        <a14:backgroundMark x1="56522" y1="56542" x2="56522" y2="56542"/>
                        <a14:backgroundMark x1="54674" y1="52570" x2="54674" y2="52570"/>
                        <a14:backgroundMark x1="66957" y1="28738" x2="66957" y2="28738"/>
                        <a14:backgroundMark x1="68913" y1="20327" x2="68913" y2="20327"/>
                        <a14:backgroundMark x1="72500" y1="19626" x2="72500" y2="19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/>
        </p:blipFill>
        <p:spPr bwMode="auto">
          <a:xfrm>
            <a:off x="332981" y="818965"/>
            <a:ext cx="11526036" cy="5220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CDA5B0D-4104-4E06-91D4-B1187B357CAD}"/>
              </a:ext>
            </a:extLst>
          </p:cNvPr>
          <p:cNvSpPr/>
          <p:nvPr/>
        </p:nvSpPr>
        <p:spPr>
          <a:xfrm>
            <a:off x="592460" y="1674674"/>
            <a:ext cx="11007077" cy="350865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Осенние задания для автоматизации звука </a:t>
            </a:r>
            <a:r>
              <a:rPr lang="en-US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[</a:t>
            </a:r>
            <a:r>
              <a:rPr lang="ru-RU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ж</a:t>
            </a:r>
            <a:r>
              <a:rPr lang="en-US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]</a:t>
            </a:r>
            <a:endParaRPr lang="ru-RU" sz="5400" b="1" dirty="0">
              <a:ln w="1905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egoe Print" panose="02000600000000000000" pitchFamily="2" charset="0"/>
            </a:endParaRPr>
          </a:p>
          <a:p>
            <a:pPr algn="ctr"/>
            <a:r>
              <a:rPr lang="ru-RU" sz="32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В сложных словах*</a:t>
            </a:r>
          </a:p>
          <a:p>
            <a:pPr algn="ctr"/>
            <a:endParaRPr lang="ru-RU" sz="3200" b="1" dirty="0">
              <a:ln w="1905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egoe Print" panose="02000600000000000000" pitchFamily="2" charset="0"/>
            </a:endParaRPr>
          </a:p>
          <a:p>
            <a:pPr algn="ctr"/>
            <a:endParaRPr lang="ru-RU" sz="3200" b="1" dirty="0">
              <a:ln w="1905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egoe Print" panose="02000600000000000000" pitchFamily="2" charset="0"/>
            </a:endParaRPr>
          </a:p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Разработал: Учитель-логопед МБДОУ №362 – </a:t>
            </a:r>
            <a:r>
              <a:rPr lang="ru-RU" b="1" dirty="0" err="1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Куцабова</a:t>
            </a:r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 Екатерина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255209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дпись 27">
            <a:extLst>
              <a:ext uri="{FF2B5EF4-FFF2-40B4-BE49-F238E27FC236}">
                <a16:creationId xmlns:a16="http://schemas.microsoft.com/office/drawing/2014/main" id="{468258E8-4C78-489E-8BA1-A4201F2FC659}"/>
              </a:ext>
            </a:extLst>
          </p:cNvPr>
          <p:cNvSpPr txBox="1"/>
          <p:nvPr/>
        </p:nvSpPr>
        <p:spPr>
          <a:xfrm>
            <a:off x="5357386" y="6121551"/>
            <a:ext cx="1477228" cy="73644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en-US" sz="3600" b="1" dirty="0" err="1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12700" dist="38100" dir="2700000" algn="tl">
                    <a:schemeClr val="bg1">
                      <a:lumMod val="50000"/>
                    </a:schemeClr>
                  </a:outerShdw>
                </a:effectLst>
                <a:latin typeface="AR CARTER" panose="020000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logo.kuts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45C97A5B-15C8-4A36-A668-70BF9D661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044716"/>
              </p:ext>
            </p:extLst>
          </p:nvPr>
        </p:nvGraphicFramePr>
        <p:xfrm>
          <a:off x="3052734" y="1012054"/>
          <a:ext cx="6086532" cy="5015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1633">
                  <a:extLst>
                    <a:ext uri="{9D8B030D-6E8A-4147-A177-3AD203B41FA5}">
                      <a16:colId xmlns:a16="http://schemas.microsoft.com/office/drawing/2014/main" val="2787143479"/>
                    </a:ext>
                  </a:extLst>
                </a:gridCol>
                <a:gridCol w="1521633">
                  <a:extLst>
                    <a:ext uri="{9D8B030D-6E8A-4147-A177-3AD203B41FA5}">
                      <a16:colId xmlns:a16="http://schemas.microsoft.com/office/drawing/2014/main" val="453521390"/>
                    </a:ext>
                  </a:extLst>
                </a:gridCol>
                <a:gridCol w="1521633">
                  <a:extLst>
                    <a:ext uri="{9D8B030D-6E8A-4147-A177-3AD203B41FA5}">
                      <a16:colId xmlns:a16="http://schemas.microsoft.com/office/drawing/2014/main" val="586561524"/>
                    </a:ext>
                  </a:extLst>
                </a:gridCol>
                <a:gridCol w="1521633">
                  <a:extLst>
                    <a:ext uri="{9D8B030D-6E8A-4147-A177-3AD203B41FA5}">
                      <a16:colId xmlns:a16="http://schemas.microsoft.com/office/drawing/2014/main" val="1319002547"/>
                    </a:ext>
                  </a:extLst>
                </a:gridCol>
              </a:tblGrid>
              <a:tr h="12539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6539786"/>
                  </a:ext>
                </a:extLst>
              </a:tr>
              <a:tr h="12539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921061"/>
                  </a:ext>
                </a:extLst>
              </a:tr>
              <a:tr h="12539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3510218"/>
                  </a:ext>
                </a:extLst>
              </a:tr>
              <a:tr h="12539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8821894"/>
                  </a:ext>
                </a:extLst>
              </a:tr>
            </a:tbl>
          </a:graphicData>
        </a:graphic>
      </p:graphicFrame>
      <p:pic>
        <p:nvPicPr>
          <p:cNvPr id="9" name="Picture 2">
            <a:extLst>
              <a:ext uri="{FF2B5EF4-FFF2-40B4-BE49-F238E27FC236}">
                <a16:creationId xmlns:a16="http://schemas.microsoft.com/office/drawing/2014/main" id="{A329242F-C512-4F27-A6B3-5E2CBE672E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75" b="91822" l="4022" r="94565">
                        <a14:foregroundMark x1="7283" y1="26168" x2="9130" y2="34579"/>
                        <a14:foregroundMark x1="5978" y1="33879" x2="6630" y2="34346"/>
                        <a14:foregroundMark x1="5000" y1="25234" x2="5435" y2="25000"/>
                        <a14:foregroundMark x1="4783" y1="22430" x2="4783" y2="22430"/>
                        <a14:foregroundMark x1="13043" y1="6542" x2="13043" y2="6542"/>
                        <a14:foregroundMark x1="14457" y1="12150" x2="14457" y2="12150"/>
                        <a14:foregroundMark x1="4239" y1="40654" x2="4022" y2="40654"/>
                        <a14:foregroundMark x1="13043" y1="14019" x2="13043" y2="14019"/>
                        <a14:foregroundMark x1="14239" y1="17523" x2="14239" y2="17523"/>
                        <a14:foregroundMark x1="71522" y1="57710" x2="71522" y2="57710"/>
                        <a14:foregroundMark x1="85435" y1="57243" x2="85435" y2="57243"/>
                        <a14:foregroundMark x1="92174" y1="37150" x2="92174" y2="37150"/>
                        <a14:foregroundMark x1="92174" y1="63785" x2="92174" y2="63785"/>
                        <a14:foregroundMark x1="87935" y1="87850" x2="87935" y2="87850"/>
                        <a14:foregroundMark x1="94565" y1="91822" x2="94565" y2="91822"/>
                        <a14:foregroundMark x1="61522" y1="64486" x2="61522" y2="64486"/>
                        <a14:foregroundMark x1="28696" y1="19159" x2="28696" y2="19159"/>
                        <a14:backgroundMark x1="19674" y1="44393" x2="19674" y2="44393"/>
                        <a14:backgroundMark x1="22500" y1="42757" x2="22500" y2="42757"/>
                        <a14:backgroundMark x1="14674" y1="44860" x2="14674" y2="44860"/>
                        <a14:backgroundMark x1="10543" y1="50000" x2="10543" y2="50000"/>
                        <a14:backgroundMark x1="10870" y1="54206" x2="10870" y2="54206"/>
                        <a14:backgroundMark x1="84239" y1="51402" x2="84239" y2="51402"/>
                        <a14:backgroundMark x1="82174" y1="54673" x2="82174" y2="54673"/>
                        <a14:backgroundMark x1="82826" y1="67991" x2="82826" y2="67991"/>
                        <a14:backgroundMark x1="82500" y1="66822" x2="82500" y2="66822"/>
                        <a14:backgroundMark x1="68152" y1="41355" x2="68152" y2="41355"/>
                        <a14:backgroundMark x1="67174" y1="44626" x2="67174" y2="44626"/>
                        <a14:backgroundMark x1="62826" y1="39953" x2="62826" y2="39953"/>
                        <a14:backgroundMark x1="65000" y1="33178" x2="65000" y2="33178"/>
                        <a14:backgroundMark x1="61413" y1="32477" x2="61413" y2="32477"/>
                        <a14:backgroundMark x1="61739" y1="30374" x2="61739" y2="30374"/>
                        <a14:backgroundMark x1="26957" y1="36449" x2="26957" y2="36449"/>
                        <a14:backgroundMark x1="15000" y1="33178" x2="15000" y2="33178"/>
                        <a14:backgroundMark x1="32935" y1="35981" x2="32935" y2="35981"/>
                        <a14:backgroundMark x1="30652" y1="27570" x2="30652" y2="27570"/>
                        <a14:backgroundMark x1="37826" y1="32944" x2="37826" y2="32944"/>
                        <a14:backgroundMark x1="41957" y1="35514" x2="41957" y2="35514"/>
                        <a14:backgroundMark x1="42065" y1="39019" x2="42065" y2="39019"/>
                        <a14:backgroundMark x1="42826" y1="38318" x2="42826" y2="38318"/>
                        <a14:backgroundMark x1="54565" y1="25234" x2="54565" y2="25234"/>
                        <a14:backgroundMark x1="47717" y1="41355" x2="47717" y2="41355"/>
                        <a14:backgroundMark x1="56522" y1="56542" x2="56522" y2="56542"/>
                        <a14:backgroundMark x1="54674" y1="52570" x2="54674" y2="52570"/>
                        <a14:backgroundMark x1="66957" y1="28738" x2="66957" y2="28738"/>
                        <a14:backgroundMark x1="68913" y1="20327" x2="68913" y2="20327"/>
                        <a14:backgroundMark x1="72500" y1="19626" x2="72500" y2="19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/>
        </p:blipFill>
        <p:spPr bwMode="auto">
          <a:xfrm flipH="1">
            <a:off x="-1" y="0"/>
            <a:ext cx="5202315" cy="178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6056CE7-2487-416D-A044-5E051698192F}"/>
              </a:ext>
            </a:extLst>
          </p:cNvPr>
          <p:cNvSpPr/>
          <p:nvPr/>
        </p:nvSpPr>
        <p:spPr>
          <a:xfrm>
            <a:off x="437388" y="247241"/>
            <a:ext cx="4764926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Разгадай </a:t>
            </a:r>
            <a:r>
              <a:rPr lang="ru-RU" b="1" dirty="0" err="1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судоку</a:t>
            </a:r>
            <a:endParaRPr lang="ru-RU" b="1" dirty="0">
              <a:ln w="1905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egoe Print" panose="02000600000000000000" pitchFamily="2" charset="0"/>
            </a:endParaRPr>
          </a:p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Четко и правильно произноси слоги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131D010-2369-4C89-AA58-0BFCA0C6C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634" y="1035444"/>
            <a:ext cx="1350590" cy="119848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5CCC6F3-1B0D-40D9-BFE8-C0717254A3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961" y="1213470"/>
            <a:ext cx="1420426" cy="92779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C902BFF-DFF2-4FDF-A5F5-7FA0E2E726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903" y="1139208"/>
            <a:ext cx="865422" cy="109472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7988915-EDFC-4C57-B13F-DB1E79AE7A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377" y="1114344"/>
            <a:ext cx="1205069" cy="112174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2141635-FF9F-4D25-8220-DAAE63F8E9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675" y="2334278"/>
            <a:ext cx="865422" cy="109472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5F0350B-E19E-4D01-AFBC-3C25F21FC7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961" y="2313194"/>
            <a:ext cx="1350590" cy="113688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3EC96F3-2102-4395-9383-C999BB8E4E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311" y="2352412"/>
            <a:ext cx="1205069" cy="112174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EA0E302-CBEF-4AA5-B158-59DEF16D3D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721" y="4791179"/>
            <a:ext cx="1205069" cy="112174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2C873FA-FAAB-408A-9CAC-ED75C06FB6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079" y="3636661"/>
            <a:ext cx="1205069" cy="112174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57C6EBB-0A6C-4BA9-ABB0-C39219A299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200" y="3542994"/>
            <a:ext cx="865422" cy="109472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22C1D35-6AD9-4D30-B873-2BC0E2E0D9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134" y="4818197"/>
            <a:ext cx="865422" cy="109472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2E7833C-DF1A-4B67-9FDB-D536BA177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238" y="2417741"/>
            <a:ext cx="1420426" cy="92779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CD2E604-74F2-461A-B4A7-C669CF4A6E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535" y="3674606"/>
            <a:ext cx="1420426" cy="92779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5F913D8-EC4E-4164-8EB1-050FF49BD2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698" y="4888152"/>
            <a:ext cx="1420426" cy="92779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768F94B-4760-4428-AB4D-828927D768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332" y="3540524"/>
            <a:ext cx="1350590" cy="1198486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22ED89D-EB5A-4E6A-96B9-0769EF3831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318" y="4791179"/>
            <a:ext cx="1350590" cy="119848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2BD37877-E178-4015-BD76-4F920DC5D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70" y="2290296"/>
            <a:ext cx="1350590" cy="119848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4E037B8-203C-4020-8AA2-F8100A2B55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961" y="4815633"/>
            <a:ext cx="1374219" cy="1151131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134A08C-5AD3-4DE8-88FF-007F79EB84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102" y="3565943"/>
            <a:ext cx="1292151" cy="1048824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CFB0CDB9-2371-43D4-B464-466FA81FB20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156" y="2313194"/>
            <a:ext cx="1350590" cy="1115326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928ECE45-722E-456C-A767-8E484D8DFF3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232" y="3560798"/>
            <a:ext cx="1323892" cy="105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10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EAF78E8-31DA-4FBF-8CEB-80338905E3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42" b="86902" l="4218" r="92517">
                        <a14:foregroundMark x1="30884" y1="27204" x2="49932" y2="30479"/>
                        <a14:foregroundMark x1="45714" y1="25945" x2="43537" y2="33501"/>
                        <a14:foregroundMark x1="43537" y1="33501" x2="43810" y2="35768"/>
                        <a14:foregroundMark x1="43401" y1="27708" x2="40000" y2="34257"/>
                        <a14:foregroundMark x1="40000" y1="34257" x2="43673" y2="39043"/>
                        <a14:foregroundMark x1="48980" y1="25441" x2="51565" y2="33249"/>
                        <a14:foregroundMark x1="35238" y1="27456" x2="27483" y2="23174"/>
                        <a14:foregroundMark x1="27483" y1="23174" x2="27891" y2="30101"/>
                        <a14:foregroundMark x1="25442" y1="28841" x2="33197" y2="31108"/>
                        <a14:foregroundMark x1="33197" y1="31108" x2="33605" y2="30856"/>
                        <a14:foregroundMark x1="35782" y1="23048" x2="34150" y2="22544"/>
                        <a14:foregroundMark x1="37007" y1="13602" x2="34966" y2="10831"/>
                        <a14:foregroundMark x1="51293" y1="8564" x2="52381" y2="10579"/>
                        <a14:foregroundMark x1="47483" y1="6675" x2="46259" y2="5542"/>
                        <a14:foregroundMark x1="9796" y1="49622" x2="8299" y2="53904"/>
                        <a14:foregroundMark x1="4218" y1="53778" x2="4762" y2="53778"/>
                        <a14:foregroundMark x1="41361" y1="81864" x2="42313" y2="81864"/>
                        <a14:foregroundMark x1="68435" y1="85516" x2="62313" y2="86902"/>
                        <a14:foregroundMark x1="90748" y1="72166" x2="89388" y2="74559"/>
                        <a14:foregroundMark x1="92517" y1="48741" x2="91837" y2="53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48" b="9773"/>
          <a:stretch/>
        </p:blipFill>
        <p:spPr bwMode="auto">
          <a:xfrm>
            <a:off x="3575445" y="1049785"/>
            <a:ext cx="5041110" cy="475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адпись 27">
            <a:extLst>
              <a:ext uri="{FF2B5EF4-FFF2-40B4-BE49-F238E27FC236}">
                <a16:creationId xmlns:a16="http://schemas.microsoft.com/office/drawing/2014/main" id="{0F3BFC21-5F79-4AEB-B7E6-E1217AA5E9FA}"/>
              </a:ext>
            </a:extLst>
          </p:cNvPr>
          <p:cNvSpPr txBox="1"/>
          <p:nvPr/>
        </p:nvSpPr>
        <p:spPr>
          <a:xfrm>
            <a:off x="5357386" y="6048661"/>
            <a:ext cx="1477228" cy="73644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en-US" sz="3600" b="1" dirty="0" err="1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12700" dist="38100" dir="2700000" algn="tl">
                    <a:schemeClr val="bg1">
                      <a:lumMod val="50000"/>
                    </a:schemeClr>
                  </a:outerShdw>
                </a:effectLst>
                <a:latin typeface="AR CARTER" panose="020000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logo.kuts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5C7FE5C-4DCB-4944-9610-26154ED9B8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75" b="91822" l="4022" r="94565">
                        <a14:foregroundMark x1="7283" y1="26168" x2="9130" y2="34579"/>
                        <a14:foregroundMark x1="5978" y1="33879" x2="6630" y2="34346"/>
                        <a14:foregroundMark x1="5000" y1="25234" x2="5435" y2="25000"/>
                        <a14:foregroundMark x1="4783" y1="22430" x2="4783" y2="22430"/>
                        <a14:foregroundMark x1="13043" y1="6542" x2="13043" y2="6542"/>
                        <a14:foregroundMark x1="14457" y1="12150" x2="14457" y2="12150"/>
                        <a14:foregroundMark x1="4239" y1="40654" x2="4022" y2="40654"/>
                        <a14:foregroundMark x1="13043" y1="14019" x2="13043" y2="14019"/>
                        <a14:foregroundMark x1="14239" y1="17523" x2="14239" y2="17523"/>
                        <a14:foregroundMark x1="71522" y1="57710" x2="71522" y2="57710"/>
                        <a14:foregroundMark x1="85435" y1="57243" x2="85435" y2="57243"/>
                        <a14:foregroundMark x1="92174" y1="37150" x2="92174" y2="37150"/>
                        <a14:foregroundMark x1="92174" y1="63785" x2="92174" y2="63785"/>
                        <a14:foregroundMark x1="87935" y1="87850" x2="87935" y2="87850"/>
                        <a14:foregroundMark x1="94565" y1="91822" x2="94565" y2="91822"/>
                        <a14:foregroundMark x1="61522" y1="64486" x2="61522" y2="64486"/>
                        <a14:foregroundMark x1="28696" y1="19159" x2="28696" y2="19159"/>
                        <a14:backgroundMark x1="19674" y1="44393" x2="19674" y2="44393"/>
                        <a14:backgroundMark x1="22500" y1="42757" x2="22500" y2="42757"/>
                        <a14:backgroundMark x1="14674" y1="44860" x2="14674" y2="44860"/>
                        <a14:backgroundMark x1="10543" y1="50000" x2="10543" y2="50000"/>
                        <a14:backgroundMark x1="10870" y1="54206" x2="10870" y2="54206"/>
                        <a14:backgroundMark x1="84239" y1="51402" x2="84239" y2="51402"/>
                        <a14:backgroundMark x1="82174" y1="54673" x2="82174" y2="54673"/>
                        <a14:backgroundMark x1="82826" y1="67991" x2="82826" y2="67991"/>
                        <a14:backgroundMark x1="82500" y1="66822" x2="82500" y2="66822"/>
                        <a14:backgroundMark x1="68152" y1="41355" x2="68152" y2="41355"/>
                        <a14:backgroundMark x1="67174" y1="44626" x2="67174" y2="44626"/>
                        <a14:backgroundMark x1="62826" y1="39953" x2="62826" y2="39953"/>
                        <a14:backgroundMark x1="65000" y1="33178" x2="65000" y2="33178"/>
                        <a14:backgroundMark x1="61413" y1="32477" x2="61413" y2="32477"/>
                        <a14:backgroundMark x1="61739" y1="30374" x2="61739" y2="30374"/>
                        <a14:backgroundMark x1="26957" y1="36449" x2="26957" y2="36449"/>
                        <a14:backgroundMark x1="15000" y1="33178" x2="15000" y2="33178"/>
                        <a14:backgroundMark x1="32935" y1="35981" x2="32935" y2="35981"/>
                        <a14:backgroundMark x1="30652" y1="27570" x2="30652" y2="27570"/>
                        <a14:backgroundMark x1="37826" y1="32944" x2="37826" y2="32944"/>
                        <a14:backgroundMark x1="41957" y1="35514" x2="41957" y2="35514"/>
                        <a14:backgroundMark x1="42065" y1="39019" x2="42065" y2="39019"/>
                        <a14:backgroundMark x1="42826" y1="38318" x2="42826" y2="38318"/>
                        <a14:backgroundMark x1="54565" y1="25234" x2="54565" y2="25234"/>
                        <a14:backgroundMark x1="47717" y1="41355" x2="47717" y2="41355"/>
                        <a14:backgroundMark x1="56522" y1="56542" x2="56522" y2="56542"/>
                        <a14:backgroundMark x1="54674" y1="52570" x2="54674" y2="52570"/>
                        <a14:backgroundMark x1="66957" y1="28738" x2="66957" y2="28738"/>
                        <a14:backgroundMark x1="68913" y1="20327" x2="68913" y2="20327"/>
                        <a14:backgroundMark x1="72500" y1="19626" x2="72500" y2="19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/>
        </p:blipFill>
        <p:spPr bwMode="auto">
          <a:xfrm flipH="1">
            <a:off x="-1" y="0"/>
            <a:ext cx="5202315" cy="178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871DA64-04CC-4178-A024-4D3F6AADEC7F}"/>
              </a:ext>
            </a:extLst>
          </p:cNvPr>
          <p:cNvSpPr/>
          <p:nvPr/>
        </p:nvSpPr>
        <p:spPr>
          <a:xfrm>
            <a:off x="437388" y="247241"/>
            <a:ext cx="4764926" cy="83099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Посчитай предметы</a:t>
            </a:r>
          </a:p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Узнай, кто пришел к нам на занятие</a:t>
            </a:r>
          </a:p>
          <a:p>
            <a:r>
              <a:rPr lang="ru-RU" sz="12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(сапожник, подснежник, жасмин)</a:t>
            </a:r>
          </a:p>
        </p:txBody>
      </p:sp>
      <p:graphicFrame>
        <p:nvGraphicFramePr>
          <p:cNvPr id="5" name="Таблица 7">
            <a:extLst>
              <a:ext uri="{FF2B5EF4-FFF2-40B4-BE49-F238E27FC236}">
                <a16:creationId xmlns:a16="http://schemas.microsoft.com/office/drawing/2014/main" id="{23BF81CB-EBC9-46D1-823A-9053FCC0E5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277817"/>
              </p:ext>
            </p:extLst>
          </p:nvPr>
        </p:nvGraphicFramePr>
        <p:xfrm>
          <a:off x="2975499" y="1060883"/>
          <a:ext cx="6241002" cy="49988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0334">
                  <a:extLst>
                    <a:ext uri="{9D8B030D-6E8A-4147-A177-3AD203B41FA5}">
                      <a16:colId xmlns:a16="http://schemas.microsoft.com/office/drawing/2014/main" val="2981609053"/>
                    </a:ext>
                  </a:extLst>
                </a:gridCol>
                <a:gridCol w="2080334">
                  <a:extLst>
                    <a:ext uri="{9D8B030D-6E8A-4147-A177-3AD203B41FA5}">
                      <a16:colId xmlns:a16="http://schemas.microsoft.com/office/drawing/2014/main" val="4125365488"/>
                    </a:ext>
                  </a:extLst>
                </a:gridCol>
                <a:gridCol w="2080334">
                  <a:extLst>
                    <a:ext uri="{9D8B030D-6E8A-4147-A177-3AD203B41FA5}">
                      <a16:colId xmlns:a16="http://schemas.microsoft.com/office/drawing/2014/main" val="3465947019"/>
                    </a:ext>
                  </a:extLst>
                </a:gridCol>
              </a:tblGrid>
              <a:tr h="16662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332735"/>
                  </a:ext>
                </a:extLst>
              </a:tr>
              <a:tr h="16662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464092"/>
                  </a:ext>
                </a:extLst>
              </a:tr>
              <a:tr h="16662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386193"/>
                  </a:ext>
                </a:extLst>
              </a:tr>
            </a:tbl>
          </a:graphicData>
        </a:graphic>
      </p:graphicFrame>
      <p:pic>
        <p:nvPicPr>
          <p:cNvPr id="2056" name="Picture 8">
            <a:extLst>
              <a:ext uri="{FF2B5EF4-FFF2-40B4-BE49-F238E27FC236}">
                <a16:creationId xmlns:a16="http://schemas.microsoft.com/office/drawing/2014/main" id="{64E20969-494F-497D-B2EE-923B0147D6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77879" y="1060883"/>
            <a:ext cx="2064638" cy="164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>
            <a:extLst>
              <a:ext uri="{FF2B5EF4-FFF2-40B4-BE49-F238E27FC236}">
                <a16:creationId xmlns:a16="http://schemas.microsoft.com/office/drawing/2014/main" id="{7CA146A4-9725-4F6C-80CB-192C2C7557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70671" y="2752078"/>
            <a:ext cx="2055821" cy="161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C46F390E-C8A3-496E-9519-B21B3DF10C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49485" y="1060883"/>
            <a:ext cx="2064638" cy="164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292DBA74-E5B7-4F29-AB3B-BFB83C28C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181" y="2751292"/>
            <a:ext cx="2058140" cy="161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>
            <a:extLst>
              <a:ext uri="{FF2B5EF4-FFF2-40B4-BE49-F238E27FC236}">
                <a16:creationId xmlns:a16="http://schemas.microsoft.com/office/drawing/2014/main" id="{0F9A73F0-9794-41DE-92E3-542DE8962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671" y="4376691"/>
            <a:ext cx="2058140" cy="166642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FBC2644-62D2-40D9-BB91-707DB4641A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671" y="1061793"/>
            <a:ext cx="2055820" cy="1648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61CD980C-EABA-45A2-BE3E-893AD4608B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894" y="2733949"/>
            <a:ext cx="2055820" cy="1648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24305089-6481-4C7A-9EDC-64B1BF1C0B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97" y="4394912"/>
            <a:ext cx="2055820" cy="1648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1BA762C-394B-424D-89D0-E18FDBDE55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483" y="4411559"/>
            <a:ext cx="2055820" cy="1648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5045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19B90066-9763-43F7-AEC6-DD4493D65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701" y="113875"/>
            <a:ext cx="1135781" cy="14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3AB659D4-C6AE-4B47-86C4-E47FF87C8E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33" b="99518" l="0" r="100000">
                        <a14:foregroundMark x1="19134" y1="93735" x2="36823" y2="93976"/>
                        <a14:foregroundMark x1="76534" y1="94940" x2="96029" y2="927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75267" y="2048506"/>
            <a:ext cx="993954" cy="148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522961BD-AD32-4EAF-9011-405200FF3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980" b="91531" l="7269" r="93225">
                        <a14:foregroundMark x1="7339" y1="53163" x2="8045" y2="65306"/>
                        <a14:foregroundMark x1="16443" y1="91122" x2="16867" y2="91531"/>
                        <a14:foregroundMark x1="26182" y1="39592" x2="44954" y2="34796"/>
                        <a14:foregroundMark x1="29499" y1="36939" x2="25688" y2="40000"/>
                        <a14:foregroundMark x1="26394" y1="38878" x2="26394" y2="38878"/>
                        <a14:foregroundMark x1="23924" y1="39694" x2="26182" y2="39184"/>
                        <a14:foregroundMark x1="26747" y1="38469" x2="27735" y2="37755"/>
                        <a14:foregroundMark x1="25829" y1="38571" x2="25829" y2="38571"/>
                        <a14:foregroundMark x1="31052" y1="48673" x2="33663" y2="54694"/>
                        <a14:foregroundMark x1="33663" y1="54694" x2="33663" y2="54898"/>
                        <a14:foregroundMark x1="28299" y1="54592" x2="42625" y2="47857"/>
                        <a14:foregroundMark x1="47142" y1="43980" x2="56669" y2="39388"/>
                        <a14:foregroundMark x1="61044" y1="33673" x2="64502" y2="38469"/>
                        <a14:foregroundMark x1="64502" y1="38469" x2="64502" y2="38469"/>
                        <a14:foregroundMark x1="56740" y1="39592" x2="58998" y2="42143"/>
                        <a14:foregroundMark x1="70289" y1="17449" x2="79181" y2="14286"/>
                        <a14:foregroundMark x1="79181" y1="14286" x2="79605" y2="14286"/>
                        <a14:foregroundMark x1="68243" y1="17857" x2="76288" y2="11837"/>
                        <a14:foregroundMark x1="80946" y1="11837" x2="83133" y2="14592"/>
                        <a14:foregroundMark x1="82498" y1="12041" x2="70924" y2="15306"/>
                        <a14:foregroundMark x1="70924" y1="15306" x2="66267" y2="18061"/>
                        <a14:foregroundMark x1="64432" y1="17143" x2="64432" y2="17143"/>
                        <a14:foregroundMark x1="79111" y1="10408" x2="82216" y2="9694"/>
                        <a14:foregroundMark x1="82004" y1="10714" x2="87791" y2="29184"/>
                        <a14:foregroundMark x1="82287" y1="8980" x2="84827" y2="17449"/>
                        <a14:foregroundMark x1="85603" y1="16429" x2="84898" y2="13571"/>
                        <a14:foregroundMark x1="85886" y1="18265" x2="87156" y2="18980"/>
                        <a14:foregroundMark x1="79675" y1="18980" x2="84263" y2="16633"/>
                        <a14:foregroundMark x1="84263" y1="16633" x2="79252" y2="17041"/>
                        <a14:foregroundMark x1="79252" y1="17041" x2="76923" y2="21224"/>
                        <a14:foregroundMark x1="91320" y1="34694" x2="93225" y2="42143"/>
                        <a14:foregroundMark x1="93225" y1="42143" x2="92943" y2="426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376" y="1108757"/>
            <a:ext cx="1677055" cy="115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FAE4A375-FAD3-4CC5-8967-649B5832B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8679" y="1688719"/>
            <a:ext cx="1434782" cy="101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7CD7DB44-E713-4915-B5C0-588ACB4FE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808" b="94294" l="3696" r="96957">
                        <a14:foregroundMark x1="24674" y1="24024" x2="20543" y2="25826"/>
                        <a14:foregroundMark x1="17391" y1="7808" x2="20326" y2="8709"/>
                        <a14:foregroundMark x1="7609" y1="22372" x2="10000" y2="29580"/>
                        <a14:foregroundMark x1="7826" y1="49249" x2="7935" y2="50300"/>
                        <a14:foregroundMark x1="3804" y1="44595" x2="3804" y2="44595"/>
                        <a14:foregroundMark x1="16522" y1="90691" x2="16522" y2="90691"/>
                        <a14:foregroundMark x1="92500" y1="66066" x2="93043" y2="70420"/>
                        <a14:foregroundMark x1="75978" y1="94444" x2="77935" y2="93694"/>
                        <a14:foregroundMark x1="96848" y1="57658" x2="96957" y2="615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58746">
            <a:off x="3307691" y="1049356"/>
            <a:ext cx="1547388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DA385131-9786-43BB-9A3F-1845481054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87" b="95283" l="0" r="100000">
                        <a14:foregroundMark x1="36689" y1="5000" x2="38479" y2="4340"/>
                        <a14:foregroundMark x1="51902" y1="6981" x2="55705" y2="3491"/>
                        <a14:foregroundMark x1="36242" y1="3208" x2="37360" y2="3208"/>
                        <a14:foregroundMark x1="57047" y1="2642" x2="57047" y2="2642"/>
                        <a14:foregroundMark x1="39374" y1="2736" x2="37360" y2="1887"/>
                        <a14:foregroundMark x1="29083" y1="16226" x2="36913" y2="18962"/>
                        <a14:foregroundMark x1="48322" y1="88302" x2="43177" y2="94717"/>
                        <a14:foregroundMark x1="29083" y1="89906" x2="29083" y2="90472"/>
                        <a14:foregroundMark x1="76286" y1="95283" x2="86801" y2="942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2109" y="2218997"/>
            <a:ext cx="752795" cy="178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0FF1741-8EDA-4C25-A783-33F00E0282B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892" l="0" r="100000">
                        <a14:foregroundMark x1="19963" y1="97892" x2="19590" y2="974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83288" y="291990"/>
            <a:ext cx="971325" cy="1203164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2282D41-DDB7-483F-8507-8A046A541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476" b="95939" l="4800" r="93733">
                        <a14:foregroundMark x1="33600" y1="10099" x2="29467" y2="85620"/>
                        <a14:foregroundMark x1="51867" y1="18661" x2="57467" y2="96158"/>
                        <a14:foregroundMark x1="24000" y1="95170" x2="27067" y2="95390"/>
                        <a14:foregroundMark x1="6667" y1="30187" x2="4800" y2="48189"/>
                        <a14:foregroundMark x1="31867" y1="9660" x2="60000" y2="6586"/>
                        <a14:foregroundMark x1="60000" y1="6586" x2="65067" y2="9550"/>
                        <a14:foregroundMark x1="88667" y1="36443" x2="93733" y2="42151"/>
                        <a14:foregroundMark x1="93733" y1="42151" x2="93600" y2="42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53" y="2197357"/>
            <a:ext cx="1224155" cy="148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C63CE91-F7A9-4BE2-A1EE-9511C99C8C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7734" y="1316608"/>
            <a:ext cx="1657906" cy="111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9C8DDA2D-75AD-4182-AB1B-87D1C2AC8C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075" b="91822" l="4022" r="94565">
                        <a14:foregroundMark x1="7283" y1="26168" x2="9130" y2="34579"/>
                        <a14:foregroundMark x1="5978" y1="33879" x2="6630" y2="34346"/>
                        <a14:foregroundMark x1="5000" y1="25234" x2="5435" y2="25000"/>
                        <a14:foregroundMark x1="4783" y1="22430" x2="4783" y2="22430"/>
                        <a14:foregroundMark x1="13043" y1="6542" x2="13043" y2="6542"/>
                        <a14:foregroundMark x1="14457" y1="12150" x2="14457" y2="12150"/>
                        <a14:foregroundMark x1="4239" y1="40654" x2="4022" y2="40654"/>
                        <a14:foregroundMark x1="13043" y1="14019" x2="13043" y2="14019"/>
                        <a14:foregroundMark x1="14239" y1="17523" x2="14239" y2="17523"/>
                        <a14:foregroundMark x1="71522" y1="57710" x2="71522" y2="57710"/>
                        <a14:foregroundMark x1="85435" y1="57243" x2="85435" y2="57243"/>
                        <a14:foregroundMark x1="92174" y1="37150" x2="92174" y2="37150"/>
                        <a14:foregroundMark x1="92174" y1="63785" x2="92174" y2="63785"/>
                        <a14:foregroundMark x1="87935" y1="87850" x2="87935" y2="87850"/>
                        <a14:foregroundMark x1="94565" y1="91822" x2="94565" y2="91822"/>
                        <a14:foregroundMark x1="61522" y1="64486" x2="61522" y2="64486"/>
                        <a14:foregroundMark x1="28696" y1="19159" x2="28696" y2="19159"/>
                        <a14:backgroundMark x1="19674" y1="44393" x2="19674" y2="44393"/>
                        <a14:backgroundMark x1="22500" y1="42757" x2="22500" y2="42757"/>
                        <a14:backgroundMark x1="14674" y1="44860" x2="14674" y2="44860"/>
                        <a14:backgroundMark x1="10543" y1="50000" x2="10543" y2="50000"/>
                        <a14:backgroundMark x1="10870" y1="54206" x2="10870" y2="54206"/>
                        <a14:backgroundMark x1="84239" y1="51402" x2="84239" y2="51402"/>
                        <a14:backgroundMark x1="82174" y1="54673" x2="82174" y2="54673"/>
                        <a14:backgroundMark x1="82826" y1="67991" x2="82826" y2="67991"/>
                        <a14:backgroundMark x1="82500" y1="66822" x2="82500" y2="66822"/>
                        <a14:backgroundMark x1="68152" y1="41355" x2="68152" y2="41355"/>
                        <a14:backgroundMark x1="67174" y1="44626" x2="67174" y2="44626"/>
                        <a14:backgroundMark x1="62826" y1="39953" x2="62826" y2="39953"/>
                        <a14:backgroundMark x1="65000" y1="33178" x2="65000" y2="33178"/>
                        <a14:backgroundMark x1="61413" y1="32477" x2="61413" y2="32477"/>
                        <a14:backgroundMark x1="61739" y1="30374" x2="61739" y2="30374"/>
                        <a14:backgroundMark x1="26957" y1="36449" x2="26957" y2="36449"/>
                        <a14:backgroundMark x1="15000" y1="33178" x2="15000" y2="33178"/>
                        <a14:backgroundMark x1="32935" y1="35981" x2="32935" y2="35981"/>
                        <a14:backgroundMark x1="30652" y1="27570" x2="30652" y2="27570"/>
                        <a14:backgroundMark x1="37826" y1="32944" x2="37826" y2="32944"/>
                        <a14:backgroundMark x1="41957" y1="35514" x2="41957" y2="35514"/>
                        <a14:backgroundMark x1="42065" y1="39019" x2="42065" y2="39019"/>
                        <a14:backgroundMark x1="42826" y1="38318" x2="42826" y2="38318"/>
                        <a14:backgroundMark x1="54565" y1="25234" x2="54565" y2="25234"/>
                        <a14:backgroundMark x1="47717" y1="41355" x2="47717" y2="41355"/>
                        <a14:backgroundMark x1="56522" y1="56542" x2="56522" y2="56542"/>
                        <a14:backgroundMark x1="54674" y1="52570" x2="54674" y2="52570"/>
                        <a14:backgroundMark x1="66957" y1="28738" x2="66957" y2="28738"/>
                        <a14:backgroundMark x1="68913" y1="20327" x2="68913" y2="20327"/>
                        <a14:backgroundMark x1="72500" y1="19626" x2="72500" y2="19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/>
        </p:blipFill>
        <p:spPr bwMode="auto">
          <a:xfrm flipH="1">
            <a:off x="-2" y="0"/>
            <a:ext cx="7350711" cy="178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75D397-B318-4858-B0A5-E9115D3ED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751" y="4543147"/>
            <a:ext cx="1953295" cy="1859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B17E76D6-5309-41AB-B632-17D61974E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70" y="4367814"/>
            <a:ext cx="1953295" cy="1859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043CEA0F-A7DB-4D36-A747-FEA3DC5C16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2995" b="100000" l="3187" r="94992">
                        <a14:foregroundMark x1="30197" y1="9151" x2="31715" y2="9651"/>
                        <a14:foregroundMark x1="52504" y1="7820" x2="53566" y2="8819"/>
                        <a14:foregroundMark x1="48862" y1="32113" x2="48103" y2="36106"/>
                        <a14:foregroundMark x1="30804" y1="32113" x2="28832" y2="25624"/>
                        <a14:foregroundMark x1="33232" y1="24459" x2="39150" y2="30782"/>
                        <a14:foregroundMark x1="39150" y1="30782" x2="39150" y2="31115"/>
                        <a14:foregroundMark x1="27618" y1="32779" x2="34750" y2="33943"/>
                        <a14:foregroundMark x1="43551" y1="29451" x2="44310" y2="38602"/>
                        <a14:foregroundMark x1="47951" y1="29118" x2="54021" y2="38270"/>
                        <a14:foregroundMark x1="54021" y1="38270" x2="53263" y2="40433"/>
                        <a14:foregroundMark x1="44765" y1="28453" x2="48103" y2="28453"/>
                        <a14:foregroundMark x1="40061" y1="37105" x2="44461" y2="38935"/>
                        <a14:foregroundMark x1="47344" y1="3161" x2="47648" y2="4160"/>
                        <a14:foregroundMark x1="7132" y1="53245" x2="10167" y2="55740"/>
                        <a14:foregroundMark x1="5311" y1="60067" x2="7739" y2="60399"/>
                        <a14:foregroundMark x1="4704" y1="64725" x2="5159" y2="64725"/>
                        <a14:foregroundMark x1="3338" y1="58735" x2="5008" y2="58735"/>
                        <a14:foregroundMark x1="25645" y1="29285" x2="25190" y2="34276"/>
                        <a14:foregroundMark x1="93930" y1="51082" x2="94992" y2="582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21482" y="2991774"/>
            <a:ext cx="3586433" cy="355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3D78F35F-671C-441B-A52F-A521D365A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949" y="4543146"/>
            <a:ext cx="1953295" cy="1859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29E87F0-BF95-41A5-8761-8C1939956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368" y="4367814"/>
            <a:ext cx="1953295" cy="1859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A3CD6A4B-6128-41A8-B7F0-C35E113286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942459"/>
              </p:ext>
            </p:extLst>
          </p:nvPr>
        </p:nvGraphicFramePr>
        <p:xfrm>
          <a:off x="1586687" y="3917270"/>
          <a:ext cx="1412532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0844">
                  <a:extLst>
                    <a:ext uri="{9D8B030D-6E8A-4147-A177-3AD203B41FA5}">
                      <a16:colId xmlns:a16="http://schemas.microsoft.com/office/drawing/2014/main" val="2676854887"/>
                    </a:ext>
                  </a:extLst>
                </a:gridCol>
                <a:gridCol w="470844">
                  <a:extLst>
                    <a:ext uri="{9D8B030D-6E8A-4147-A177-3AD203B41FA5}">
                      <a16:colId xmlns:a16="http://schemas.microsoft.com/office/drawing/2014/main" val="866100438"/>
                    </a:ext>
                  </a:extLst>
                </a:gridCol>
                <a:gridCol w="470844">
                  <a:extLst>
                    <a:ext uri="{9D8B030D-6E8A-4147-A177-3AD203B41FA5}">
                      <a16:colId xmlns:a16="http://schemas.microsoft.com/office/drawing/2014/main" val="3454333731"/>
                    </a:ext>
                  </a:extLst>
                </a:gridCol>
              </a:tblGrid>
              <a:tr h="3634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269907"/>
                  </a:ext>
                </a:extLst>
              </a:tr>
            </a:tbl>
          </a:graphicData>
        </a:graphic>
      </p:graphicFrame>
      <p:graphicFrame>
        <p:nvGraphicFramePr>
          <p:cNvPr id="15" name="Таблица 6">
            <a:extLst>
              <a:ext uri="{FF2B5EF4-FFF2-40B4-BE49-F238E27FC236}">
                <a16:creationId xmlns:a16="http://schemas.microsoft.com/office/drawing/2014/main" id="{5F4A10B2-70BA-44A9-8DD3-4D14BA40C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35096"/>
              </p:ext>
            </p:extLst>
          </p:nvPr>
        </p:nvGraphicFramePr>
        <p:xfrm>
          <a:off x="6096000" y="3917270"/>
          <a:ext cx="1412532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0844">
                  <a:extLst>
                    <a:ext uri="{9D8B030D-6E8A-4147-A177-3AD203B41FA5}">
                      <a16:colId xmlns:a16="http://schemas.microsoft.com/office/drawing/2014/main" val="2676854887"/>
                    </a:ext>
                  </a:extLst>
                </a:gridCol>
                <a:gridCol w="470844">
                  <a:extLst>
                    <a:ext uri="{9D8B030D-6E8A-4147-A177-3AD203B41FA5}">
                      <a16:colId xmlns:a16="http://schemas.microsoft.com/office/drawing/2014/main" val="866100438"/>
                    </a:ext>
                  </a:extLst>
                </a:gridCol>
                <a:gridCol w="470844">
                  <a:extLst>
                    <a:ext uri="{9D8B030D-6E8A-4147-A177-3AD203B41FA5}">
                      <a16:colId xmlns:a16="http://schemas.microsoft.com/office/drawing/2014/main" val="3454333731"/>
                    </a:ext>
                  </a:extLst>
                </a:gridCol>
              </a:tblGrid>
              <a:tr h="3634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269907"/>
                  </a:ext>
                </a:extLst>
              </a:tr>
            </a:tbl>
          </a:graphicData>
        </a:graphic>
      </p:graphicFrame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83384C2-D09E-4EF6-89B2-C138B15CBAB8}"/>
              </a:ext>
            </a:extLst>
          </p:cNvPr>
          <p:cNvSpPr/>
          <p:nvPr/>
        </p:nvSpPr>
        <p:spPr>
          <a:xfrm>
            <a:off x="437387" y="247241"/>
            <a:ext cx="6913323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Помоги жуку распределить предметы по журналам</a:t>
            </a:r>
          </a:p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Определи место звука </a:t>
            </a:r>
            <a:r>
              <a:rPr lang="en-US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[</a:t>
            </a:r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ж</a:t>
            </a:r>
            <a:r>
              <a:rPr lang="en-US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]</a:t>
            </a:r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 в каждом слове</a:t>
            </a:r>
          </a:p>
        </p:txBody>
      </p:sp>
      <p:sp>
        <p:nvSpPr>
          <p:cNvPr id="21" name="Надпись 27">
            <a:extLst>
              <a:ext uri="{FF2B5EF4-FFF2-40B4-BE49-F238E27FC236}">
                <a16:creationId xmlns:a16="http://schemas.microsoft.com/office/drawing/2014/main" id="{CF3BC6D5-479F-42FD-877D-B576E7C76E60}"/>
              </a:ext>
            </a:extLst>
          </p:cNvPr>
          <p:cNvSpPr txBox="1"/>
          <p:nvPr/>
        </p:nvSpPr>
        <p:spPr>
          <a:xfrm>
            <a:off x="5357386" y="6183495"/>
            <a:ext cx="1477228" cy="73644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en-US" sz="3600" b="1" dirty="0" err="1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12700" dist="38100" dir="2700000" algn="tl">
                    <a:schemeClr val="bg1">
                      <a:lumMod val="50000"/>
                    </a:schemeClr>
                  </a:outerShdw>
                </a:effectLst>
                <a:latin typeface="AR CARTER" panose="020000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logo.kuts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7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72 -0.04283 L 0.42265 0.45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90" y="2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0.3112 0.3488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60" y="1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07407E-6 L -0.36367 0.648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90" y="3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-0.09349 0.6812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4" y="3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81481E-6 L 0.12631 0.3166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1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7037E-7 L -0.59037 0.435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8" y="2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07734 0.3861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7" y="1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L -0.31354 0.5090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77" y="2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-0.16016 0.5189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2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13CB99-188B-4147-8503-6EE1D9546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67" y="1140813"/>
            <a:ext cx="4626005" cy="495918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E874D5C-432D-4F13-9094-D5F6AC5FCFA6}"/>
              </a:ext>
            </a:extLst>
          </p:cNvPr>
          <p:cNvSpPr txBox="1"/>
          <p:nvPr/>
        </p:nvSpPr>
        <p:spPr>
          <a:xfrm>
            <a:off x="9875909" y="4720805"/>
            <a:ext cx="2190897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dirty="0"/>
              <a:t>Ежник-ежник-ежник,</a:t>
            </a:r>
          </a:p>
          <a:p>
            <a:pPr algn="ctr"/>
            <a:r>
              <a:rPr lang="ru-RU" dirty="0"/>
              <a:t>нежный подснежник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F71106-E748-4BC1-9501-947B2F318FB6}"/>
              </a:ext>
            </a:extLst>
          </p:cNvPr>
          <p:cNvSpPr txBox="1"/>
          <p:nvPr/>
        </p:nvSpPr>
        <p:spPr>
          <a:xfrm>
            <a:off x="7357582" y="4925553"/>
            <a:ext cx="1973139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ru-RU" dirty="0"/>
              <a:t>Ыжник-ыжник-ыжник,</a:t>
            </a:r>
          </a:p>
          <a:p>
            <a:pPr algn="ctr"/>
            <a:r>
              <a:rPr lang="ru-RU" dirty="0"/>
              <a:t>тяжелый булыжник</a:t>
            </a:r>
          </a:p>
          <a:p>
            <a:pPr algn="ctr"/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686F2F-5D84-4401-B71C-CC82C06BC923}"/>
              </a:ext>
            </a:extLst>
          </p:cNvPr>
          <p:cNvSpPr txBox="1"/>
          <p:nvPr/>
        </p:nvSpPr>
        <p:spPr>
          <a:xfrm>
            <a:off x="10026792" y="2254125"/>
            <a:ext cx="1953334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ru-RU" dirty="0"/>
              <a:t>Жа-жа-жа,</a:t>
            </a:r>
          </a:p>
          <a:p>
            <a:pPr algn="ctr"/>
            <a:r>
              <a:rPr lang="ru-RU" dirty="0"/>
              <a:t>жвачка для моржа</a:t>
            </a:r>
          </a:p>
          <a:p>
            <a:pPr algn="ctr"/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004113-295B-450D-99CE-7CC144E11513}"/>
              </a:ext>
            </a:extLst>
          </p:cNvPr>
          <p:cNvSpPr txBox="1"/>
          <p:nvPr/>
        </p:nvSpPr>
        <p:spPr>
          <a:xfrm>
            <a:off x="10087547" y="295523"/>
            <a:ext cx="1831824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ru-RU" dirty="0"/>
              <a:t>Жак-жак-жак,</a:t>
            </a:r>
          </a:p>
          <a:p>
            <a:pPr algn="ctr"/>
            <a:r>
              <a:rPr lang="ru-RU" dirty="0"/>
              <a:t>кожаный пиджак</a:t>
            </a:r>
          </a:p>
          <a:p>
            <a:pPr algn="ctr"/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D7EFA8-C210-4D72-9AAF-EE1CBD224A6F}"/>
              </a:ext>
            </a:extLst>
          </p:cNvPr>
          <p:cNvSpPr txBox="1"/>
          <p:nvPr/>
        </p:nvSpPr>
        <p:spPr>
          <a:xfrm>
            <a:off x="7838491" y="309816"/>
            <a:ext cx="1821629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ru-RU" dirty="0"/>
              <a:t>Жда-жда-жда,</a:t>
            </a:r>
          </a:p>
          <a:p>
            <a:pPr algn="ctr"/>
            <a:r>
              <a:rPr lang="ru-RU" dirty="0"/>
              <a:t>трикотажная одежда</a:t>
            </a:r>
          </a:p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A519AF-8E8B-461C-96A2-DA4E9A451DC9}"/>
              </a:ext>
            </a:extLst>
          </p:cNvPr>
          <p:cNvSpPr txBox="1"/>
          <p:nvPr/>
        </p:nvSpPr>
        <p:spPr>
          <a:xfrm>
            <a:off x="5589436" y="220673"/>
            <a:ext cx="1821629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Же-же-же,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пижама на морже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B9E5A50-D8F9-4806-9BDB-F71E8F0854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75" b="91822" l="4022" r="94565">
                        <a14:foregroundMark x1="7283" y1="26168" x2="9130" y2="34579"/>
                        <a14:foregroundMark x1="5978" y1="33879" x2="6630" y2="34346"/>
                        <a14:foregroundMark x1="5000" y1="25234" x2="5435" y2="25000"/>
                        <a14:foregroundMark x1="4783" y1="22430" x2="4783" y2="22430"/>
                        <a14:foregroundMark x1="13043" y1="6542" x2="13043" y2="6542"/>
                        <a14:foregroundMark x1="14457" y1="12150" x2="14457" y2="12150"/>
                        <a14:foregroundMark x1="4239" y1="40654" x2="4022" y2="40654"/>
                        <a14:foregroundMark x1="13043" y1="14019" x2="13043" y2="14019"/>
                        <a14:foregroundMark x1="14239" y1="17523" x2="14239" y2="17523"/>
                        <a14:foregroundMark x1="71522" y1="57710" x2="71522" y2="57710"/>
                        <a14:foregroundMark x1="85435" y1="57243" x2="85435" y2="57243"/>
                        <a14:foregroundMark x1="92174" y1="37150" x2="92174" y2="37150"/>
                        <a14:foregroundMark x1="92174" y1="63785" x2="92174" y2="63785"/>
                        <a14:foregroundMark x1="87935" y1="87850" x2="87935" y2="87850"/>
                        <a14:foregroundMark x1="94565" y1="91822" x2="94565" y2="91822"/>
                        <a14:foregroundMark x1="61522" y1="64486" x2="61522" y2="64486"/>
                        <a14:foregroundMark x1="28696" y1="19159" x2="28696" y2="19159"/>
                        <a14:backgroundMark x1="19674" y1="44393" x2="19674" y2="44393"/>
                        <a14:backgroundMark x1="22500" y1="42757" x2="22500" y2="42757"/>
                        <a14:backgroundMark x1="14674" y1="44860" x2="14674" y2="44860"/>
                        <a14:backgroundMark x1="10543" y1="50000" x2="10543" y2="50000"/>
                        <a14:backgroundMark x1="10870" y1="54206" x2="10870" y2="54206"/>
                        <a14:backgroundMark x1="84239" y1="51402" x2="84239" y2="51402"/>
                        <a14:backgroundMark x1="82174" y1="54673" x2="82174" y2="54673"/>
                        <a14:backgroundMark x1="82826" y1="67991" x2="82826" y2="67991"/>
                        <a14:backgroundMark x1="82500" y1="66822" x2="82500" y2="66822"/>
                        <a14:backgroundMark x1="68152" y1="41355" x2="68152" y2="41355"/>
                        <a14:backgroundMark x1="67174" y1="44626" x2="67174" y2="44626"/>
                        <a14:backgroundMark x1="62826" y1="39953" x2="62826" y2="39953"/>
                        <a14:backgroundMark x1="65000" y1="33178" x2="65000" y2="33178"/>
                        <a14:backgroundMark x1="61413" y1="32477" x2="61413" y2="32477"/>
                        <a14:backgroundMark x1="61739" y1="30374" x2="61739" y2="30374"/>
                        <a14:backgroundMark x1="26957" y1="36449" x2="26957" y2="36449"/>
                        <a14:backgroundMark x1="15000" y1="33178" x2="15000" y2="33178"/>
                        <a14:backgroundMark x1="32935" y1="35981" x2="32935" y2="35981"/>
                        <a14:backgroundMark x1="30652" y1="27570" x2="30652" y2="27570"/>
                        <a14:backgroundMark x1="37826" y1="32944" x2="37826" y2="32944"/>
                        <a14:backgroundMark x1="41957" y1="35514" x2="41957" y2="35514"/>
                        <a14:backgroundMark x1="42065" y1="39019" x2="42065" y2="39019"/>
                        <a14:backgroundMark x1="42826" y1="38318" x2="42826" y2="38318"/>
                        <a14:backgroundMark x1="54565" y1="25234" x2="54565" y2="25234"/>
                        <a14:backgroundMark x1="47717" y1="41355" x2="47717" y2="41355"/>
                        <a14:backgroundMark x1="56522" y1="56542" x2="56522" y2="56542"/>
                        <a14:backgroundMark x1="54674" y1="52570" x2="54674" y2="52570"/>
                        <a14:backgroundMark x1="66957" y1="28738" x2="66957" y2="28738"/>
                        <a14:backgroundMark x1="68913" y1="20327" x2="68913" y2="20327"/>
                        <a14:backgroundMark x1="72500" y1="19626" x2="72500" y2="19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/>
        </p:blipFill>
        <p:spPr bwMode="auto">
          <a:xfrm flipH="1">
            <a:off x="-1" y="0"/>
            <a:ext cx="5202315" cy="178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1880268-B4CD-44F8-88BB-BD6AEBA0C05D}"/>
              </a:ext>
            </a:extLst>
          </p:cNvPr>
          <p:cNvSpPr/>
          <p:nvPr/>
        </p:nvSpPr>
        <p:spPr>
          <a:xfrm>
            <a:off x="437388" y="247241"/>
            <a:ext cx="4764926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Собери </a:t>
            </a:r>
            <a:r>
              <a:rPr lang="ru-RU" b="1" dirty="0" err="1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пазл</a:t>
            </a:r>
            <a:endParaRPr lang="ru-RU" b="1" dirty="0">
              <a:ln w="1905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egoe Print" panose="02000600000000000000" pitchFamily="2" charset="0"/>
            </a:endParaRPr>
          </a:p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Повтори чистоговорки четко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F96FD6A-B5AB-4B56-8D2D-8D4326D9BB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67" y="1147136"/>
            <a:ext cx="1528677" cy="164332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6611EA3-EB1E-4A57-87F4-4988FB1E84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574" y="168752"/>
            <a:ext cx="1528677" cy="164332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F49DCA3-1993-41C1-9BC3-DEA69956D5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796" y="1147136"/>
            <a:ext cx="1528677" cy="164332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202B4F7-FDDB-42D7-AB6C-2817136EAD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8198" y="165196"/>
            <a:ext cx="1528677" cy="1643328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D04598C-94AB-4C0C-BD05-7624DC27FA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022" y="1147136"/>
            <a:ext cx="1585450" cy="164332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3DB99C3-6DF3-4EDA-BFB5-6C6A5804B0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826" y="2186274"/>
            <a:ext cx="1585450" cy="164332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0250B466-034B-4491-8308-E1DFF2A31E3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298467" y="2790464"/>
            <a:ext cx="1539582" cy="167384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A5634E0-353F-4A02-A2AE-BDBA6938E1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7991508" y="241850"/>
            <a:ext cx="1539582" cy="167384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D6A97C03-BCD3-4C51-9923-0B48AF110B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431" y="2790464"/>
            <a:ext cx="1557063" cy="167384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0E1EEF4A-3D9E-439B-8862-49F2B5C630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826" y="4622547"/>
            <a:ext cx="1557063" cy="167384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21D6B644-0BA1-4230-A8C2-41CD318F90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108" y="2790464"/>
            <a:ext cx="1557063" cy="167384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A49B0EA-35C6-4F73-97E9-7596F0F40173}"/>
              </a:ext>
            </a:extLst>
          </p:cNvPr>
          <p:cNvSpPr txBox="1"/>
          <p:nvPr/>
        </p:nvSpPr>
        <p:spPr>
          <a:xfrm>
            <a:off x="7222450" y="2768652"/>
            <a:ext cx="172246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Жу-жу-жу</a:t>
            </a:r>
            <a:r>
              <a:rPr lang="ru-RU" dirty="0"/>
              <a:t>,</a:t>
            </a:r>
          </a:p>
          <a:p>
            <a:pPr algn="ctr"/>
            <a:r>
              <a:rPr lang="ru-RU" dirty="0"/>
              <a:t>в гости мы пришли к моржу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76FF6A6-30F8-4D8A-A414-97F5968F743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151" y="2420061"/>
            <a:ext cx="1557063" cy="167384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93F0249-8FF3-4695-A642-F4FD40D89F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88" y="4447174"/>
            <a:ext cx="1557063" cy="165282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32EDA0D4-9DAE-4CFE-918C-48F67ED687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619" y="4925553"/>
            <a:ext cx="1557063" cy="165282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5997E62-7688-400C-B6BD-428C108A0325}"/>
              </a:ext>
            </a:extLst>
          </p:cNvPr>
          <p:cNvSpPr txBox="1"/>
          <p:nvPr/>
        </p:nvSpPr>
        <p:spPr>
          <a:xfrm>
            <a:off x="5351646" y="2569945"/>
            <a:ext cx="1557063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Же-же-же,</a:t>
            </a:r>
          </a:p>
          <a:p>
            <a:pPr algn="ctr"/>
            <a:r>
              <a:rPr lang="ru-RU" dirty="0"/>
              <a:t>Сидит моржонок на морже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128F0FD8-2D76-4DF7-956D-9E9AB09C061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343" y="4452844"/>
            <a:ext cx="1528677" cy="1643328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28B20446-4A3E-4320-915D-199664C3836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234" y="2420061"/>
            <a:ext cx="1528677" cy="1643328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6412E16D-212A-49BA-9966-C1845B77FCBC}"/>
              </a:ext>
            </a:extLst>
          </p:cNvPr>
          <p:cNvSpPr txBox="1"/>
          <p:nvPr/>
        </p:nvSpPr>
        <p:spPr>
          <a:xfrm>
            <a:off x="5405912" y="4622547"/>
            <a:ext cx="1675753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Жду-жду-жду,</a:t>
            </a:r>
          </a:p>
          <a:p>
            <a:pPr algn="ctr"/>
            <a:r>
              <a:rPr lang="ru-RU" dirty="0"/>
              <a:t>я автобус подожду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CDB07250-F2D5-4731-B836-4C086331273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494" y="4458743"/>
            <a:ext cx="1528677" cy="1643328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B12FEC9-628F-49AA-A15C-6A402D9CE35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449" y="4262548"/>
            <a:ext cx="1528677" cy="1643328"/>
          </a:xfrm>
          <a:prstGeom prst="rect">
            <a:avLst/>
          </a:prstGeom>
        </p:spPr>
      </p:pic>
      <p:sp>
        <p:nvSpPr>
          <p:cNvPr id="50" name="Надпись 27">
            <a:extLst>
              <a:ext uri="{FF2B5EF4-FFF2-40B4-BE49-F238E27FC236}">
                <a16:creationId xmlns:a16="http://schemas.microsoft.com/office/drawing/2014/main" id="{1573086C-8C8B-47CF-9757-8245C5A4EA12}"/>
              </a:ext>
            </a:extLst>
          </p:cNvPr>
          <p:cNvSpPr txBox="1"/>
          <p:nvPr/>
        </p:nvSpPr>
        <p:spPr>
          <a:xfrm>
            <a:off x="5357386" y="6121551"/>
            <a:ext cx="1477228" cy="73644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en-US" sz="3600" b="1" dirty="0" err="1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12700" dist="38100" dir="2700000" algn="tl">
                    <a:schemeClr val="bg1">
                      <a:lumMod val="50000"/>
                    </a:schemeClr>
                  </a:outerShdw>
                </a:effectLst>
                <a:latin typeface="AR CARTER" panose="020000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logo.kuts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8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>
            <a:extLst>
              <a:ext uri="{FF2B5EF4-FFF2-40B4-BE49-F238E27FC236}">
                <a16:creationId xmlns:a16="http://schemas.microsoft.com/office/drawing/2014/main" id="{D0B217A5-8BD4-4C7D-9B69-66DA58C31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79" y="4321692"/>
            <a:ext cx="2579754" cy="253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3535E0E1-7FFC-4B81-82CE-222F5C389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2" y="4321692"/>
            <a:ext cx="2579754" cy="253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A5B39890-1AD9-4694-80B5-162803AEC8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75" b="91822" l="4022" r="94565">
                        <a14:foregroundMark x1="7283" y1="26168" x2="9130" y2="34579"/>
                        <a14:foregroundMark x1="5978" y1="33879" x2="6630" y2="34346"/>
                        <a14:foregroundMark x1="5000" y1="25234" x2="5435" y2="25000"/>
                        <a14:foregroundMark x1="4783" y1="22430" x2="4783" y2="22430"/>
                        <a14:foregroundMark x1="13043" y1="6542" x2="13043" y2="6542"/>
                        <a14:foregroundMark x1="14457" y1="12150" x2="14457" y2="12150"/>
                        <a14:foregroundMark x1="4239" y1="40654" x2="4022" y2="40654"/>
                        <a14:foregroundMark x1="13043" y1="14019" x2="13043" y2="14019"/>
                        <a14:foregroundMark x1="14239" y1="17523" x2="14239" y2="17523"/>
                        <a14:foregroundMark x1="71522" y1="57710" x2="71522" y2="57710"/>
                        <a14:foregroundMark x1="85435" y1="57243" x2="85435" y2="57243"/>
                        <a14:foregroundMark x1="92174" y1="37150" x2="92174" y2="37150"/>
                        <a14:foregroundMark x1="92174" y1="63785" x2="92174" y2="63785"/>
                        <a14:foregroundMark x1="87935" y1="87850" x2="87935" y2="87850"/>
                        <a14:foregroundMark x1="94565" y1="91822" x2="94565" y2="91822"/>
                        <a14:foregroundMark x1="61522" y1="64486" x2="61522" y2="64486"/>
                        <a14:foregroundMark x1="28696" y1="19159" x2="28696" y2="19159"/>
                        <a14:backgroundMark x1="19674" y1="44393" x2="19674" y2="44393"/>
                        <a14:backgroundMark x1="22500" y1="42757" x2="22500" y2="42757"/>
                        <a14:backgroundMark x1="14674" y1="44860" x2="14674" y2="44860"/>
                        <a14:backgroundMark x1="10543" y1="50000" x2="10543" y2="50000"/>
                        <a14:backgroundMark x1="10870" y1="54206" x2="10870" y2="54206"/>
                        <a14:backgroundMark x1="84239" y1="51402" x2="84239" y2="51402"/>
                        <a14:backgroundMark x1="82174" y1="54673" x2="82174" y2="54673"/>
                        <a14:backgroundMark x1="82826" y1="67991" x2="82826" y2="67991"/>
                        <a14:backgroundMark x1="82500" y1="66822" x2="82500" y2="66822"/>
                        <a14:backgroundMark x1="68152" y1="41355" x2="68152" y2="41355"/>
                        <a14:backgroundMark x1="67174" y1="44626" x2="67174" y2="44626"/>
                        <a14:backgroundMark x1="62826" y1="39953" x2="62826" y2="39953"/>
                        <a14:backgroundMark x1="65000" y1="33178" x2="65000" y2="33178"/>
                        <a14:backgroundMark x1="61413" y1="32477" x2="61413" y2="32477"/>
                        <a14:backgroundMark x1="61739" y1="30374" x2="61739" y2="30374"/>
                        <a14:backgroundMark x1="26957" y1="36449" x2="26957" y2="36449"/>
                        <a14:backgroundMark x1="15000" y1="33178" x2="15000" y2="33178"/>
                        <a14:backgroundMark x1="32935" y1="35981" x2="32935" y2="35981"/>
                        <a14:backgroundMark x1="30652" y1="27570" x2="30652" y2="27570"/>
                        <a14:backgroundMark x1="37826" y1="32944" x2="37826" y2="32944"/>
                        <a14:backgroundMark x1="41957" y1="35514" x2="41957" y2="35514"/>
                        <a14:backgroundMark x1="42065" y1="39019" x2="42065" y2="39019"/>
                        <a14:backgroundMark x1="42826" y1="38318" x2="42826" y2="38318"/>
                        <a14:backgroundMark x1="54565" y1="25234" x2="54565" y2="25234"/>
                        <a14:backgroundMark x1="47717" y1="41355" x2="47717" y2="41355"/>
                        <a14:backgroundMark x1="56522" y1="56542" x2="56522" y2="56542"/>
                        <a14:backgroundMark x1="54674" y1="52570" x2="54674" y2="52570"/>
                        <a14:backgroundMark x1="66957" y1="28738" x2="66957" y2="28738"/>
                        <a14:backgroundMark x1="68913" y1="20327" x2="68913" y2="20327"/>
                        <a14:backgroundMark x1="72500" y1="19626" x2="72500" y2="19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/>
        </p:blipFill>
        <p:spPr bwMode="auto">
          <a:xfrm flipH="1">
            <a:off x="-2" y="0"/>
            <a:ext cx="5881037" cy="178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EE11D34-60E2-486A-B2B3-9486B7F0FF5C}"/>
              </a:ext>
            </a:extLst>
          </p:cNvPr>
          <p:cNvSpPr/>
          <p:nvPr/>
        </p:nvSpPr>
        <p:spPr>
          <a:xfrm>
            <a:off x="437387" y="247241"/>
            <a:ext cx="5289645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Доведи жучков до дома</a:t>
            </a:r>
          </a:p>
          <a:p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egoe Print" panose="02000600000000000000" pitchFamily="2" charset="0"/>
              </a:rPr>
              <a:t>Собери стишки и правильно их произнеси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45EB6FD-7780-4CF0-8771-45F9B03A98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95" b="100000" l="3187" r="94992">
                        <a14:foregroundMark x1="30197" y1="9151" x2="31715" y2="9651"/>
                        <a14:foregroundMark x1="52504" y1="7820" x2="53566" y2="8819"/>
                        <a14:foregroundMark x1="48862" y1="32113" x2="48103" y2="36106"/>
                        <a14:foregroundMark x1="30804" y1="32113" x2="28832" y2="25624"/>
                        <a14:foregroundMark x1="33232" y1="24459" x2="39150" y2="30782"/>
                        <a14:foregroundMark x1="39150" y1="30782" x2="39150" y2="31115"/>
                        <a14:foregroundMark x1="27618" y1="32779" x2="34750" y2="33943"/>
                        <a14:foregroundMark x1="43551" y1="29451" x2="44310" y2="38602"/>
                        <a14:foregroundMark x1="47951" y1="29118" x2="54021" y2="38270"/>
                        <a14:foregroundMark x1="54021" y1="38270" x2="53263" y2="40433"/>
                        <a14:foregroundMark x1="44765" y1="28453" x2="48103" y2="28453"/>
                        <a14:foregroundMark x1="40061" y1="37105" x2="44461" y2="38935"/>
                        <a14:foregroundMark x1="47344" y1="3161" x2="47648" y2="4160"/>
                        <a14:foregroundMark x1="7132" y1="53245" x2="10167" y2="55740"/>
                        <a14:foregroundMark x1="5311" y1="60067" x2="7739" y2="60399"/>
                        <a14:foregroundMark x1="4704" y1="64725" x2="5159" y2="64725"/>
                        <a14:foregroundMark x1="3338" y1="58735" x2="5008" y2="58735"/>
                        <a14:foregroundMark x1="25645" y1="29285" x2="25190" y2="34276"/>
                        <a14:foregroundMark x1="93930" y1="51082" x2="94992" y2="582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23612" y="3213155"/>
            <a:ext cx="3586433" cy="355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7FF625-A010-48E0-BFE5-2C327A3DC9D0}"/>
              </a:ext>
            </a:extLst>
          </p:cNvPr>
          <p:cNvSpPr txBox="1"/>
          <p:nvPr/>
        </p:nvSpPr>
        <p:spPr>
          <a:xfrm>
            <a:off x="264075" y="1264433"/>
            <a:ext cx="277312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Неуклюжий медвежонок</a:t>
            </a:r>
          </a:p>
          <a:p>
            <a:pPr algn="ctr"/>
            <a:r>
              <a:rPr lang="ru-RU" dirty="0"/>
              <a:t>Ежедневно ужин ждет.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D3E994-4BE7-49AD-8AB6-676FBE91C91D}"/>
              </a:ext>
            </a:extLst>
          </p:cNvPr>
          <p:cNvSpPr txBox="1"/>
          <p:nvPr/>
        </p:nvSpPr>
        <p:spPr>
          <a:xfrm>
            <a:off x="3126888" y="1264432"/>
            <a:ext cx="286002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Ведь на ужин медвежонок</a:t>
            </a:r>
          </a:p>
          <a:p>
            <a:pPr algn="ctr"/>
            <a:r>
              <a:rPr lang="ru-RU" dirty="0"/>
              <a:t>Пьет охотно жидкий мед.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536EF0-ADED-45DB-9C55-D666314CEBD8}"/>
              </a:ext>
            </a:extLst>
          </p:cNvPr>
          <p:cNvSpPr txBox="1"/>
          <p:nvPr/>
        </p:nvSpPr>
        <p:spPr>
          <a:xfrm>
            <a:off x="6205089" y="1264431"/>
            <a:ext cx="277312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Жужелица прибежала,</a:t>
            </a:r>
          </a:p>
          <a:p>
            <a:pPr algn="ctr"/>
            <a:r>
              <a:rPr lang="ru-RU" dirty="0"/>
              <a:t>На жужжалочку нажала.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88A30A-FA21-4698-AA2F-84A2AA0B146C}"/>
              </a:ext>
            </a:extLst>
          </p:cNvPr>
          <p:cNvSpPr txBox="1"/>
          <p:nvPr/>
        </p:nvSpPr>
        <p:spPr>
          <a:xfrm>
            <a:off x="9221528" y="1236285"/>
            <a:ext cx="277312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Жужжалочка зажужжала</a:t>
            </a:r>
          </a:p>
          <a:p>
            <a:pPr algn="ctr"/>
            <a:r>
              <a:rPr lang="ru-RU" dirty="0"/>
              <a:t>Жужелица убежала.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BBE11A0-89B5-4573-947C-A4E5F8F1E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88" y="2041358"/>
            <a:ext cx="1276642" cy="101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F75F029-D67E-4A7D-B309-62BAEDD07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950" y="2041357"/>
            <a:ext cx="1276642" cy="101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DC4C5291-EEEC-4E13-BB30-1D487E9EC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912" y="2041356"/>
            <a:ext cx="1276642" cy="101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13659A5C-D3B4-409B-BB69-E9B054AE3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450" y="2041356"/>
            <a:ext cx="1276642" cy="101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Надпись 27">
            <a:extLst>
              <a:ext uri="{FF2B5EF4-FFF2-40B4-BE49-F238E27FC236}">
                <a16:creationId xmlns:a16="http://schemas.microsoft.com/office/drawing/2014/main" id="{78A51426-125F-4C18-979F-4EF7AE2DE6F3}"/>
              </a:ext>
            </a:extLst>
          </p:cNvPr>
          <p:cNvSpPr txBox="1"/>
          <p:nvPr/>
        </p:nvSpPr>
        <p:spPr>
          <a:xfrm>
            <a:off x="3646657" y="6242534"/>
            <a:ext cx="1477228" cy="73644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en-US" sz="3600" b="1" dirty="0" err="1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12700" dist="38100" dir="2700000" algn="tl">
                    <a:schemeClr val="bg1">
                      <a:lumMod val="50000"/>
                    </a:schemeClr>
                  </a:outerShdw>
                </a:effectLst>
                <a:latin typeface="AR CARTER" panose="020000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logo.kuts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45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22222E-6 L -0.05977 0.55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5" y="2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22222E-6 L -0.13047 0.550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3" y="2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-0.16341 0.549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77" y="2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18998 0.553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2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167</Words>
  <Application>Microsoft Office PowerPoint</Application>
  <PresentationFormat>Широкоэкранный</PresentationFormat>
  <Paragraphs>55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 CARTER</vt:lpstr>
      <vt:lpstr>Arial</vt:lpstr>
      <vt:lpstr>Calibri</vt:lpstr>
      <vt:lpstr>Calibri Light</vt:lpstr>
      <vt:lpstr>Segoe Print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grek.kek@yandex.ru</dc:creator>
  <cp:lastModifiedBy>grek.kek@yandex.ru</cp:lastModifiedBy>
  <cp:revision>22</cp:revision>
  <dcterms:created xsi:type="dcterms:W3CDTF">2023-10-24T07:50:22Z</dcterms:created>
  <dcterms:modified xsi:type="dcterms:W3CDTF">2024-03-26T09:41:20Z</dcterms:modified>
</cp:coreProperties>
</file>