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876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165647"/>
            <a:ext cx="6779110" cy="923330"/>
            <a:chOff x="1172584" y="1381459"/>
            <a:chExt cx="6779110" cy="1231106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040803"/>
            <a:ext cx="6777318" cy="1298987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25897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044163"/>
            <a:ext cx="6779110" cy="923330"/>
            <a:chOff x="1172584" y="1381459"/>
            <a:chExt cx="6779110" cy="1231106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1" y="419549"/>
            <a:ext cx="1678193" cy="41750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9" y="637391"/>
            <a:ext cx="5507917" cy="37678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4594069" y="2045201"/>
            <a:ext cx="4110116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000879" y="1381459"/>
              <a:ext cx="116955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044163"/>
            <a:ext cx="6779110" cy="923330"/>
            <a:chOff x="1172584" y="1381459"/>
            <a:chExt cx="6779110" cy="1231106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165684"/>
            <a:ext cx="6779110" cy="923330"/>
            <a:chOff x="1172584" y="1381459"/>
            <a:chExt cx="6779110" cy="1231106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1" y="903643"/>
            <a:ext cx="7754713" cy="1433037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9" y="2825488"/>
            <a:ext cx="7734747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044163"/>
            <a:ext cx="6779110" cy="923330"/>
            <a:chOff x="1172584" y="1381459"/>
            <a:chExt cx="6779110" cy="1231106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1680210"/>
            <a:ext cx="3803904" cy="29077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1680210"/>
            <a:ext cx="3803904" cy="29077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1680210"/>
            <a:ext cx="3442446" cy="493776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210696"/>
            <a:ext cx="3803904" cy="23797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1680210"/>
            <a:ext cx="3447288" cy="493776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208276"/>
            <a:ext cx="3799728" cy="23797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044163"/>
            <a:ext cx="6779110" cy="923330"/>
            <a:chOff x="1172584" y="1381459"/>
            <a:chExt cx="6779110" cy="1231106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044163"/>
            <a:ext cx="6779110" cy="923330"/>
            <a:chOff x="1172584" y="1381459"/>
            <a:chExt cx="6779110" cy="1231106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80" y="1258647"/>
            <a:ext cx="3422483" cy="141519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2" y="419549"/>
            <a:ext cx="4116667" cy="4175074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80" y="2702859"/>
            <a:ext cx="3411725" cy="1887967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2" y="3501614"/>
            <a:ext cx="7767021" cy="483547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500224"/>
            <a:ext cx="4772156" cy="2698512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3993229"/>
            <a:ext cx="7756264" cy="603647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1" y="427617"/>
            <a:ext cx="7756263" cy="790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1686261"/>
            <a:ext cx="7745505" cy="29083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462108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621082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462108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Фразеологические обороты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28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-707596"/>
            <a:ext cx="3422483" cy="1415191"/>
          </a:xfrm>
        </p:spPr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179512" y="729289"/>
            <a:ext cx="3804190" cy="18879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Фразеологический оборот—   свойственное </a:t>
            </a:r>
            <a:r>
              <a:rPr lang="ru-RU" sz="1800" dirty="0"/>
              <a:t>только данному языку устойчивое сочетание слов, значение которого не определяется значением входящих в него слов, взятых по отдельности.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63887"/>
            <a:ext cx="1886842" cy="246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729289"/>
            <a:ext cx="3089920" cy="173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63887"/>
            <a:ext cx="1991757" cy="246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66" y="2563887"/>
            <a:ext cx="2460544" cy="246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714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95736" y="-308570"/>
            <a:ext cx="4536504" cy="1415191"/>
          </a:xfrm>
        </p:spPr>
        <p:txBody>
          <a:bodyPr/>
          <a:lstStyle/>
          <a:p>
            <a:pPr algn="ctr"/>
            <a:r>
              <a:rPr lang="ru-RU" dirty="0" smtClean="0"/>
              <a:t>Фразеологические сращения и единства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95001" y="1131590"/>
            <a:ext cx="8856984" cy="1008112"/>
          </a:xfrm>
        </p:spPr>
        <p:txBody>
          <a:bodyPr>
            <a:normAutofit/>
          </a:bodyPr>
          <a:lstStyle/>
          <a:p>
            <a:pPr algn="ctr"/>
            <a:r>
              <a:rPr lang="ru-RU" sz="1800" dirty="0"/>
              <a:t>Л</a:t>
            </a:r>
            <a:r>
              <a:rPr lang="ru-RU" sz="1800" dirty="0" smtClean="0"/>
              <a:t>ексический состав фразеологических единиц неделим, фразеологические единицы неразложимы по смыслу.</a:t>
            </a:r>
            <a:endParaRPr lang="ru-RU" sz="18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523179" y="1779662"/>
            <a:ext cx="36004" cy="336383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2163" y="1851670"/>
            <a:ext cx="4301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Значение фразеологических сращений является немотивированным.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Значение не выводится из значения его составляющих.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559183" y="1851670"/>
            <a:ext cx="4584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Значение фразеологических единств является мотивированным.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Значение всего оборота отчасти связано с семантикой составляющих компонентов.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69" y="3058133"/>
            <a:ext cx="2091026" cy="199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437" y="3051999"/>
            <a:ext cx="2088232" cy="2006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3051999"/>
            <a:ext cx="2304256" cy="2006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051999"/>
            <a:ext cx="2016224" cy="2006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6365" y="3020727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Бить </a:t>
            </a:r>
          </a:p>
          <a:p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баклуши </a:t>
            </a:r>
            <a:endParaRPr lang="ru-RU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576" y="267494"/>
            <a:ext cx="1130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707904" y="3042670"/>
            <a:ext cx="1229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Очертя голову</a:t>
            </a:r>
            <a:endParaRPr lang="ru-RU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44009" y="3051999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Зарыть талант </a:t>
            </a:r>
          </a:p>
          <a:p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землю</a:t>
            </a:r>
            <a:endParaRPr lang="ru-RU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49635" y="3022914"/>
            <a:ext cx="1586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Семь пятниц на       неделе</a:t>
            </a:r>
            <a:endParaRPr lang="ru-RU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2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19462" y="-741037"/>
            <a:ext cx="4749159" cy="1415191"/>
          </a:xfrm>
        </p:spPr>
        <p:txBody>
          <a:bodyPr/>
          <a:lstStyle/>
          <a:p>
            <a:r>
              <a:rPr lang="ru-RU" dirty="0" smtClean="0"/>
              <a:t>Фразеологические сочетания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771550"/>
            <a:ext cx="4392488" cy="2270226"/>
          </a:xfrm>
        </p:spPr>
        <p:txBody>
          <a:bodyPr>
            <a:noAutofit/>
          </a:bodyPr>
          <a:lstStyle/>
          <a:p>
            <a:r>
              <a:rPr lang="ru-RU" dirty="0" smtClean="0"/>
              <a:t>Значение мотивировано смысловой стороной составляющих оборот слов, один из которых имеет фразеологически связанное значение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Особенностью </a:t>
            </a:r>
            <a:r>
              <a:rPr lang="ru-RU" dirty="0"/>
              <a:t>является то, что входящие в состав слова с фразеологически связанными значениями могут заменяться синонимическими</a:t>
            </a:r>
            <a:r>
              <a:rPr lang="ru-RU" dirty="0" smtClean="0"/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95" y="3261926"/>
            <a:ext cx="3098304" cy="1790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060" y="2643758"/>
            <a:ext cx="2304256" cy="240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748" y="771550"/>
            <a:ext cx="4279900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143" y="2276150"/>
            <a:ext cx="27797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03188"/>
            <a:ext cx="331628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506019"/>
            <a:ext cx="2619254" cy="227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76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752" y="-707596"/>
            <a:ext cx="4893175" cy="1415191"/>
          </a:xfrm>
        </p:spPr>
        <p:txBody>
          <a:bodyPr/>
          <a:lstStyle/>
          <a:p>
            <a:r>
              <a:rPr lang="ru-RU" dirty="0" smtClean="0"/>
              <a:t>Фразеологические выражения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512" y="843558"/>
            <a:ext cx="3960440" cy="1512168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В составе фразеологической единицы все слова имеют свободное значение.</a:t>
            </a:r>
          </a:p>
          <a:p>
            <a:r>
              <a:rPr lang="ru-RU" sz="1800" dirty="0"/>
              <a:t>Составляющие слова не могут иметь синонимичных замен, в отличие от фразеологический сочетаний.</a:t>
            </a:r>
          </a:p>
          <a:p>
            <a:endParaRPr lang="ru-RU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558783"/>
            <a:ext cx="40324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От свободных словосочетаний их отделяет то, что выражения не могут быть придуманы говорящим, а воспроизводятся как готовые единицы с постоянным составом и значением. 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0" t="2075" r="17270" b="1835"/>
          <a:stretch/>
        </p:blipFill>
        <p:spPr bwMode="auto">
          <a:xfrm>
            <a:off x="467544" y="2596647"/>
            <a:ext cx="2192180" cy="2444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7" t="14150" r="22157" b="1450"/>
          <a:stretch/>
        </p:blipFill>
        <p:spPr bwMode="auto">
          <a:xfrm>
            <a:off x="6084168" y="2596647"/>
            <a:ext cx="2641590" cy="2444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501" y="2596647"/>
            <a:ext cx="2368611" cy="24449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0445" y="2280387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Любви все возрасты покорны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419872" y="2280386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Оптом и в розницу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228184" y="2280387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Не всё то золото, что блестит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0640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9762" y="15801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Выполните упражнение 169, основываясь на полученные знания </a:t>
            </a:r>
            <a:endParaRPr lang="ru-RU" dirty="0"/>
          </a:p>
        </p:txBody>
      </p:sp>
      <p:grpSp>
        <p:nvGrpSpPr>
          <p:cNvPr id="5120" name="Группа 5119"/>
          <p:cNvGrpSpPr/>
          <p:nvPr/>
        </p:nvGrpSpPr>
        <p:grpSpPr>
          <a:xfrm>
            <a:off x="557554" y="699542"/>
            <a:ext cx="7524836" cy="2021284"/>
            <a:chOff x="323528" y="889177"/>
            <a:chExt cx="7524836" cy="2021284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3275856" y="889177"/>
              <a:ext cx="2088232" cy="649813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Фразеологические</a:t>
              </a:r>
              <a:endParaRPr lang="ru-RU" dirty="0"/>
            </a:p>
          </p:txBody>
        </p:sp>
        <p:cxnSp>
          <p:nvCxnSpPr>
            <p:cNvPr id="8" name="Прямая со стрелкой 7"/>
            <p:cNvCxnSpPr/>
            <p:nvPr/>
          </p:nvCxnSpPr>
          <p:spPr>
            <a:xfrm flipH="1">
              <a:off x="1691680" y="1563638"/>
              <a:ext cx="1584176" cy="576064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>
              <a:stCxn id="6" idx="2"/>
            </p:cNvCxnSpPr>
            <p:nvPr/>
          </p:nvCxnSpPr>
          <p:spPr>
            <a:xfrm>
              <a:off x="4319972" y="1538990"/>
              <a:ext cx="0" cy="579383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>
              <a:endCxn id="20" idx="0"/>
            </p:cNvCxnSpPr>
            <p:nvPr/>
          </p:nvCxnSpPr>
          <p:spPr>
            <a:xfrm>
              <a:off x="5364088" y="1565255"/>
              <a:ext cx="1548172" cy="574447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Овал 15"/>
            <p:cNvSpPr/>
            <p:nvPr/>
          </p:nvSpPr>
          <p:spPr>
            <a:xfrm>
              <a:off x="323528" y="2118373"/>
              <a:ext cx="1872208" cy="7200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Сращения</a:t>
              </a:r>
              <a:endParaRPr lang="ru-RU" dirty="0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3383868" y="2118373"/>
              <a:ext cx="1872208" cy="77075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Единства</a:t>
              </a:r>
              <a:endParaRPr lang="ru-RU" dirty="0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5976156" y="2139702"/>
              <a:ext cx="1872208" cy="77075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Сочетания</a:t>
              </a:r>
              <a:endParaRPr lang="ru-RU" dirty="0"/>
            </a:p>
          </p:txBody>
        </p:sp>
      </p:grpSp>
      <p:sp>
        <p:nvSpPr>
          <p:cNvPr id="5121" name="TextBox 5120"/>
          <p:cNvSpPr txBox="1"/>
          <p:nvPr/>
        </p:nvSpPr>
        <p:spPr>
          <a:xfrm>
            <a:off x="251520" y="2725759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Лексический состав фразеологических единиц неделим, фразеологические единицы неразложимы по смыслу.</a:t>
            </a:r>
          </a:p>
        </p:txBody>
      </p:sp>
      <p:cxnSp>
        <p:nvCxnSpPr>
          <p:cNvPr id="5126" name="Прямая соединительная линия 5125"/>
          <p:cNvCxnSpPr/>
          <p:nvPr/>
        </p:nvCxnSpPr>
        <p:spPr>
          <a:xfrm>
            <a:off x="2717794" y="3241250"/>
            <a:ext cx="0" cy="18945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7" name="TextBox 5126"/>
          <p:cNvSpPr txBox="1"/>
          <p:nvPr/>
        </p:nvSpPr>
        <p:spPr>
          <a:xfrm>
            <a:off x="107504" y="3274068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/>
              <a:t>Значение фразеологических сращений является немотивированным</a:t>
            </a:r>
            <a:r>
              <a:rPr lang="ru-RU" sz="1500" dirty="0" smtClean="0"/>
              <a:t>.</a:t>
            </a:r>
          </a:p>
          <a:p>
            <a:endParaRPr lang="ru-RU" sz="1500" dirty="0"/>
          </a:p>
          <a:p>
            <a:r>
              <a:rPr lang="ru-RU" sz="1500" dirty="0"/>
              <a:t>Значение не выводится из значения его составляющих.</a:t>
            </a:r>
          </a:p>
        </p:txBody>
      </p:sp>
      <p:sp>
        <p:nvSpPr>
          <p:cNvPr id="5128" name="TextBox 5127"/>
          <p:cNvSpPr txBox="1"/>
          <p:nvPr/>
        </p:nvSpPr>
        <p:spPr>
          <a:xfrm>
            <a:off x="2729540" y="3274068"/>
            <a:ext cx="279861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/>
              <a:t>Значение фразеологических единств является мотивированным</a:t>
            </a:r>
            <a:r>
              <a:rPr lang="ru-RU" sz="1500" dirty="0" smtClean="0"/>
              <a:t>.</a:t>
            </a:r>
          </a:p>
          <a:p>
            <a:endParaRPr lang="ru-RU" sz="1500" dirty="0"/>
          </a:p>
          <a:p>
            <a:r>
              <a:rPr lang="ru-RU" sz="1500" dirty="0"/>
              <a:t>Значение всего оборота отчасти связано с семантикой составляющих компонентов.</a:t>
            </a: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5486486" y="2859782"/>
            <a:ext cx="0" cy="22759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9" name="TextBox 5128"/>
          <p:cNvSpPr txBox="1"/>
          <p:nvPr/>
        </p:nvSpPr>
        <p:spPr>
          <a:xfrm>
            <a:off x="5486486" y="2725759"/>
            <a:ext cx="373937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/>
              <a:t>Значение мотивировано смысловой стороной составляющих оборот слов, один из которых имеет фразеологически связанное значение</a:t>
            </a:r>
            <a:r>
              <a:rPr lang="ru-RU" sz="1500" dirty="0" smtClean="0"/>
              <a:t>.</a:t>
            </a:r>
          </a:p>
          <a:p>
            <a:r>
              <a:rPr lang="ru-RU" sz="1500" dirty="0" smtClean="0"/>
              <a:t> </a:t>
            </a:r>
            <a:endParaRPr lang="ru-RU" sz="1500" dirty="0"/>
          </a:p>
          <a:p>
            <a:r>
              <a:rPr lang="ru-RU" sz="1500" dirty="0" smtClean="0"/>
              <a:t>Входящие </a:t>
            </a:r>
            <a:r>
              <a:rPr lang="ru-RU" sz="1500" dirty="0"/>
              <a:t>в состав слова с фразеологически связанными значениями могут заменяться синонимическими</a:t>
            </a:r>
            <a:r>
              <a:rPr lang="ru-RU" sz="1500" dirty="0" smtClean="0"/>
              <a:t>.</a:t>
            </a:r>
          </a:p>
          <a:p>
            <a:r>
              <a:rPr lang="ru-RU" sz="1500" dirty="0" smtClean="0"/>
              <a:t>В составе есть слова со свободным значением.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93220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75656" y="195486"/>
            <a:ext cx="5976664" cy="483518"/>
          </a:xfrm>
        </p:spPr>
        <p:txBody>
          <a:bodyPr/>
          <a:lstStyle/>
          <a:p>
            <a:r>
              <a:rPr lang="ru-RU" sz="2800" dirty="0" smtClean="0"/>
              <a:t>Ответы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24236" y="1264860"/>
            <a:ext cx="3456384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Сращения:</a:t>
            </a:r>
          </a:p>
          <a:p>
            <a:endParaRPr lang="ru-RU" sz="2000" dirty="0" smtClean="0"/>
          </a:p>
          <a:p>
            <a:r>
              <a:rPr lang="ru-RU" dirty="0" smtClean="0"/>
              <a:t>Без году неделя</a:t>
            </a:r>
          </a:p>
          <a:p>
            <a:r>
              <a:rPr lang="ru-RU" dirty="0"/>
              <a:t>Битый </a:t>
            </a:r>
            <a:r>
              <a:rPr lang="ru-RU" dirty="0" smtClean="0"/>
              <a:t>час</a:t>
            </a:r>
          </a:p>
          <a:p>
            <a:r>
              <a:rPr lang="ru-RU" dirty="0" smtClean="0"/>
              <a:t>Волынку тянуть</a:t>
            </a:r>
          </a:p>
          <a:p>
            <a:r>
              <a:rPr lang="ru-RU" dirty="0" smtClean="0"/>
              <a:t>Жить припеваючи</a:t>
            </a:r>
          </a:p>
          <a:p>
            <a:r>
              <a:rPr lang="ru-RU" dirty="0" smtClean="0"/>
              <a:t>Очертя голову</a:t>
            </a:r>
          </a:p>
          <a:p>
            <a:r>
              <a:rPr lang="ru-RU" dirty="0" smtClean="0"/>
              <a:t>Попасть в переплет </a:t>
            </a:r>
          </a:p>
          <a:p>
            <a:r>
              <a:rPr lang="ru-RU" dirty="0" smtClean="0"/>
              <a:t>Реветь белугой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1264860"/>
            <a:ext cx="237626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Единства:</a:t>
            </a:r>
          </a:p>
          <a:p>
            <a:endParaRPr lang="ru-RU" sz="2000" dirty="0" smtClean="0"/>
          </a:p>
          <a:p>
            <a:r>
              <a:rPr lang="ru-RU" dirty="0" smtClean="0"/>
              <a:t>Бить в набат </a:t>
            </a:r>
          </a:p>
          <a:p>
            <a:r>
              <a:rPr lang="ru-RU" dirty="0" smtClean="0"/>
              <a:t>Брать себя в руки</a:t>
            </a:r>
          </a:p>
          <a:p>
            <a:r>
              <a:rPr lang="ru-RU" dirty="0" smtClean="0"/>
              <a:t>Выносить сор из избы</a:t>
            </a:r>
          </a:p>
          <a:p>
            <a:r>
              <a:rPr lang="ru-RU" dirty="0" smtClean="0"/>
              <a:t>Как пить дать</a:t>
            </a:r>
          </a:p>
          <a:p>
            <a:r>
              <a:rPr lang="ru-RU" dirty="0" smtClean="0"/>
              <a:t>Кромешная тьма</a:t>
            </a:r>
          </a:p>
          <a:p>
            <a:r>
              <a:rPr lang="ru-RU" dirty="0" smtClean="0"/>
              <a:t>Не в совей тарелке</a:t>
            </a:r>
          </a:p>
          <a:p>
            <a:r>
              <a:rPr lang="ru-RU" dirty="0" smtClean="0"/>
              <a:t>Сводить концы с концами </a:t>
            </a:r>
          </a:p>
          <a:p>
            <a:r>
              <a:rPr lang="ru-RU" dirty="0" smtClean="0"/>
              <a:t>У черта на куличиках</a:t>
            </a:r>
          </a:p>
          <a:p>
            <a:r>
              <a:rPr lang="ru-RU" dirty="0" smtClean="0"/>
              <a:t>Ходить ходуном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16216" y="1264860"/>
            <a:ext cx="252028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Сочетания:</a:t>
            </a:r>
          </a:p>
          <a:p>
            <a:endParaRPr lang="ru-RU" dirty="0" smtClean="0"/>
          </a:p>
          <a:p>
            <a:r>
              <a:rPr lang="ru-RU" dirty="0" smtClean="0"/>
              <a:t>Белены объелся</a:t>
            </a:r>
          </a:p>
          <a:p>
            <a:r>
              <a:rPr lang="ru-RU" dirty="0" smtClean="0"/>
              <a:t>Вешать всех собак</a:t>
            </a:r>
          </a:p>
          <a:p>
            <a:r>
              <a:rPr lang="ru-RU" dirty="0" smtClean="0"/>
              <a:t>Дать стрекача</a:t>
            </a:r>
          </a:p>
          <a:p>
            <a:r>
              <a:rPr lang="ru-RU" dirty="0" smtClean="0"/>
              <a:t>Метать громы и молнии</a:t>
            </a:r>
          </a:p>
          <a:p>
            <a:r>
              <a:rPr lang="ru-RU" dirty="0" smtClean="0"/>
              <a:t>Неизгладимое впечатление </a:t>
            </a:r>
          </a:p>
          <a:p>
            <a:r>
              <a:rPr lang="ru-RU" dirty="0" smtClean="0"/>
              <a:t>Потупить взор</a:t>
            </a:r>
          </a:p>
          <a:p>
            <a:r>
              <a:rPr lang="ru-RU" dirty="0" smtClean="0"/>
              <a:t>Разделать под орех</a:t>
            </a:r>
          </a:p>
          <a:p>
            <a:r>
              <a:rPr lang="ru-RU" dirty="0" smtClean="0"/>
              <a:t>Реветь белугой</a:t>
            </a:r>
          </a:p>
          <a:p>
            <a:r>
              <a:rPr lang="ru-RU" dirty="0" smtClean="0"/>
              <a:t>Сбить с панталыку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4236" y="3748828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Турусы </a:t>
            </a:r>
            <a:r>
              <a:rPr lang="ru-RU" dirty="0"/>
              <a:t>на колесах</a:t>
            </a:r>
          </a:p>
          <a:p>
            <a:r>
              <a:rPr lang="ru-RU" dirty="0"/>
              <a:t>Убористый почерк</a:t>
            </a:r>
          </a:p>
          <a:p>
            <a:r>
              <a:rPr lang="ru-RU" dirty="0"/>
              <a:t>Чесать </a:t>
            </a:r>
            <a:r>
              <a:rPr lang="ru-RU" dirty="0" smtClean="0"/>
              <a:t>языком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54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352</TotalTime>
  <Words>362</Words>
  <Application>Microsoft Office PowerPoint</Application>
  <PresentationFormat>Экран (16:9)</PresentationFormat>
  <Paragraphs>77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Book Antiqua</vt:lpstr>
      <vt:lpstr>Times New Roman</vt:lpstr>
      <vt:lpstr>Wingdings</vt:lpstr>
      <vt:lpstr>Твердый переплет</vt:lpstr>
      <vt:lpstr>Фразеологические обороты</vt:lpstr>
      <vt:lpstr>Определение</vt:lpstr>
      <vt:lpstr>Фразеологические сращения и единства</vt:lpstr>
      <vt:lpstr>Фразеологические сочетания</vt:lpstr>
      <vt:lpstr>Фразеологические выражения </vt:lpstr>
      <vt:lpstr>Презентация PowerPoint</vt:lpstr>
      <vt:lpstr>Ответы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Фразеологические обороты</dc:title>
  <dc:creator>NP300E7A</dc:creator>
  <cp:lastModifiedBy>Аня</cp:lastModifiedBy>
  <cp:revision>29</cp:revision>
  <dcterms:created xsi:type="dcterms:W3CDTF">2019-01-29T06:25:10Z</dcterms:created>
  <dcterms:modified xsi:type="dcterms:W3CDTF">2024-01-18T13:22:41Z</dcterms:modified>
</cp:coreProperties>
</file>