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58" r:id="rId7"/>
    <p:sldId id="259" r:id="rId8"/>
    <p:sldId id="260" r:id="rId9"/>
    <p:sldId id="266" r:id="rId10"/>
    <p:sldId id="262" r:id="rId11"/>
    <p:sldId id="263" r:id="rId12"/>
    <p:sldId id="265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1" autoAdjust="0"/>
  </p:normalViewPr>
  <p:slideViewPr>
    <p:cSldViewPr snapToGrid="0" showGuides="1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/>
              <a:t>09.10.2016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18.01.2024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4503" y="1188720"/>
            <a:ext cx="6876559" cy="4480560"/>
          </a:xfrm>
        </p:spPr>
        <p:txBody>
          <a:bodyPr rtlCol="0" anchor="ctr"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компонентов речи детей с </a:t>
            </a: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ОНР</a:t>
            </a:r>
            <a:b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Калиновская Ю.А.</a:t>
            </a:r>
            <a:endParaRPr lang="ru-RU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8994" y="1031967"/>
            <a:ext cx="5543006" cy="47679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31967"/>
            <a:ext cx="6648993" cy="120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470262"/>
            <a:ext cx="9980682" cy="702899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Звукопроизношение</a:t>
            </a:r>
            <a:endParaRPr lang="ru-RU" sz="4000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932" y="1173161"/>
            <a:ext cx="11142617" cy="5149262"/>
          </a:xfrm>
        </p:spPr>
        <p:txBody>
          <a:bodyPr>
            <a:no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уровень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резко искажено звуковое оформление лепетных слов, характерны фонетическая неопределенность и </a:t>
            </a:r>
            <a:r>
              <a:rPr lang="ru-RU" sz="28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диффузность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; диффузный характер звукопроизношения обусловлен неустойчивой арти­куляцией и низкими возможностями их слухового распознавания.</a:t>
            </a:r>
          </a:p>
          <a:p>
            <a:pPr indent="457200" algn="just"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уровень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звукопроизношение значительно отстает от нормы: характерно наличие многочисленных искажений, замен и смешений; нарушено произношение мягких и твердых звуков, звонких и глухих, шипящих, свистящих,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аффрикат.</a:t>
            </a:r>
          </a:p>
          <a:p>
            <a:pPr indent="457200" algn="just">
              <a:spcAft>
                <a:spcPts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произносительные возможности детей улучшаются, но по-прежнему могут оставаться все виды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нарушений.</a:t>
            </a:r>
            <a:endParaRPr lang="ru-RU" sz="28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3501" t="20219" r="20664" b="31991"/>
          <a:stretch/>
        </p:blipFill>
        <p:spPr>
          <a:xfrm>
            <a:off x="5840515" y="32659"/>
            <a:ext cx="6008915" cy="114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0217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Слоговая структура слова</a:t>
            </a:r>
            <a:endParaRPr lang="ru-RU" sz="3200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7463" y="1600199"/>
            <a:ext cx="10842171" cy="5074921"/>
          </a:xfrm>
        </p:spPr>
        <p:txBody>
          <a:bodyPr>
            <a:normAutofit lnSpcReduction="10000"/>
          </a:bodyPr>
          <a:lstStyle/>
          <a:p>
            <a:pPr indent="457200" algn="just"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уровень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слоговая структура грубо нарушена, характерно сокращение слогов от 2-3 до 1-2; отличительная черта этого уровня — ограниченная способность восприятия и воспроизведения слоговой структуры слова.</a:t>
            </a:r>
          </a:p>
          <a:p>
            <a:pPr indent="457200" algn="just"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уровень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по-прежнему грубо нарушена слоговая структура слов и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звуконаполняемости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слов; характерны сокращения количества слогов, перестановка слогов и звуков, замена и уподобление слогов, сокращение звуков при стечении согласных.</a:t>
            </a:r>
          </a:p>
          <a:p>
            <a:pPr indent="457200" algn="just"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уровень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нарушений слоговой структуры слов меньше, чем у детей 2-го уровня речевого развития, но все же в наиболее трудных случаях ошибки и искажения остаются те же, особенно страдает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звуконаполняемости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слов.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7291" y="81756"/>
            <a:ext cx="5826035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1136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78822"/>
            <a:ext cx="9980682" cy="794339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Фонематическое восприятие</a:t>
            </a:r>
            <a:endParaRPr lang="ru-RU" sz="3600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1600199"/>
            <a:ext cx="10233660" cy="4905103"/>
          </a:xfrm>
        </p:spPr>
        <p:txBody>
          <a:bodyPr>
            <a:norm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фонематическое развитие находится в зачаточном состоянии; фонематический слух грубо нарушен: ребенок не может отличить слова, сходные по звучанию, но разные по смыслу; задания по звуковому анализу ребенку непонятны.</a:t>
            </a:r>
          </a:p>
          <a:p>
            <a:pPr indent="457200" algn="just"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выраженная недостаточность фонематического восприятия: ребенок не определяет позицию звука в слове, не может выбрать картинки с заданным звуком, не выделяет звук из ряда других; к звуковому анализу и синтезу не готов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по-прежнему недостаточно развиты фонематический слух и фонематическое восприятие; готовность к звуковому анализу и синтезу самостоятельно не формируется.</a:t>
            </a:r>
            <a:endParaRPr lang="ru-RU" sz="24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76011" y="378822"/>
            <a:ext cx="4493623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946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91439"/>
            <a:ext cx="12096207" cy="676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4592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09897" y="470263"/>
            <a:ext cx="10541725" cy="600892"/>
          </a:xfrm>
        </p:spPr>
        <p:txBody>
          <a:bodyPr rtlCol="0"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основных компонентов речи детей с ОНР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14400" y="1267097"/>
            <a:ext cx="10855234" cy="4905103"/>
          </a:xfrm>
        </p:spPr>
        <p:txBody>
          <a:bodyPr rtlCol="0">
            <a:normAutofit fontScale="85000"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Под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общим недоразвитием речи (ОНР)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детей с нормальным слухом и первично сохранным интеллектом понимают такую форму речевой патологии, при которой нарушено формирование всех компонентов речевой системы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(фонетики, лексики, грамматики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Теоретическое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обоснование общего недоразвития речи было сформулировано Р.Е. Левиной в 1950-1960-х годах.</a:t>
            </a:r>
            <a:endParaRPr lang="ru-RU" sz="2800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8720" y="1267097"/>
            <a:ext cx="9927771" cy="190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457200"/>
            <a:ext cx="9980682" cy="715962"/>
          </a:xfrm>
        </p:spPr>
        <p:txBody>
          <a:bodyPr rtlCol="0"/>
          <a:lstStyle/>
          <a:p>
            <a:pPr indent="457200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Для детей с ОНР характерно:</a:t>
            </a:r>
            <a:endParaRPr lang="ru-RU" sz="20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6206" y="5628050"/>
            <a:ext cx="10528663" cy="11144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04900" y="1226845"/>
            <a:ext cx="96066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позднее начало речи (в 3-4 года);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резкое ограничение словаря;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ярко выраженные аграмматизмы (смешение падежных форм, отсутствие согласований, пропуск предлогов и т.д.);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дефекты звукопроизношения (все виды);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нарушение фонематического слуха;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нарушение ритмико-слоговой структуры слова;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затруднения в распространении простых предложений и построении сложных. </a:t>
            </a:r>
          </a:p>
        </p:txBody>
      </p:sp>
    </p:spTree>
    <p:extLst>
      <p:ext uri="{BB962C8B-B14F-4D97-AF65-F5344CB8AC3E}">
        <p14:creationId xmlns:p14="http://schemas.microsoft.com/office/powerpoint/2010/main" xmlns="" val="401027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899" y="1600200"/>
            <a:ext cx="9880963" cy="4571999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Диагностический признак ОНР </a:t>
            </a: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-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диссоциация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между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речевым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 психическим развитием,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то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есть психическое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развитие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протекает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более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благополучно,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чем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развитие речи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36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1587" y="1201783"/>
            <a:ext cx="3722914" cy="518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378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143" y="76199"/>
            <a:ext cx="10432439" cy="1399903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Общее недоразвитие речи может проявляться в разной степени. Условно Р.Е. Левина выделяет три уровня речевого развития: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150" y="3122023"/>
            <a:ext cx="10894423" cy="3494314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отсутствие общеупотребительной речи;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уровень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начатки общеупотребительной речи;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уровень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развернутая фразовая речь с элементами лексико-грамматического и фонетико-фонематического недоразвития.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3144" y="1592035"/>
            <a:ext cx="10432438" cy="132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450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52696"/>
            <a:ext cx="9980682" cy="757647"/>
          </a:xfrm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Фразовая речь</a:t>
            </a:r>
            <a:endParaRPr lang="ru-RU" sz="4000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548640" y="1110343"/>
            <a:ext cx="10946673" cy="5394959"/>
          </a:xfrm>
        </p:spPr>
        <p:txBody>
          <a:bodyPr rtlCol="0"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фразовая речь отсутствует, ребенок пользуется жестами, мимикой, отдельными лепетными словами и многозначными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звукокомплексами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звукоподражаниями.</a:t>
            </a: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появляется простая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фраза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из 2-3 слов; наряду с жестами и лепетными словами ребенок пользуется простыми конструкциями предложений, но высказывания его бедны, в основном это перечисление воспринимаемых предметов и действий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уровень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имеется развернутая фразовая речь с элементами лексико-грамматического и фонетико-фонематического недоразвития; в активной речи ребенок пользуется в основном простыми предложениями; затрудняется или не умеет распространять простые предложения и строить сложные.</a:t>
            </a:r>
            <a:endParaRPr lang="ru-RU" sz="24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1189" y="228600"/>
            <a:ext cx="6622867" cy="100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354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13508"/>
            <a:ext cx="9980682" cy="859653"/>
          </a:xfrm>
        </p:spPr>
        <p:txBody>
          <a:bodyPr rtlCol="0"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Понимание речи</a:t>
            </a:r>
            <a:endParaRPr lang="ru-RU" sz="4000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6389" y="1423851"/>
            <a:ext cx="11025051" cy="4963886"/>
          </a:xfrm>
        </p:spPr>
        <p:txBody>
          <a:bodyPr rtlCol="0">
            <a:normAutofit/>
          </a:bodyPr>
          <a:lstStyle/>
          <a:p>
            <a:pPr indent="457200" algn="just">
              <a:spcAft>
                <a:spcPts val="0"/>
              </a:spcAft>
            </a:pPr>
            <a:endParaRPr lang="ru-RU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понимание речи носит ситуативный характер; ярко выражен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импрессивный аграмматизм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(отсутствует понимание значений грамматических изменений слов, значений предлогов).</a:t>
            </a:r>
          </a:p>
          <a:p>
            <a:pPr indent="457200" algn="just"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понимание речи значительно развивается за счет различения некоторых грамматических форм и морфологических элементов языка.</a:t>
            </a:r>
          </a:p>
          <a:p>
            <a:pPr indent="457200" algn="just"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понимание обращенной к ребенку речи приближается к норме, но остаются затруднения в понимании изменений слов, выраженных приставками, суффиксами, в различении оттенков значений однокоренных слов, усвоении логико-грамматических структур, отражающих причинно-следственные, временные, пространственные и другие связи и отношения.</a:t>
            </a:r>
            <a:endParaRPr lang="ru-RU" sz="24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41817" y="435109"/>
            <a:ext cx="6779623" cy="147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39634"/>
            <a:ext cx="9980682" cy="833528"/>
          </a:xfrm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Словарный запас</a:t>
            </a:r>
            <a:endParaRPr lang="ru-RU" sz="3600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7132" y="26125"/>
            <a:ext cx="6792686" cy="18941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76629" y="1920239"/>
            <a:ext cx="104372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словарный запас резко отстает от нормы; в основном это предметный обиходный словарь, глагольный почти отсутствует; характерны лексические замены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словарный запас значительно отстает от нормы; ребенок не знает названия основных цветов, форм, размеров, частей предметов; особенно ограничен словарь действий и признаков; отсутствует навык словообразования и словотворчества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словарный запас значительно возрастает, ребенок пользуется всеми частями речи, однако при этом заметно преобладание существительных и глаголов, недостаточно прилагательных (особенно относительных), наречий; предлоги, даже простые, употребляет с ошибками; характерно неточное употребление глаголов, замена названий частей предметов названиями целых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предметов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0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891" y="509450"/>
            <a:ext cx="11699537" cy="663711"/>
          </a:xfrm>
        </p:spPr>
        <p:txBody>
          <a:bodyPr rtlCol="0"/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Грамматический строй речи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00891" y="1600200"/>
            <a:ext cx="10998926" cy="4957354"/>
          </a:xfrm>
        </p:spPr>
        <p:txBody>
          <a:bodyPr rtlCol="0">
            <a:no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1-й уровень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— фразы нет; ребенок пользуется корневыми словами, лишенными флексий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грамматический строй речи не сформирован,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имеются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грубые ошибки: смешение падежных форм, употребление существительных в именительном падеже, а глаголов в инфинитиве, отсутствие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согласований; ошибки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согласовании сказуемого с подлежащим; пропуск предлогов или замена сложных предлогов на простые; ошибки в употреблении форм числа, рода глаголов, в изменении имен существительных по числам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3-й уровень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ребенок правильно употребляет простые грамматические формы, но допускает специфические ошибки: неправильное согласование имен прилагательных с именами существительными в роде, числе, падеже; имен числительных с именами существительными; пропуски и замены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предлогов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</a:p>
          <a:p>
            <a:pPr rtl="0"/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0354" y="509450"/>
            <a:ext cx="5087167" cy="10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702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" id="{C5372053-071F-4A30-B713-CAC0FBBF8602}" vid="{47BF81C2-3D26-44B6-92D3-BB3940A76306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828</Words>
  <Application>Microsoft Office PowerPoint</Application>
  <PresentationFormat>Произвольный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Научная литература 16 х 9</vt:lpstr>
      <vt:lpstr> Характеристика основных компонентов речи детей с ОНР  учитель-логопед Калиновская Ю.А.</vt:lpstr>
      <vt:lpstr>Характеристика основных компонентов речи детей с ОНР</vt:lpstr>
      <vt:lpstr>Для детей с ОНР характерно:</vt:lpstr>
      <vt:lpstr>Слайд 4</vt:lpstr>
      <vt:lpstr> Общее недоразвитие речи может проявляться в разной степени. Условно Р.Е. Левина выделяет три уровня речевого развития: </vt:lpstr>
      <vt:lpstr>Фразовая речь</vt:lpstr>
      <vt:lpstr>  Понимание речи</vt:lpstr>
      <vt:lpstr>Словарный запас</vt:lpstr>
      <vt:lpstr>Грамматический строй речи</vt:lpstr>
      <vt:lpstr>Звукопроизношение</vt:lpstr>
      <vt:lpstr>Слоговая структура слова</vt:lpstr>
      <vt:lpstr>Фонематическое восприятие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2022-10-31T13:26:52Z</dcterms:created>
  <dcterms:modified xsi:type="dcterms:W3CDTF">2024-01-18T08:28:32Z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