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80" r:id="rId3"/>
    <p:sldId id="281" r:id="rId4"/>
    <p:sldId id="282" r:id="rId5"/>
    <p:sldId id="283" r:id="rId6"/>
    <p:sldId id="278" r:id="rId7"/>
    <p:sldId id="266" r:id="rId8"/>
    <p:sldId id="268" r:id="rId9"/>
    <p:sldId id="267" r:id="rId10"/>
    <p:sldId id="269" r:id="rId11"/>
    <p:sldId id="296" r:id="rId12"/>
    <p:sldId id="270" r:id="rId13"/>
    <p:sldId id="285" r:id="rId14"/>
    <p:sldId id="298" r:id="rId15"/>
    <p:sldId id="286" r:id="rId16"/>
    <p:sldId id="287" r:id="rId17"/>
    <p:sldId id="288" r:id="rId18"/>
    <p:sldId id="289" r:id="rId19"/>
    <p:sldId id="322" r:id="rId20"/>
    <p:sldId id="290" r:id="rId21"/>
    <p:sldId id="329" r:id="rId22"/>
    <p:sldId id="294" r:id="rId23"/>
    <p:sldId id="332" r:id="rId24"/>
    <p:sldId id="291" r:id="rId25"/>
    <p:sldId id="292" r:id="rId26"/>
    <p:sldId id="293" r:id="rId27"/>
    <p:sldId id="333" r:id="rId28"/>
    <p:sldId id="334" r:id="rId29"/>
    <p:sldId id="335" r:id="rId30"/>
    <p:sldId id="336" r:id="rId31"/>
    <p:sldId id="299" r:id="rId32"/>
    <p:sldId id="309" r:id="rId33"/>
    <p:sldId id="330" r:id="rId34"/>
    <p:sldId id="310" r:id="rId35"/>
    <p:sldId id="311" r:id="rId36"/>
    <p:sldId id="314" r:id="rId37"/>
    <p:sldId id="331" r:id="rId38"/>
    <p:sldId id="312" r:id="rId39"/>
    <p:sldId id="313" r:id="rId40"/>
    <p:sldId id="303" r:id="rId41"/>
    <p:sldId id="327" r:id="rId42"/>
    <p:sldId id="304" r:id="rId43"/>
    <p:sldId id="315" r:id="rId44"/>
    <p:sldId id="316" r:id="rId45"/>
    <p:sldId id="317" r:id="rId46"/>
    <p:sldId id="318" r:id="rId47"/>
    <p:sldId id="320" r:id="rId48"/>
    <p:sldId id="324" r:id="rId49"/>
    <p:sldId id="321" r:id="rId50"/>
    <p:sldId id="323" r:id="rId5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147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FD99D7-7F9D-4C3B-9915-6F264C199C2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BF4D4A-5DF7-4938-A663-2F7A4C84DD39}">
      <dgm:prSet phldrT="[Текст]"/>
      <dgm:spPr/>
      <dgm:t>
        <a:bodyPr/>
        <a:lstStyle/>
        <a:p>
          <a:r>
            <a:rPr lang="ru-RU" b="1" dirty="0" smtClean="0"/>
            <a:t>Карбоновые кислоты</a:t>
          </a:r>
          <a:endParaRPr lang="ru-RU" b="1" dirty="0"/>
        </a:p>
      </dgm:t>
    </dgm:pt>
    <dgm:pt modelId="{749D2D44-04D3-462D-867F-A33682617DAB}" type="parTrans" cxnId="{3862B487-FD2F-4CA8-896E-19566BCB35DD}">
      <dgm:prSet/>
      <dgm:spPr/>
      <dgm:t>
        <a:bodyPr/>
        <a:lstStyle/>
        <a:p>
          <a:endParaRPr lang="ru-RU"/>
        </a:p>
      </dgm:t>
    </dgm:pt>
    <dgm:pt modelId="{B18BC858-A217-42FF-BCFF-F6A04780B2BB}" type="sibTrans" cxnId="{3862B487-FD2F-4CA8-896E-19566BCB35DD}">
      <dgm:prSet/>
      <dgm:spPr/>
      <dgm:t>
        <a:bodyPr/>
        <a:lstStyle/>
        <a:p>
          <a:endParaRPr lang="ru-RU"/>
        </a:p>
      </dgm:t>
    </dgm:pt>
    <dgm:pt modelId="{45A23308-5B09-4C77-BE9B-E9A2B651A426}">
      <dgm:prSet phldrT="[Текст]"/>
      <dgm:spPr/>
      <dgm:t>
        <a:bodyPr/>
        <a:lstStyle/>
        <a:p>
          <a:r>
            <a:rPr lang="ru-RU" dirty="0" smtClean="0"/>
            <a:t>Монокарбоновые кислоты</a:t>
          </a:r>
          <a:endParaRPr lang="ru-RU" dirty="0"/>
        </a:p>
      </dgm:t>
    </dgm:pt>
    <dgm:pt modelId="{4C48D484-3727-4C86-BF8F-1BF1DE54569D}" type="parTrans" cxnId="{8DF4BCE6-3FB5-4D9A-861A-00F503B3DC4E}">
      <dgm:prSet/>
      <dgm:spPr/>
      <dgm:t>
        <a:bodyPr/>
        <a:lstStyle/>
        <a:p>
          <a:endParaRPr lang="ru-RU"/>
        </a:p>
      </dgm:t>
    </dgm:pt>
    <dgm:pt modelId="{8CC4091B-47E8-475B-8663-3E2FB9449F93}" type="sibTrans" cxnId="{8DF4BCE6-3FB5-4D9A-861A-00F503B3DC4E}">
      <dgm:prSet/>
      <dgm:spPr/>
      <dgm:t>
        <a:bodyPr/>
        <a:lstStyle/>
        <a:p>
          <a:endParaRPr lang="ru-RU"/>
        </a:p>
      </dgm:t>
    </dgm:pt>
    <dgm:pt modelId="{AB01B931-6223-4A87-8641-E5AB99AB0B4F}">
      <dgm:prSet phldrT="[Текст]"/>
      <dgm:spPr/>
      <dgm:t>
        <a:bodyPr/>
        <a:lstStyle/>
        <a:p>
          <a:r>
            <a:rPr lang="ru-RU" dirty="0" smtClean="0"/>
            <a:t>Алифатические</a:t>
          </a:r>
          <a:endParaRPr lang="ru-RU" dirty="0"/>
        </a:p>
      </dgm:t>
    </dgm:pt>
    <dgm:pt modelId="{1CCFF917-3EBA-4C02-8E23-26D87872B139}" type="parTrans" cxnId="{216CE8DC-E5A5-4452-8300-D573A0DA6509}">
      <dgm:prSet/>
      <dgm:spPr/>
      <dgm:t>
        <a:bodyPr/>
        <a:lstStyle/>
        <a:p>
          <a:endParaRPr lang="ru-RU"/>
        </a:p>
      </dgm:t>
    </dgm:pt>
    <dgm:pt modelId="{D9D14996-AFE2-4753-A414-E2E997ED44AA}" type="sibTrans" cxnId="{216CE8DC-E5A5-4452-8300-D573A0DA6509}">
      <dgm:prSet/>
      <dgm:spPr/>
      <dgm:t>
        <a:bodyPr/>
        <a:lstStyle/>
        <a:p>
          <a:endParaRPr lang="ru-RU"/>
        </a:p>
      </dgm:t>
    </dgm:pt>
    <dgm:pt modelId="{D852B729-BF45-4FCE-AFAE-3611A40DD1CA}">
      <dgm:prSet phldrT="[Текст]"/>
      <dgm:spPr/>
      <dgm:t>
        <a:bodyPr/>
        <a:lstStyle/>
        <a:p>
          <a:r>
            <a:rPr lang="ru-RU" dirty="0" smtClean="0"/>
            <a:t>Ароматические</a:t>
          </a:r>
          <a:endParaRPr lang="ru-RU" dirty="0"/>
        </a:p>
      </dgm:t>
    </dgm:pt>
    <dgm:pt modelId="{2F5A6E1A-C60A-4F12-992A-1C7FBAB56AAE}" type="parTrans" cxnId="{51801C80-B6AA-44F0-9F62-9EA1642AA33C}">
      <dgm:prSet/>
      <dgm:spPr/>
      <dgm:t>
        <a:bodyPr/>
        <a:lstStyle/>
        <a:p>
          <a:endParaRPr lang="ru-RU"/>
        </a:p>
      </dgm:t>
    </dgm:pt>
    <dgm:pt modelId="{1C026A20-7BE4-4277-866A-C0EEDFC74D8A}" type="sibTrans" cxnId="{51801C80-B6AA-44F0-9F62-9EA1642AA33C}">
      <dgm:prSet/>
      <dgm:spPr/>
      <dgm:t>
        <a:bodyPr/>
        <a:lstStyle/>
        <a:p>
          <a:endParaRPr lang="ru-RU"/>
        </a:p>
      </dgm:t>
    </dgm:pt>
    <dgm:pt modelId="{E040D839-B48C-47C2-BD44-F0F990F16C98}">
      <dgm:prSet phldrT="[Текст]"/>
      <dgm:spPr/>
      <dgm:t>
        <a:bodyPr/>
        <a:lstStyle/>
        <a:p>
          <a:r>
            <a:rPr lang="ru-RU" dirty="0" smtClean="0"/>
            <a:t>Дикарбоновые кислоты</a:t>
          </a:r>
          <a:endParaRPr lang="ru-RU" dirty="0"/>
        </a:p>
      </dgm:t>
    </dgm:pt>
    <dgm:pt modelId="{8B554FEB-B0F3-4ADC-9AED-29AA721A9E39}" type="parTrans" cxnId="{750682FA-36A5-4907-9A84-154818C10CFD}">
      <dgm:prSet/>
      <dgm:spPr/>
      <dgm:t>
        <a:bodyPr/>
        <a:lstStyle/>
        <a:p>
          <a:endParaRPr lang="ru-RU"/>
        </a:p>
      </dgm:t>
    </dgm:pt>
    <dgm:pt modelId="{7E058009-D0E1-4450-A6C3-548EE21E041C}" type="sibTrans" cxnId="{750682FA-36A5-4907-9A84-154818C10CFD}">
      <dgm:prSet/>
      <dgm:spPr/>
      <dgm:t>
        <a:bodyPr/>
        <a:lstStyle/>
        <a:p>
          <a:endParaRPr lang="ru-RU"/>
        </a:p>
      </dgm:t>
    </dgm:pt>
    <dgm:pt modelId="{2BDDD7A3-9A28-42FA-95F5-32FE21CE2BF3}">
      <dgm:prSet phldrT="[Текст]"/>
      <dgm:spPr/>
      <dgm:t>
        <a:bodyPr/>
        <a:lstStyle/>
        <a:p>
          <a:r>
            <a:rPr lang="ru-RU" dirty="0" smtClean="0"/>
            <a:t>Алифатические</a:t>
          </a:r>
          <a:endParaRPr lang="ru-RU" dirty="0"/>
        </a:p>
      </dgm:t>
    </dgm:pt>
    <dgm:pt modelId="{5CFBFF12-B538-43E4-8917-6AA836BD1415}" type="parTrans" cxnId="{0DD3A516-DE44-488E-AF6B-82F024AE06B6}">
      <dgm:prSet/>
      <dgm:spPr/>
      <dgm:t>
        <a:bodyPr/>
        <a:lstStyle/>
        <a:p>
          <a:endParaRPr lang="ru-RU"/>
        </a:p>
      </dgm:t>
    </dgm:pt>
    <dgm:pt modelId="{0546BF81-41DF-4DC9-A45F-CEAA43E7C8D3}" type="sibTrans" cxnId="{0DD3A516-DE44-488E-AF6B-82F024AE06B6}">
      <dgm:prSet/>
      <dgm:spPr/>
      <dgm:t>
        <a:bodyPr/>
        <a:lstStyle/>
        <a:p>
          <a:endParaRPr lang="ru-RU"/>
        </a:p>
      </dgm:t>
    </dgm:pt>
    <dgm:pt modelId="{B3E6E146-C494-4213-B99B-135F20857AE1}">
      <dgm:prSet/>
      <dgm:spPr/>
      <dgm:t>
        <a:bodyPr/>
        <a:lstStyle/>
        <a:p>
          <a:r>
            <a:rPr lang="ru-RU" dirty="0" smtClean="0"/>
            <a:t>Функциональные производные</a:t>
          </a:r>
          <a:endParaRPr lang="ru-RU" dirty="0"/>
        </a:p>
      </dgm:t>
    </dgm:pt>
    <dgm:pt modelId="{D78013BA-B59C-4F37-A0ED-4E1FF21E8F8C}" type="parTrans" cxnId="{A4259CAC-12F9-4D66-A93F-29269FE672F2}">
      <dgm:prSet/>
      <dgm:spPr/>
      <dgm:t>
        <a:bodyPr/>
        <a:lstStyle/>
        <a:p>
          <a:endParaRPr lang="ru-RU"/>
        </a:p>
      </dgm:t>
    </dgm:pt>
    <dgm:pt modelId="{31E2CC4E-C2BB-4F54-B8BA-19253B229309}" type="sibTrans" cxnId="{A4259CAC-12F9-4D66-A93F-29269FE672F2}">
      <dgm:prSet/>
      <dgm:spPr/>
      <dgm:t>
        <a:bodyPr/>
        <a:lstStyle/>
        <a:p>
          <a:endParaRPr lang="ru-RU"/>
        </a:p>
      </dgm:t>
    </dgm:pt>
    <dgm:pt modelId="{90B33B36-7698-41E7-ABC2-D9634B95FF77}">
      <dgm:prSet/>
      <dgm:spPr/>
      <dgm:t>
        <a:bodyPr/>
        <a:lstStyle/>
        <a:p>
          <a:r>
            <a:rPr lang="ru-RU" dirty="0" err="1" smtClean="0"/>
            <a:t>Гетерофункциональные</a:t>
          </a:r>
          <a:r>
            <a:rPr lang="ru-RU" dirty="0" smtClean="0"/>
            <a:t> кислоты</a:t>
          </a:r>
          <a:endParaRPr lang="ru-RU" dirty="0"/>
        </a:p>
      </dgm:t>
    </dgm:pt>
    <dgm:pt modelId="{D47642AD-6D26-40E7-82C9-33CDCA60165C}" type="parTrans" cxnId="{FC69D83A-7B10-46B0-AF73-528B36E3685F}">
      <dgm:prSet/>
      <dgm:spPr/>
      <dgm:t>
        <a:bodyPr/>
        <a:lstStyle/>
        <a:p>
          <a:endParaRPr lang="ru-RU"/>
        </a:p>
      </dgm:t>
    </dgm:pt>
    <dgm:pt modelId="{8E197AC9-F70E-426F-AE83-D8017FE01686}" type="sibTrans" cxnId="{FC69D83A-7B10-46B0-AF73-528B36E3685F}">
      <dgm:prSet/>
      <dgm:spPr/>
      <dgm:t>
        <a:bodyPr/>
        <a:lstStyle/>
        <a:p>
          <a:endParaRPr lang="ru-RU"/>
        </a:p>
      </dgm:t>
    </dgm:pt>
    <dgm:pt modelId="{A6602E0D-8361-4C32-800A-F775035226F3}">
      <dgm:prSet/>
      <dgm:spPr/>
      <dgm:t>
        <a:bodyPr/>
        <a:lstStyle/>
        <a:p>
          <a:r>
            <a:rPr lang="ru-RU" dirty="0" smtClean="0"/>
            <a:t>Ароматические</a:t>
          </a:r>
          <a:endParaRPr lang="ru-RU" dirty="0"/>
        </a:p>
      </dgm:t>
    </dgm:pt>
    <dgm:pt modelId="{9F2D8BC6-2342-4CA6-9072-73DFF0BD6BFD}" type="parTrans" cxnId="{1F234327-2E4A-4EAE-8C9B-EF52703C4AB7}">
      <dgm:prSet/>
      <dgm:spPr/>
      <dgm:t>
        <a:bodyPr/>
        <a:lstStyle/>
        <a:p>
          <a:endParaRPr lang="ru-RU"/>
        </a:p>
      </dgm:t>
    </dgm:pt>
    <dgm:pt modelId="{41F41E86-DD87-4809-BAD3-305E43969DD6}" type="sibTrans" cxnId="{1F234327-2E4A-4EAE-8C9B-EF52703C4AB7}">
      <dgm:prSet/>
      <dgm:spPr/>
      <dgm:t>
        <a:bodyPr/>
        <a:lstStyle/>
        <a:p>
          <a:endParaRPr lang="ru-RU"/>
        </a:p>
      </dgm:t>
    </dgm:pt>
    <dgm:pt modelId="{1149295D-3D73-417B-A8E7-F7245E49085C}" type="pres">
      <dgm:prSet presAssocID="{38FD99D7-7F9D-4C3B-9915-6F264C199C2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24784D2-225C-443D-814F-910B66DA4CC8}" type="pres">
      <dgm:prSet presAssocID="{E1BF4D4A-5DF7-4938-A663-2F7A4C84DD39}" presName="hierRoot1" presStyleCnt="0"/>
      <dgm:spPr/>
    </dgm:pt>
    <dgm:pt modelId="{2EA69E4D-A3DD-4ADD-AD7D-9FB34C28B5FD}" type="pres">
      <dgm:prSet presAssocID="{E1BF4D4A-5DF7-4938-A663-2F7A4C84DD39}" presName="composite" presStyleCnt="0"/>
      <dgm:spPr/>
    </dgm:pt>
    <dgm:pt modelId="{59C5BF69-1589-40E1-8691-3294E3BA1B6E}" type="pres">
      <dgm:prSet presAssocID="{E1BF4D4A-5DF7-4938-A663-2F7A4C84DD39}" presName="background" presStyleLbl="node0" presStyleIdx="0" presStyleCnt="1"/>
      <dgm:spPr/>
    </dgm:pt>
    <dgm:pt modelId="{9B406F8B-5138-4145-BF48-D238B3C88B47}" type="pres">
      <dgm:prSet presAssocID="{E1BF4D4A-5DF7-4938-A663-2F7A4C84DD3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60188C-B997-437C-ADE8-AB6AA759FB42}" type="pres">
      <dgm:prSet presAssocID="{E1BF4D4A-5DF7-4938-A663-2F7A4C84DD39}" presName="hierChild2" presStyleCnt="0"/>
      <dgm:spPr/>
    </dgm:pt>
    <dgm:pt modelId="{F823FE1E-C3D0-462E-9E95-4CA09BAA390D}" type="pres">
      <dgm:prSet presAssocID="{4C48D484-3727-4C86-BF8F-1BF1DE54569D}" presName="Name10" presStyleLbl="parChTrans1D2" presStyleIdx="0" presStyleCnt="4"/>
      <dgm:spPr/>
      <dgm:t>
        <a:bodyPr/>
        <a:lstStyle/>
        <a:p>
          <a:endParaRPr lang="ru-RU"/>
        </a:p>
      </dgm:t>
    </dgm:pt>
    <dgm:pt modelId="{D56488DA-F064-4FA5-998B-C6898CC01245}" type="pres">
      <dgm:prSet presAssocID="{45A23308-5B09-4C77-BE9B-E9A2B651A426}" presName="hierRoot2" presStyleCnt="0"/>
      <dgm:spPr/>
    </dgm:pt>
    <dgm:pt modelId="{DE41C8B2-6AC6-470B-A2D5-3FE850B4F3D4}" type="pres">
      <dgm:prSet presAssocID="{45A23308-5B09-4C77-BE9B-E9A2B651A426}" presName="composite2" presStyleCnt="0"/>
      <dgm:spPr/>
    </dgm:pt>
    <dgm:pt modelId="{377F3569-C2AA-47AB-B3FE-C1E9B14163CC}" type="pres">
      <dgm:prSet presAssocID="{45A23308-5B09-4C77-BE9B-E9A2B651A426}" presName="background2" presStyleLbl="node2" presStyleIdx="0" presStyleCnt="4"/>
      <dgm:spPr/>
    </dgm:pt>
    <dgm:pt modelId="{23827B49-A66F-4A6F-918C-74F969F5007D}" type="pres">
      <dgm:prSet presAssocID="{45A23308-5B09-4C77-BE9B-E9A2B651A426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58E3FA-13C6-423F-ACF7-B7CAA7C93BC9}" type="pres">
      <dgm:prSet presAssocID="{45A23308-5B09-4C77-BE9B-E9A2B651A426}" presName="hierChild3" presStyleCnt="0"/>
      <dgm:spPr/>
    </dgm:pt>
    <dgm:pt modelId="{5A3EC470-2889-4A09-96AA-D0C765F95937}" type="pres">
      <dgm:prSet presAssocID="{1CCFF917-3EBA-4C02-8E23-26D87872B139}" presName="Name17" presStyleLbl="parChTrans1D3" presStyleIdx="0" presStyleCnt="4"/>
      <dgm:spPr/>
      <dgm:t>
        <a:bodyPr/>
        <a:lstStyle/>
        <a:p>
          <a:endParaRPr lang="ru-RU"/>
        </a:p>
      </dgm:t>
    </dgm:pt>
    <dgm:pt modelId="{78E8F390-7974-474C-972C-8964BCAC716D}" type="pres">
      <dgm:prSet presAssocID="{AB01B931-6223-4A87-8641-E5AB99AB0B4F}" presName="hierRoot3" presStyleCnt="0"/>
      <dgm:spPr/>
    </dgm:pt>
    <dgm:pt modelId="{FEE57AFE-0E17-415B-B060-4CE9D4FDDF41}" type="pres">
      <dgm:prSet presAssocID="{AB01B931-6223-4A87-8641-E5AB99AB0B4F}" presName="composite3" presStyleCnt="0"/>
      <dgm:spPr/>
    </dgm:pt>
    <dgm:pt modelId="{4AACE75B-7828-4199-8ECF-5245832C22C1}" type="pres">
      <dgm:prSet presAssocID="{AB01B931-6223-4A87-8641-E5AB99AB0B4F}" presName="background3" presStyleLbl="node3" presStyleIdx="0" presStyleCnt="4"/>
      <dgm:spPr/>
    </dgm:pt>
    <dgm:pt modelId="{D959DD0A-CC16-485F-AFF1-74C8A9D9C350}" type="pres">
      <dgm:prSet presAssocID="{AB01B931-6223-4A87-8641-E5AB99AB0B4F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DF966D-500C-4D4D-8339-88D79AC05336}" type="pres">
      <dgm:prSet presAssocID="{AB01B931-6223-4A87-8641-E5AB99AB0B4F}" presName="hierChild4" presStyleCnt="0"/>
      <dgm:spPr/>
    </dgm:pt>
    <dgm:pt modelId="{515FC3CE-8C00-4B2F-9CD7-1A7BC40646C9}" type="pres">
      <dgm:prSet presAssocID="{2F5A6E1A-C60A-4F12-992A-1C7FBAB56AAE}" presName="Name17" presStyleLbl="parChTrans1D3" presStyleIdx="1" presStyleCnt="4"/>
      <dgm:spPr/>
      <dgm:t>
        <a:bodyPr/>
        <a:lstStyle/>
        <a:p>
          <a:endParaRPr lang="ru-RU"/>
        </a:p>
      </dgm:t>
    </dgm:pt>
    <dgm:pt modelId="{B890673B-6298-4349-A4C9-771769C96291}" type="pres">
      <dgm:prSet presAssocID="{D852B729-BF45-4FCE-AFAE-3611A40DD1CA}" presName="hierRoot3" presStyleCnt="0"/>
      <dgm:spPr/>
    </dgm:pt>
    <dgm:pt modelId="{64F0AD18-BB45-4847-9214-0375EBE1F3AE}" type="pres">
      <dgm:prSet presAssocID="{D852B729-BF45-4FCE-AFAE-3611A40DD1CA}" presName="composite3" presStyleCnt="0"/>
      <dgm:spPr/>
    </dgm:pt>
    <dgm:pt modelId="{0857A8AA-161E-41E6-B493-5082A6982EE5}" type="pres">
      <dgm:prSet presAssocID="{D852B729-BF45-4FCE-AFAE-3611A40DD1CA}" presName="background3" presStyleLbl="node3" presStyleIdx="1" presStyleCnt="4"/>
      <dgm:spPr/>
    </dgm:pt>
    <dgm:pt modelId="{60FC4092-B0E9-4490-A185-2EA312141F3F}" type="pres">
      <dgm:prSet presAssocID="{D852B729-BF45-4FCE-AFAE-3611A40DD1CA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CFC86E-991A-4B13-B813-9A403CF11392}" type="pres">
      <dgm:prSet presAssocID="{D852B729-BF45-4FCE-AFAE-3611A40DD1CA}" presName="hierChild4" presStyleCnt="0"/>
      <dgm:spPr/>
    </dgm:pt>
    <dgm:pt modelId="{352A159E-731B-4E85-BBF0-A38E89AF09B6}" type="pres">
      <dgm:prSet presAssocID="{8B554FEB-B0F3-4ADC-9AED-29AA721A9E39}" presName="Name10" presStyleLbl="parChTrans1D2" presStyleIdx="1" presStyleCnt="4"/>
      <dgm:spPr/>
      <dgm:t>
        <a:bodyPr/>
        <a:lstStyle/>
        <a:p>
          <a:endParaRPr lang="ru-RU"/>
        </a:p>
      </dgm:t>
    </dgm:pt>
    <dgm:pt modelId="{24D08DE0-FE12-4341-A55F-750BFA285709}" type="pres">
      <dgm:prSet presAssocID="{E040D839-B48C-47C2-BD44-F0F990F16C98}" presName="hierRoot2" presStyleCnt="0"/>
      <dgm:spPr/>
    </dgm:pt>
    <dgm:pt modelId="{9F60E74B-D285-497C-8685-79B5544E92FC}" type="pres">
      <dgm:prSet presAssocID="{E040D839-B48C-47C2-BD44-F0F990F16C98}" presName="composite2" presStyleCnt="0"/>
      <dgm:spPr/>
    </dgm:pt>
    <dgm:pt modelId="{A64F3D58-63FB-4EDD-AB85-E5171492B5FB}" type="pres">
      <dgm:prSet presAssocID="{E040D839-B48C-47C2-BD44-F0F990F16C98}" presName="background2" presStyleLbl="node2" presStyleIdx="1" presStyleCnt="4"/>
      <dgm:spPr/>
    </dgm:pt>
    <dgm:pt modelId="{467A9BC9-859E-435B-B40D-BA512DFF0044}" type="pres">
      <dgm:prSet presAssocID="{E040D839-B48C-47C2-BD44-F0F990F16C98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1350AD5-A06B-463C-8F0A-B5A6AFBFD842}" type="pres">
      <dgm:prSet presAssocID="{E040D839-B48C-47C2-BD44-F0F990F16C98}" presName="hierChild3" presStyleCnt="0"/>
      <dgm:spPr/>
    </dgm:pt>
    <dgm:pt modelId="{CFA5BA7C-4BEE-490E-955E-BF8D7B825A29}" type="pres">
      <dgm:prSet presAssocID="{5CFBFF12-B538-43E4-8917-6AA836BD1415}" presName="Name17" presStyleLbl="parChTrans1D3" presStyleIdx="2" presStyleCnt="4"/>
      <dgm:spPr/>
      <dgm:t>
        <a:bodyPr/>
        <a:lstStyle/>
        <a:p>
          <a:endParaRPr lang="ru-RU"/>
        </a:p>
      </dgm:t>
    </dgm:pt>
    <dgm:pt modelId="{722DE3CD-0341-4251-A2A7-C754D21226BF}" type="pres">
      <dgm:prSet presAssocID="{2BDDD7A3-9A28-42FA-95F5-32FE21CE2BF3}" presName="hierRoot3" presStyleCnt="0"/>
      <dgm:spPr/>
    </dgm:pt>
    <dgm:pt modelId="{6DAF0A64-4322-4E9C-BA43-C1DE7AD15451}" type="pres">
      <dgm:prSet presAssocID="{2BDDD7A3-9A28-42FA-95F5-32FE21CE2BF3}" presName="composite3" presStyleCnt="0"/>
      <dgm:spPr/>
    </dgm:pt>
    <dgm:pt modelId="{4400A88C-96AB-4827-9B91-2B35EB18E063}" type="pres">
      <dgm:prSet presAssocID="{2BDDD7A3-9A28-42FA-95F5-32FE21CE2BF3}" presName="background3" presStyleLbl="node3" presStyleIdx="2" presStyleCnt="4"/>
      <dgm:spPr/>
    </dgm:pt>
    <dgm:pt modelId="{0F61BF2A-ECCF-4740-B3CE-8CDD2BAC1546}" type="pres">
      <dgm:prSet presAssocID="{2BDDD7A3-9A28-42FA-95F5-32FE21CE2BF3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E042F3-6BAA-4CF5-BB3C-45C6717EA5C4}" type="pres">
      <dgm:prSet presAssocID="{2BDDD7A3-9A28-42FA-95F5-32FE21CE2BF3}" presName="hierChild4" presStyleCnt="0"/>
      <dgm:spPr/>
    </dgm:pt>
    <dgm:pt modelId="{41A37D24-7BDE-4740-99CF-42EB1A80AE9A}" type="pres">
      <dgm:prSet presAssocID="{9F2D8BC6-2342-4CA6-9072-73DFF0BD6BFD}" presName="Name17" presStyleLbl="parChTrans1D3" presStyleIdx="3" presStyleCnt="4"/>
      <dgm:spPr/>
      <dgm:t>
        <a:bodyPr/>
        <a:lstStyle/>
        <a:p>
          <a:endParaRPr lang="ru-RU"/>
        </a:p>
      </dgm:t>
    </dgm:pt>
    <dgm:pt modelId="{602547CA-1002-47A3-AFB2-B0B9F6D30084}" type="pres">
      <dgm:prSet presAssocID="{A6602E0D-8361-4C32-800A-F775035226F3}" presName="hierRoot3" presStyleCnt="0"/>
      <dgm:spPr/>
    </dgm:pt>
    <dgm:pt modelId="{93E4C425-E779-48CA-8990-6FAAE3302D55}" type="pres">
      <dgm:prSet presAssocID="{A6602E0D-8361-4C32-800A-F775035226F3}" presName="composite3" presStyleCnt="0"/>
      <dgm:spPr/>
    </dgm:pt>
    <dgm:pt modelId="{CC2DD75E-9561-4BAC-B531-0CA1B7EEDB7C}" type="pres">
      <dgm:prSet presAssocID="{A6602E0D-8361-4C32-800A-F775035226F3}" presName="background3" presStyleLbl="node3" presStyleIdx="3" presStyleCnt="4"/>
      <dgm:spPr/>
    </dgm:pt>
    <dgm:pt modelId="{4707D802-3C28-48D3-80BF-4B0F256995CA}" type="pres">
      <dgm:prSet presAssocID="{A6602E0D-8361-4C32-800A-F775035226F3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EF823B-6AA8-471F-86E1-859DCC63FC65}" type="pres">
      <dgm:prSet presAssocID="{A6602E0D-8361-4C32-800A-F775035226F3}" presName="hierChild4" presStyleCnt="0"/>
      <dgm:spPr/>
    </dgm:pt>
    <dgm:pt modelId="{40498611-4B0F-40D9-95D8-6A89CABCF165}" type="pres">
      <dgm:prSet presAssocID="{D78013BA-B59C-4F37-A0ED-4E1FF21E8F8C}" presName="Name10" presStyleLbl="parChTrans1D2" presStyleIdx="2" presStyleCnt="4"/>
      <dgm:spPr/>
      <dgm:t>
        <a:bodyPr/>
        <a:lstStyle/>
        <a:p>
          <a:endParaRPr lang="ru-RU"/>
        </a:p>
      </dgm:t>
    </dgm:pt>
    <dgm:pt modelId="{A1A7077F-1AC4-48CE-91A5-0416058BFA92}" type="pres">
      <dgm:prSet presAssocID="{B3E6E146-C494-4213-B99B-135F20857AE1}" presName="hierRoot2" presStyleCnt="0"/>
      <dgm:spPr/>
    </dgm:pt>
    <dgm:pt modelId="{C8CB48DF-6F3B-4C97-A6FB-2675362964F8}" type="pres">
      <dgm:prSet presAssocID="{B3E6E146-C494-4213-B99B-135F20857AE1}" presName="composite2" presStyleCnt="0"/>
      <dgm:spPr/>
    </dgm:pt>
    <dgm:pt modelId="{6078D4F2-7A6A-40E1-95AE-DE2DEB3B71FD}" type="pres">
      <dgm:prSet presAssocID="{B3E6E146-C494-4213-B99B-135F20857AE1}" presName="background2" presStyleLbl="node2" presStyleIdx="2" presStyleCnt="4"/>
      <dgm:spPr/>
    </dgm:pt>
    <dgm:pt modelId="{AB3191B5-E4CC-43C3-9FDE-D8C2C641DD8A}" type="pres">
      <dgm:prSet presAssocID="{B3E6E146-C494-4213-B99B-135F20857AE1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F3E0D4-5CDF-4D46-B18E-0CD0FB4B35D5}" type="pres">
      <dgm:prSet presAssocID="{B3E6E146-C494-4213-B99B-135F20857AE1}" presName="hierChild3" presStyleCnt="0"/>
      <dgm:spPr/>
    </dgm:pt>
    <dgm:pt modelId="{6C5A2BF1-5B03-43B3-8525-6DC297030B24}" type="pres">
      <dgm:prSet presAssocID="{D47642AD-6D26-40E7-82C9-33CDCA60165C}" presName="Name10" presStyleLbl="parChTrans1D2" presStyleIdx="3" presStyleCnt="4"/>
      <dgm:spPr/>
      <dgm:t>
        <a:bodyPr/>
        <a:lstStyle/>
        <a:p>
          <a:endParaRPr lang="ru-RU"/>
        </a:p>
      </dgm:t>
    </dgm:pt>
    <dgm:pt modelId="{98364DE8-EE8B-48D5-9B65-254FD9B42731}" type="pres">
      <dgm:prSet presAssocID="{90B33B36-7698-41E7-ABC2-D9634B95FF77}" presName="hierRoot2" presStyleCnt="0"/>
      <dgm:spPr/>
    </dgm:pt>
    <dgm:pt modelId="{FF607AEF-F059-46E7-8745-750C3826A24C}" type="pres">
      <dgm:prSet presAssocID="{90B33B36-7698-41E7-ABC2-D9634B95FF77}" presName="composite2" presStyleCnt="0"/>
      <dgm:spPr/>
    </dgm:pt>
    <dgm:pt modelId="{8BD5EF21-B529-4E5D-A016-894140EA883C}" type="pres">
      <dgm:prSet presAssocID="{90B33B36-7698-41E7-ABC2-D9634B95FF77}" presName="background2" presStyleLbl="node2" presStyleIdx="3" presStyleCnt="4"/>
      <dgm:spPr/>
    </dgm:pt>
    <dgm:pt modelId="{0673049A-C6B7-4186-969B-F6F42A0483CE}" type="pres">
      <dgm:prSet presAssocID="{90B33B36-7698-41E7-ABC2-D9634B95FF77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F9F887-D917-4CA9-8119-07DFFF6C8A28}" type="pres">
      <dgm:prSet presAssocID="{90B33B36-7698-41E7-ABC2-D9634B95FF77}" presName="hierChild3" presStyleCnt="0"/>
      <dgm:spPr/>
    </dgm:pt>
  </dgm:ptLst>
  <dgm:cxnLst>
    <dgm:cxn modelId="{AE17C358-08D2-4B89-8A53-DF078432662C}" type="presOf" srcId="{A6602E0D-8361-4C32-800A-F775035226F3}" destId="{4707D802-3C28-48D3-80BF-4B0F256995CA}" srcOrd="0" destOrd="0" presId="urn:microsoft.com/office/officeart/2005/8/layout/hierarchy1"/>
    <dgm:cxn modelId="{D503E2FB-4E2A-466F-B92D-052B8B152CF9}" type="presOf" srcId="{D852B729-BF45-4FCE-AFAE-3611A40DD1CA}" destId="{60FC4092-B0E9-4490-A185-2EA312141F3F}" srcOrd="0" destOrd="0" presId="urn:microsoft.com/office/officeart/2005/8/layout/hierarchy1"/>
    <dgm:cxn modelId="{C16E3171-D3D0-43D9-A844-BFA30C1B7003}" type="presOf" srcId="{38FD99D7-7F9D-4C3B-9915-6F264C199C25}" destId="{1149295D-3D73-417B-A8E7-F7245E49085C}" srcOrd="0" destOrd="0" presId="urn:microsoft.com/office/officeart/2005/8/layout/hierarchy1"/>
    <dgm:cxn modelId="{146080D5-B6E4-4049-A436-3EC3B07AB973}" type="presOf" srcId="{4C48D484-3727-4C86-BF8F-1BF1DE54569D}" destId="{F823FE1E-C3D0-462E-9E95-4CA09BAA390D}" srcOrd="0" destOrd="0" presId="urn:microsoft.com/office/officeart/2005/8/layout/hierarchy1"/>
    <dgm:cxn modelId="{216CE8DC-E5A5-4452-8300-D573A0DA6509}" srcId="{45A23308-5B09-4C77-BE9B-E9A2B651A426}" destId="{AB01B931-6223-4A87-8641-E5AB99AB0B4F}" srcOrd="0" destOrd="0" parTransId="{1CCFF917-3EBA-4C02-8E23-26D87872B139}" sibTransId="{D9D14996-AFE2-4753-A414-E2E997ED44AA}"/>
    <dgm:cxn modelId="{5FFEC525-3AB2-42E9-B02E-A15756AE7EE6}" type="presOf" srcId="{D78013BA-B59C-4F37-A0ED-4E1FF21E8F8C}" destId="{40498611-4B0F-40D9-95D8-6A89CABCF165}" srcOrd="0" destOrd="0" presId="urn:microsoft.com/office/officeart/2005/8/layout/hierarchy1"/>
    <dgm:cxn modelId="{A4259CAC-12F9-4D66-A93F-29269FE672F2}" srcId="{E1BF4D4A-5DF7-4938-A663-2F7A4C84DD39}" destId="{B3E6E146-C494-4213-B99B-135F20857AE1}" srcOrd="2" destOrd="0" parTransId="{D78013BA-B59C-4F37-A0ED-4E1FF21E8F8C}" sibTransId="{31E2CC4E-C2BB-4F54-B8BA-19253B229309}"/>
    <dgm:cxn modelId="{340183E0-D41A-4086-ABE7-78A025F48679}" type="presOf" srcId="{D47642AD-6D26-40E7-82C9-33CDCA60165C}" destId="{6C5A2BF1-5B03-43B3-8525-6DC297030B24}" srcOrd="0" destOrd="0" presId="urn:microsoft.com/office/officeart/2005/8/layout/hierarchy1"/>
    <dgm:cxn modelId="{750682FA-36A5-4907-9A84-154818C10CFD}" srcId="{E1BF4D4A-5DF7-4938-A663-2F7A4C84DD39}" destId="{E040D839-B48C-47C2-BD44-F0F990F16C98}" srcOrd="1" destOrd="0" parTransId="{8B554FEB-B0F3-4ADC-9AED-29AA721A9E39}" sibTransId="{7E058009-D0E1-4450-A6C3-548EE21E041C}"/>
    <dgm:cxn modelId="{1F234327-2E4A-4EAE-8C9B-EF52703C4AB7}" srcId="{E040D839-B48C-47C2-BD44-F0F990F16C98}" destId="{A6602E0D-8361-4C32-800A-F775035226F3}" srcOrd="1" destOrd="0" parTransId="{9F2D8BC6-2342-4CA6-9072-73DFF0BD6BFD}" sibTransId="{41F41E86-DD87-4809-BAD3-305E43969DD6}"/>
    <dgm:cxn modelId="{8DF4BCE6-3FB5-4D9A-861A-00F503B3DC4E}" srcId="{E1BF4D4A-5DF7-4938-A663-2F7A4C84DD39}" destId="{45A23308-5B09-4C77-BE9B-E9A2B651A426}" srcOrd="0" destOrd="0" parTransId="{4C48D484-3727-4C86-BF8F-1BF1DE54569D}" sibTransId="{8CC4091B-47E8-475B-8663-3E2FB9449F93}"/>
    <dgm:cxn modelId="{BB04159B-8060-46DE-BBA2-0FFB6DCF04FE}" type="presOf" srcId="{1CCFF917-3EBA-4C02-8E23-26D87872B139}" destId="{5A3EC470-2889-4A09-96AA-D0C765F95937}" srcOrd="0" destOrd="0" presId="urn:microsoft.com/office/officeart/2005/8/layout/hierarchy1"/>
    <dgm:cxn modelId="{3862B487-FD2F-4CA8-896E-19566BCB35DD}" srcId="{38FD99D7-7F9D-4C3B-9915-6F264C199C25}" destId="{E1BF4D4A-5DF7-4938-A663-2F7A4C84DD39}" srcOrd="0" destOrd="0" parTransId="{749D2D44-04D3-462D-867F-A33682617DAB}" sibTransId="{B18BC858-A217-42FF-BCFF-F6A04780B2BB}"/>
    <dgm:cxn modelId="{93C44ACA-55E0-43BA-9AED-502FF14BE5BB}" type="presOf" srcId="{45A23308-5B09-4C77-BE9B-E9A2B651A426}" destId="{23827B49-A66F-4A6F-918C-74F969F5007D}" srcOrd="0" destOrd="0" presId="urn:microsoft.com/office/officeart/2005/8/layout/hierarchy1"/>
    <dgm:cxn modelId="{976127E7-37B3-458B-9B35-9B2C3571C722}" type="presOf" srcId="{5CFBFF12-B538-43E4-8917-6AA836BD1415}" destId="{CFA5BA7C-4BEE-490E-955E-BF8D7B825A29}" srcOrd="0" destOrd="0" presId="urn:microsoft.com/office/officeart/2005/8/layout/hierarchy1"/>
    <dgm:cxn modelId="{51801C80-B6AA-44F0-9F62-9EA1642AA33C}" srcId="{45A23308-5B09-4C77-BE9B-E9A2B651A426}" destId="{D852B729-BF45-4FCE-AFAE-3611A40DD1CA}" srcOrd="1" destOrd="0" parTransId="{2F5A6E1A-C60A-4F12-992A-1C7FBAB56AAE}" sibTransId="{1C026A20-7BE4-4277-866A-C0EEDFC74D8A}"/>
    <dgm:cxn modelId="{C10CB6E3-70DE-413D-A6AB-E06313E111FC}" type="presOf" srcId="{2BDDD7A3-9A28-42FA-95F5-32FE21CE2BF3}" destId="{0F61BF2A-ECCF-4740-B3CE-8CDD2BAC1546}" srcOrd="0" destOrd="0" presId="urn:microsoft.com/office/officeart/2005/8/layout/hierarchy1"/>
    <dgm:cxn modelId="{96EA3756-5D69-4125-89D9-E90FB4D9F356}" type="presOf" srcId="{E040D839-B48C-47C2-BD44-F0F990F16C98}" destId="{467A9BC9-859E-435B-B40D-BA512DFF0044}" srcOrd="0" destOrd="0" presId="urn:microsoft.com/office/officeart/2005/8/layout/hierarchy1"/>
    <dgm:cxn modelId="{F53DC21E-3744-4189-A553-6C9E7888380D}" type="presOf" srcId="{9F2D8BC6-2342-4CA6-9072-73DFF0BD6BFD}" destId="{41A37D24-7BDE-4740-99CF-42EB1A80AE9A}" srcOrd="0" destOrd="0" presId="urn:microsoft.com/office/officeart/2005/8/layout/hierarchy1"/>
    <dgm:cxn modelId="{35E375C1-72DD-4575-BB7A-37143CBF4B63}" type="presOf" srcId="{AB01B931-6223-4A87-8641-E5AB99AB0B4F}" destId="{D959DD0A-CC16-485F-AFF1-74C8A9D9C350}" srcOrd="0" destOrd="0" presId="urn:microsoft.com/office/officeart/2005/8/layout/hierarchy1"/>
    <dgm:cxn modelId="{0DD3A516-DE44-488E-AF6B-82F024AE06B6}" srcId="{E040D839-B48C-47C2-BD44-F0F990F16C98}" destId="{2BDDD7A3-9A28-42FA-95F5-32FE21CE2BF3}" srcOrd="0" destOrd="0" parTransId="{5CFBFF12-B538-43E4-8917-6AA836BD1415}" sibTransId="{0546BF81-41DF-4DC9-A45F-CEAA43E7C8D3}"/>
    <dgm:cxn modelId="{C8C164AC-85A3-438C-8996-DE78280E18FC}" type="presOf" srcId="{E1BF4D4A-5DF7-4938-A663-2F7A4C84DD39}" destId="{9B406F8B-5138-4145-BF48-D238B3C88B47}" srcOrd="0" destOrd="0" presId="urn:microsoft.com/office/officeart/2005/8/layout/hierarchy1"/>
    <dgm:cxn modelId="{817C12A8-9F98-48E3-8032-28B47DC58F7A}" type="presOf" srcId="{B3E6E146-C494-4213-B99B-135F20857AE1}" destId="{AB3191B5-E4CC-43C3-9FDE-D8C2C641DD8A}" srcOrd="0" destOrd="0" presId="urn:microsoft.com/office/officeart/2005/8/layout/hierarchy1"/>
    <dgm:cxn modelId="{AAA3D014-1535-44C2-802A-E5D459B6EA40}" type="presOf" srcId="{2F5A6E1A-C60A-4F12-992A-1C7FBAB56AAE}" destId="{515FC3CE-8C00-4B2F-9CD7-1A7BC40646C9}" srcOrd="0" destOrd="0" presId="urn:microsoft.com/office/officeart/2005/8/layout/hierarchy1"/>
    <dgm:cxn modelId="{EED6CB2C-C132-4F84-AF55-B8257E6CC307}" type="presOf" srcId="{8B554FEB-B0F3-4ADC-9AED-29AA721A9E39}" destId="{352A159E-731B-4E85-BBF0-A38E89AF09B6}" srcOrd="0" destOrd="0" presId="urn:microsoft.com/office/officeart/2005/8/layout/hierarchy1"/>
    <dgm:cxn modelId="{D3F1D6E0-82E8-4D42-BD13-B0D820066EE1}" type="presOf" srcId="{90B33B36-7698-41E7-ABC2-D9634B95FF77}" destId="{0673049A-C6B7-4186-969B-F6F42A0483CE}" srcOrd="0" destOrd="0" presId="urn:microsoft.com/office/officeart/2005/8/layout/hierarchy1"/>
    <dgm:cxn modelId="{FC69D83A-7B10-46B0-AF73-528B36E3685F}" srcId="{E1BF4D4A-5DF7-4938-A663-2F7A4C84DD39}" destId="{90B33B36-7698-41E7-ABC2-D9634B95FF77}" srcOrd="3" destOrd="0" parTransId="{D47642AD-6D26-40E7-82C9-33CDCA60165C}" sibTransId="{8E197AC9-F70E-426F-AE83-D8017FE01686}"/>
    <dgm:cxn modelId="{FEAA3B35-8286-493A-9D72-27C71B4DA804}" type="presParOf" srcId="{1149295D-3D73-417B-A8E7-F7245E49085C}" destId="{C24784D2-225C-443D-814F-910B66DA4CC8}" srcOrd="0" destOrd="0" presId="urn:microsoft.com/office/officeart/2005/8/layout/hierarchy1"/>
    <dgm:cxn modelId="{24E80C81-B7B0-4BEF-B28B-04A2BD96B01E}" type="presParOf" srcId="{C24784D2-225C-443D-814F-910B66DA4CC8}" destId="{2EA69E4D-A3DD-4ADD-AD7D-9FB34C28B5FD}" srcOrd="0" destOrd="0" presId="urn:microsoft.com/office/officeart/2005/8/layout/hierarchy1"/>
    <dgm:cxn modelId="{36667DDD-5305-4749-B422-A82C48C8A4B1}" type="presParOf" srcId="{2EA69E4D-A3DD-4ADD-AD7D-9FB34C28B5FD}" destId="{59C5BF69-1589-40E1-8691-3294E3BA1B6E}" srcOrd="0" destOrd="0" presId="urn:microsoft.com/office/officeart/2005/8/layout/hierarchy1"/>
    <dgm:cxn modelId="{76885884-8CA5-40FE-9D63-155AA02AA37F}" type="presParOf" srcId="{2EA69E4D-A3DD-4ADD-AD7D-9FB34C28B5FD}" destId="{9B406F8B-5138-4145-BF48-D238B3C88B47}" srcOrd="1" destOrd="0" presId="urn:microsoft.com/office/officeart/2005/8/layout/hierarchy1"/>
    <dgm:cxn modelId="{EFE13DC9-3AEC-4786-8907-0B8C1BE0A7CF}" type="presParOf" srcId="{C24784D2-225C-443D-814F-910B66DA4CC8}" destId="{1360188C-B997-437C-ADE8-AB6AA759FB42}" srcOrd="1" destOrd="0" presId="urn:microsoft.com/office/officeart/2005/8/layout/hierarchy1"/>
    <dgm:cxn modelId="{3B1A1425-E5B8-49D2-9334-835C1639E5CC}" type="presParOf" srcId="{1360188C-B997-437C-ADE8-AB6AA759FB42}" destId="{F823FE1E-C3D0-462E-9E95-4CA09BAA390D}" srcOrd="0" destOrd="0" presId="urn:microsoft.com/office/officeart/2005/8/layout/hierarchy1"/>
    <dgm:cxn modelId="{34CE7261-512E-4880-A3C3-93D3233C751B}" type="presParOf" srcId="{1360188C-B997-437C-ADE8-AB6AA759FB42}" destId="{D56488DA-F064-4FA5-998B-C6898CC01245}" srcOrd="1" destOrd="0" presId="urn:microsoft.com/office/officeart/2005/8/layout/hierarchy1"/>
    <dgm:cxn modelId="{0CE5A1BB-4759-46BB-8886-817EB42BC852}" type="presParOf" srcId="{D56488DA-F064-4FA5-998B-C6898CC01245}" destId="{DE41C8B2-6AC6-470B-A2D5-3FE850B4F3D4}" srcOrd="0" destOrd="0" presId="urn:microsoft.com/office/officeart/2005/8/layout/hierarchy1"/>
    <dgm:cxn modelId="{D74A2C1C-2A83-48FA-8BE5-8CD8A9A2D97F}" type="presParOf" srcId="{DE41C8B2-6AC6-470B-A2D5-3FE850B4F3D4}" destId="{377F3569-C2AA-47AB-B3FE-C1E9B14163CC}" srcOrd="0" destOrd="0" presId="urn:microsoft.com/office/officeart/2005/8/layout/hierarchy1"/>
    <dgm:cxn modelId="{26356360-0EA6-4F22-B128-454886894804}" type="presParOf" srcId="{DE41C8B2-6AC6-470B-A2D5-3FE850B4F3D4}" destId="{23827B49-A66F-4A6F-918C-74F969F5007D}" srcOrd="1" destOrd="0" presId="urn:microsoft.com/office/officeart/2005/8/layout/hierarchy1"/>
    <dgm:cxn modelId="{B5EF7A1E-B422-4C1A-9F91-E976424F4AD8}" type="presParOf" srcId="{D56488DA-F064-4FA5-998B-C6898CC01245}" destId="{7658E3FA-13C6-423F-ACF7-B7CAA7C93BC9}" srcOrd="1" destOrd="0" presId="urn:microsoft.com/office/officeart/2005/8/layout/hierarchy1"/>
    <dgm:cxn modelId="{CC5CCC2D-4B71-428E-9573-B0578A0A3337}" type="presParOf" srcId="{7658E3FA-13C6-423F-ACF7-B7CAA7C93BC9}" destId="{5A3EC470-2889-4A09-96AA-D0C765F95937}" srcOrd="0" destOrd="0" presId="urn:microsoft.com/office/officeart/2005/8/layout/hierarchy1"/>
    <dgm:cxn modelId="{D833838C-ABC0-4478-802D-1F0222E24D2C}" type="presParOf" srcId="{7658E3FA-13C6-423F-ACF7-B7CAA7C93BC9}" destId="{78E8F390-7974-474C-972C-8964BCAC716D}" srcOrd="1" destOrd="0" presId="urn:microsoft.com/office/officeart/2005/8/layout/hierarchy1"/>
    <dgm:cxn modelId="{87115C33-4E44-4FCE-943B-B570250F4B6A}" type="presParOf" srcId="{78E8F390-7974-474C-972C-8964BCAC716D}" destId="{FEE57AFE-0E17-415B-B060-4CE9D4FDDF41}" srcOrd="0" destOrd="0" presId="urn:microsoft.com/office/officeart/2005/8/layout/hierarchy1"/>
    <dgm:cxn modelId="{F37A2F0C-CB82-4089-B981-B34F92919FD7}" type="presParOf" srcId="{FEE57AFE-0E17-415B-B060-4CE9D4FDDF41}" destId="{4AACE75B-7828-4199-8ECF-5245832C22C1}" srcOrd="0" destOrd="0" presId="urn:microsoft.com/office/officeart/2005/8/layout/hierarchy1"/>
    <dgm:cxn modelId="{35409048-51E5-4215-84A6-4A35780EF386}" type="presParOf" srcId="{FEE57AFE-0E17-415B-B060-4CE9D4FDDF41}" destId="{D959DD0A-CC16-485F-AFF1-74C8A9D9C350}" srcOrd="1" destOrd="0" presId="urn:microsoft.com/office/officeart/2005/8/layout/hierarchy1"/>
    <dgm:cxn modelId="{F639B386-23AC-4EF8-AB68-B2C4BE2BD9C0}" type="presParOf" srcId="{78E8F390-7974-474C-972C-8964BCAC716D}" destId="{3FDF966D-500C-4D4D-8339-88D79AC05336}" srcOrd="1" destOrd="0" presId="urn:microsoft.com/office/officeart/2005/8/layout/hierarchy1"/>
    <dgm:cxn modelId="{11947CB6-268B-4E1A-A2A5-A87677FD426C}" type="presParOf" srcId="{7658E3FA-13C6-423F-ACF7-B7CAA7C93BC9}" destId="{515FC3CE-8C00-4B2F-9CD7-1A7BC40646C9}" srcOrd="2" destOrd="0" presId="urn:microsoft.com/office/officeart/2005/8/layout/hierarchy1"/>
    <dgm:cxn modelId="{B455225D-5027-49AA-B56D-5E10DF92A541}" type="presParOf" srcId="{7658E3FA-13C6-423F-ACF7-B7CAA7C93BC9}" destId="{B890673B-6298-4349-A4C9-771769C96291}" srcOrd="3" destOrd="0" presId="urn:microsoft.com/office/officeart/2005/8/layout/hierarchy1"/>
    <dgm:cxn modelId="{C903710F-2CF5-4AD5-9A20-16DCD9087682}" type="presParOf" srcId="{B890673B-6298-4349-A4C9-771769C96291}" destId="{64F0AD18-BB45-4847-9214-0375EBE1F3AE}" srcOrd="0" destOrd="0" presId="urn:microsoft.com/office/officeart/2005/8/layout/hierarchy1"/>
    <dgm:cxn modelId="{7C6E0CDF-3625-4B3E-805C-1BAE6D988AE1}" type="presParOf" srcId="{64F0AD18-BB45-4847-9214-0375EBE1F3AE}" destId="{0857A8AA-161E-41E6-B493-5082A6982EE5}" srcOrd="0" destOrd="0" presId="urn:microsoft.com/office/officeart/2005/8/layout/hierarchy1"/>
    <dgm:cxn modelId="{63E0F518-2217-4CC2-99A3-3C077F236498}" type="presParOf" srcId="{64F0AD18-BB45-4847-9214-0375EBE1F3AE}" destId="{60FC4092-B0E9-4490-A185-2EA312141F3F}" srcOrd="1" destOrd="0" presId="urn:microsoft.com/office/officeart/2005/8/layout/hierarchy1"/>
    <dgm:cxn modelId="{07C36D3A-63A4-4688-BFE7-DCC2A17F206A}" type="presParOf" srcId="{B890673B-6298-4349-A4C9-771769C96291}" destId="{33CFC86E-991A-4B13-B813-9A403CF11392}" srcOrd="1" destOrd="0" presId="urn:microsoft.com/office/officeart/2005/8/layout/hierarchy1"/>
    <dgm:cxn modelId="{591A3662-CBDA-41E7-A802-17B734FF01DD}" type="presParOf" srcId="{1360188C-B997-437C-ADE8-AB6AA759FB42}" destId="{352A159E-731B-4E85-BBF0-A38E89AF09B6}" srcOrd="2" destOrd="0" presId="urn:microsoft.com/office/officeart/2005/8/layout/hierarchy1"/>
    <dgm:cxn modelId="{C50E46E8-CFE3-4061-8101-616C5D19D497}" type="presParOf" srcId="{1360188C-B997-437C-ADE8-AB6AA759FB42}" destId="{24D08DE0-FE12-4341-A55F-750BFA285709}" srcOrd="3" destOrd="0" presId="urn:microsoft.com/office/officeart/2005/8/layout/hierarchy1"/>
    <dgm:cxn modelId="{79F94F97-55D6-4E0B-86E2-B4152C739718}" type="presParOf" srcId="{24D08DE0-FE12-4341-A55F-750BFA285709}" destId="{9F60E74B-D285-497C-8685-79B5544E92FC}" srcOrd="0" destOrd="0" presId="urn:microsoft.com/office/officeart/2005/8/layout/hierarchy1"/>
    <dgm:cxn modelId="{9327AE7F-9BC9-476E-98C7-30E5F892F144}" type="presParOf" srcId="{9F60E74B-D285-497C-8685-79B5544E92FC}" destId="{A64F3D58-63FB-4EDD-AB85-E5171492B5FB}" srcOrd="0" destOrd="0" presId="urn:microsoft.com/office/officeart/2005/8/layout/hierarchy1"/>
    <dgm:cxn modelId="{2139533B-E30E-4059-B29A-3AF09991DCE1}" type="presParOf" srcId="{9F60E74B-D285-497C-8685-79B5544E92FC}" destId="{467A9BC9-859E-435B-B40D-BA512DFF0044}" srcOrd="1" destOrd="0" presId="urn:microsoft.com/office/officeart/2005/8/layout/hierarchy1"/>
    <dgm:cxn modelId="{EA23DF6C-090F-43EC-AD5E-75BDC9B1B4B7}" type="presParOf" srcId="{24D08DE0-FE12-4341-A55F-750BFA285709}" destId="{71350AD5-A06B-463C-8F0A-B5A6AFBFD842}" srcOrd="1" destOrd="0" presId="urn:microsoft.com/office/officeart/2005/8/layout/hierarchy1"/>
    <dgm:cxn modelId="{90D45A2C-DC3B-408E-8899-2550CB5AA1A0}" type="presParOf" srcId="{71350AD5-A06B-463C-8F0A-B5A6AFBFD842}" destId="{CFA5BA7C-4BEE-490E-955E-BF8D7B825A29}" srcOrd="0" destOrd="0" presId="urn:microsoft.com/office/officeart/2005/8/layout/hierarchy1"/>
    <dgm:cxn modelId="{7045BA19-1483-479D-8898-17B9B88B4200}" type="presParOf" srcId="{71350AD5-A06B-463C-8F0A-B5A6AFBFD842}" destId="{722DE3CD-0341-4251-A2A7-C754D21226BF}" srcOrd="1" destOrd="0" presId="urn:microsoft.com/office/officeart/2005/8/layout/hierarchy1"/>
    <dgm:cxn modelId="{DB1B4FEC-4612-41E3-A74F-47D427AB5005}" type="presParOf" srcId="{722DE3CD-0341-4251-A2A7-C754D21226BF}" destId="{6DAF0A64-4322-4E9C-BA43-C1DE7AD15451}" srcOrd="0" destOrd="0" presId="urn:microsoft.com/office/officeart/2005/8/layout/hierarchy1"/>
    <dgm:cxn modelId="{3496AEF5-C126-4135-97E9-0753BCC269BC}" type="presParOf" srcId="{6DAF0A64-4322-4E9C-BA43-C1DE7AD15451}" destId="{4400A88C-96AB-4827-9B91-2B35EB18E063}" srcOrd="0" destOrd="0" presId="urn:microsoft.com/office/officeart/2005/8/layout/hierarchy1"/>
    <dgm:cxn modelId="{29276740-81E4-4F8D-9963-2E8CE2357454}" type="presParOf" srcId="{6DAF0A64-4322-4E9C-BA43-C1DE7AD15451}" destId="{0F61BF2A-ECCF-4740-B3CE-8CDD2BAC1546}" srcOrd="1" destOrd="0" presId="urn:microsoft.com/office/officeart/2005/8/layout/hierarchy1"/>
    <dgm:cxn modelId="{35793A9C-152B-4FBB-A7BC-622DAC6B361C}" type="presParOf" srcId="{722DE3CD-0341-4251-A2A7-C754D21226BF}" destId="{11E042F3-6BAA-4CF5-BB3C-45C6717EA5C4}" srcOrd="1" destOrd="0" presId="urn:microsoft.com/office/officeart/2005/8/layout/hierarchy1"/>
    <dgm:cxn modelId="{AB149678-BD37-43A7-B26D-1E9B71F657AC}" type="presParOf" srcId="{71350AD5-A06B-463C-8F0A-B5A6AFBFD842}" destId="{41A37D24-7BDE-4740-99CF-42EB1A80AE9A}" srcOrd="2" destOrd="0" presId="urn:microsoft.com/office/officeart/2005/8/layout/hierarchy1"/>
    <dgm:cxn modelId="{091A3E8E-D09F-4635-B045-18DAD27B18B5}" type="presParOf" srcId="{71350AD5-A06B-463C-8F0A-B5A6AFBFD842}" destId="{602547CA-1002-47A3-AFB2-B0B9F6D30084}" srcOrd="3" destOrd="0" presId="urn:microsoft.com/office/officeart/2005/8/layout/hierarchy1"/>
    <dgm:cxn modelId="{08C00046-3920-4D7D-B6DF-E0CD6609A5A5}" type="presParOf" srcId="{602547CA-1002-47A3-AFB2-B0B9F6D30084}" destId="{93E4C425-E779-48CA-8990-6FAAE3302D55}" srcOrd="0" destOrd="0" presId="urn:microsoft.com/office/officeart/2005/8/layout/hierarchy1"/>
    <dgm:cxn modelId="{010E3440-A0FD-47B1-B50B-B36CA2D7ED08}" type="presParOf" srcId="{93E4C425-E779-48CA-8990-6FAAE3302D55}" destId="{CC2DD75E-9561-4BAC-B531-0CA1B7EEDB7C}" srcOrd="0" destOrd="0" presId="urn:microsoft.com/office/officeart/2005/8/layout/hierarchy1"/>
    <dgm:cxn modelId="{37BD3A9B-99E1-4C18-A814-738F67072F24}" type="presParOf" srcId="{93E4C425-E779-48CA-8990-6FAAE3302D55}" destId="{4707D802-3C28-48D3-80BF-4B0F256995CA}" srcOrd="1" destOrd="0" presId="urn:microsoft.com/office/officeart/2005/8/layout/hierarchy1"/>
    <dgm:cxn modelId="{3DBA32E8-A48B-4A2A-9F85-E4915BA0726E}" type="presParOf" srcId="{602547CA-1002-47A3-AFB2-B0B9F6D30084}" destId="{28EF823B-6AA8-471F-86E1-859DCC63FC65}" srcOrd="1" destOrd="0" presId="urn:microsoft.com/office/officeart/2005/8/layout/hierarchy1"/>
    <dgm:cxn modelId="{26AC31DF-DA55-40F0-A4A5-05F9CAAAC6FE}" type="presParOf" srcId="{1360188C-B997-437C-ADE8-AB6AA759FB42}" destId="{40498611-4B0F-40D9-95D8-6A89CABCF165}" srcOrd="4" destOrd="0" presId="urn:microsoft.com/office/officeart/2005/8/layout/hierarchy1"/>
    <dgm:cxn modelId="{4BCCF6CC-FC2C-47FF-98C8-A970D2415B41}" type="presParOf" srcId="{1360188C-B997-437C-ADE8-AB6AA759FB42}" destId="{A1A7077F-1AC4-48CE-91A5-0416058BFA92}" srcOrd="5" destOrd="0" presId="urn:microsoft.com/office/officeart/2005/8/layout/hierarchy1"/>
    <dgm:cxn modelId="{90ACF3FF-2853-46E1-91F9-71E427B6ED4E}" type="presParOf" srcId="{A1A7077F-1AC4-48CE-91A5-0416058BFA92}" destId="{C8CB48DF-6F3B-4C97-A6FB-2675362964F8}" srcOrd="0" destOrd="0" presId="urn:microsoft.com/office/officeart/2005/8/layout/hierarchy1"/>
    <dgm:cxn modelId="{845F8EF8-116B-479F-B794-AB2C6A0CDD41}" type="presParOf" srcId="{C8CB48DF-6F3B-4C97-A6FB-2675362964F8}" destId="{6078D4F2-7A6A-40E1-95AE-DE2DEB3B71FD}" srcOrd="0" destOrd="0" presId="urn:microsoft.com/office/officeart/2005/8/layout/hierarchy1"/>
    <dgm:cxn modelId="{FE8CD3A3-EF55-472B-90EC-F28F14AB7558}" type="presParOf" srcId="{C8CB48DF-6F3B-4C97-A6FB-2675362964F8}" destId="{AB3191B5-E4CC-43C3-9FDE-D8C2C641DD8A}" srcOrd="1" destOrd="0" presId="urn:microsoft.com/office/officeart/2005/8/layout/hierarchy1"/>
    <dgm:cxn modelId="{396ED29E-5801-460A-B8C9-07015A6940EA}" type="presParOf" srcId="{A1A7077F-1AC4-48CE-91A5-0416058BFA92}" destId="{D0F3E0D4-5CDF-4D46-B18E-0CD0FB4B35D5}" srcOrd="1" destOrd="0" presId="urn:microsoft.com/office/officeart/2005/8/layout/hierarchy1"/>
    <dgm:cxn modelId="{7A9D800C-889F-4351-B23A-51E4B5733053}" type="presParOf" srcId="{1360188C-B997-437C-ADE8-AB6AA759FB42}" destId="{6C5A2BF1-5B03-43B3-8525-6DC297030B24}" srcOrd="6" destOrd="0" presId="urn:microsoft.com/office/officeart/2005/8/layout/hierarchy1"/>
    <dgm:cxn modelId="{DEC8CC62-1017-452F-834D-3DAAA0BA99FE}" type="presParOf" srcId="{1360188C-B997-437C-ADE8-AB6AA759FB42}" destId="{98364DE8-EE8B-48D5-9B65-254FD9B42731}" srcOrd="7" destOrd="0" presId="urn:microsoft.com/office/officeart/2005/8/layout/hierarchy1"/>
    <dgm:cxn modelId="{F80C5E31-8AA7-45B1-8995-3FE03DC20897}" type="presParOf" srcId="{98364DE8-EE8B-48D5-9B65-254FD9B42731}" destId="{FF607AEF-F059-46E7-8745-750C3826A24C}" srcOrd="0" destOrd="0" presId="urn:microsoft.com/office/officeart/2005/8/layout/hierarchy1"/>
    <dgm:cxn modelId="{B2ACEBAA-2804-4BD0-B723-34F957A1662B}" type="presParOf" srcId="{FF607AEF-F059-46E7-8745-750C3826A24C}" destId="{8BD5EF21-B529-4E5D-A016-894140EA883C}" srcOrd="0" destOrd="0" presId="urn:microsoft.com/office/officeart/2005/8/layout/hierarchy1"/>
    <dgm:cxn modelId="{F431B15C-9F04-4AF2-AA65-18BB3B7C7BF2}" type="presParOf" srcId="{FF607AEF-F059-46E7-8745-750C3826A24C}" destId="{0673049A-C6B7-4186-969B-F6F42A0483CE}" srcOrd="1" destOrd="0" presId="urn:microsoft.com/office/officeart/2005/8/layout/hierarchy1"/>
    <dgm:cxn modelId="{D0541E3B-767C-4502-A7CD-6EAA3AEEA797}" type="presParOf" srcId="{98364DE8-EE8B-48D5-9B65-254FD9B42731}" destId="{7FF9F887-D917-4CA9-8119-07DFFF6C8A2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5A2BF1-5B03-43B3-8525-6DC297030B24}">
      <dsp:nvSpPr>
        <dsp:cNvPr id="0" name=""/>
        <dsp:cNvSpPr/>
      </dsp:nvSpPr>
      <dsp:spPr>
        <a:xfrm>
          <a:off x="4724632" y="2002511"/>
          <a:ext cx="3246415" cy="3862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217"/>
              </a:lnTo>
              <a:lnTo>
                <a:pt x="3246415" y="263217"/>
              </a:lnTo>
              <a:lnTo>
                <a:pt x="3246415" y="3862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498611-4B0F-40D9-95D8-6A89CABCF165}">
      <dsp:nvSpPr>
        <dsp:cNvPr id="0" name=""/>
        <dsp:cNvSpPr/>
      </dsp:nvSpPr>
      <dsp:spPr>
        <a:xfrm>
          <a:off x="4724632" y="2002511"/>
          <a:ext cx="1623207" cy="3862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217"/>
              </a:lnTo>
              <a:lnTo>
                <a:pt x="1623207" y="263217"/>
              </a:lnTo>
              <a:lnTo>
                <a:pt x="1623207" y="3862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37D24-7BDE-4740-99CF-42EB1A80AE9A}">
      <dsp:nvSpPr>
        <dsp:cNvPr id="0" name=""/>
        <dsp:cNvSpPr/>
      </dsp:nvSpPr>
      <dsp:spPr>
        <a:xfrm>
          <a:off x="4724632" y="3232091"/>
          <a:ext cx="811603" cy="3862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217"/>
              </a:lnTo>
              <a:lnTo>
                <a:pt x="811603" y="263217"/>
              </a:lnTo>
              <a:lnTo>
                <a:pt x="811603" y="38624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A5BA7C-4BEE-490E-955E-BF8D7B825A29}">
      <dsp:nvSpPr>
        <dsp:cNvPr id="0" name=""/>
        <dsp:cNvSpPr/>
      </dsp:nvSpPr>
      <dsp:spPr>
        <a:xfrm>
          <a:off x="3913028" y="3232091"/>
          <a:ext cx="811603" cy="386249"/>
        </a:xfrm>
        <a:custGeom>
          <a:avLst/>
          <a:gdLst/>
          <a:ahLst/>
          <a:cxnLst/>
          <a:rect l="0" t="0" r="0" b="0"/>
          <a:pathLst>
            <a:path>
              <a:moveTo>
                <a:pt x="811603" y="0"/>
              </a:moveTo>
              <a:lnTo>
                <a:pt x="811603" y="263217"/>
              </a:lnTo>
              <a:lnTo>
                <a:pt x="0" y="263217"/>
              </a:lnTo>
              <a:lnTo>
                <a:pt x="0" y="38624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2A159E-731B-4E85-BBF0-A38E89AF09B6}">
      <dsp:nvSpPr>
        <dsp:cNvPr id="0" name=""/>
        <dsp:cNvSpPr/>
      </dsp:nvSpPr>
      <dsp:spPr>
        <a:xfrm>
          <a:off x="4678912" y="2002511"/>
          <a:ext cx="91440" cy="3862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62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5FC3CE-8C00-4B2F-9CD7-1A7BC40646C9}">
      <dsp:nvSpPr>
        <dsp:cNvPr id="0" name=""/>
        <dsp:cNvSpPr/>
      </dsp:nvSpPr>
      <dsp:spPr>
        <a:xfrm>
          <a:off x="1478217" y="3232091"/>
          <a:ext cx="811603" cy="3862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217"/>
              </a:lnTo>
              <a:lnTo>
                <a:pt x="811603" y="263217"/>
              </a:lnTo>
              <a:lnTo>
                <a:pt x="811603" y="38624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3EC470-2889-4A09-96AA-D0C765F95937}">
      <dsp:nvSpPr>
        <dsp:cNvPr id="0" name=""/>
        <dsp:cNvSpPr/>
      </dsp:nvSpPr>
      <dsp:spPr>
        <a:xfrm>
          <a:off x="666613" y="3232091"/>
          <a:ext cx="811603" cy="386249"/>
        </a:xfrm>
        <a:custGeom>
          <a:avLst/>
          <a:gdLst/>
          <a:ahLst/>
          <a:cxnLst/>
          <a:rect l="0" t="0" r="0" b="0"/>
          <a:pathLst>
            <a:path>
              <a:moveTo>
                <a:pt x="811603" y="0"/>
              </a:moveTo>
              <a:lnTo>
                <a:pt x="811603" y="263217"/>
              </a:lnTo>
              <a:lnTo>
                <a:pt x="0" y="263217"/>
              </a:lnTo>
              <a:lnTo>
                <a:pt x="0" y="38624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3FE1E-C3D0-462E-9E95-4CA09BAA390D}">
      <dsp:nvSpPr>
        <dsp:cNvPr id="0" name=""/>
        <dsp:cNvSpPr/>
      </dsp:nvSpPr>
      <dsp:spPr>
        <a:xfrm>
          <a:off x="1478217" y="2002511"/>
          <a:ext cx="3246415" cy="386249"/>
        </a:xfrm>
        <a:custGeom>
          <a:avLst/>
          <a:gdLst/>
          <a:ahLst/>
          <a:cxnLst/>
          <a:rect l="0" t="0" r="0" b="0"/>
          <a:pathLst>
            <a:path>
              <a:moveTo>
                <a:pt x="3246415" y="0"/>
              </a:moveTo>
              <a:lnTo>
                <a:pt x="3246415" y="263217"/>
              </a:lnTo>
              <a:lnTo>
                <a:pt x="0" y="263217"/>
              </a:lnTo>
              <a:lnTo>
                <a:pt x="0" y="3862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C5BF69-1589-40E1-8691-3294E3BA1B6E}">
      <dsp:nvSpPr>
        <dsp:cNvPr id="0" name=""/>
        <dsp:cNvSpPr/>
      </dsp:nvSpPr>
      <dsp:spPr>
        <a:xfrm>
          <a:off x="4060592" y="1159181"/>
          <a:ext cx="1328078" cy="8433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406F8B-5138-4145-BF48-D238B3C88B47}">
      <dsp:nvSpPr>
        <dsp:cNvPr id="0" name=""/>
        <dsp:cNvSpPr/>
      </dsp:nvSpPr>
      <dsp:spPr>
        <a:xfrm>
          <a:off x="4208157" y="1299367"/>
          <a:ext cx="1328078" cy="8433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Карбоновые кислоты</a:t>
          </a:r>
          <a:endParaRPr lang="ru-RU" sz="900" b="1" kern="1200" dirty="0"/>
        </a:p>
      </dsp:txBody>
      <dsp:txXfrm>
        <a:off x="4232857" y="1324067"/>
        <a:ext cx="1278678" cy="793930"/>
      </dsp:txXfrm>
    </dsp:sp>
    <dsp:sp modelId="{377F3569-C2AA-47AB-B3FE-C1E9B14163CC}">
      <dsp:nvSpPr>
        <dsp:cNvPr id="0" name=""/>
        <dsp:cNvSpPr/>
      </dsp:nvSpPr>
      <dsp:spPr>
        <a:xfrm>
          <a:off x="814177" y="2388760"/>
          <a:ext cx="1328078" cy="8433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827B49-A66F-4A6F-918C-74F969F5007D}">
      <dsp:nvSpPr>
        <dsp:cNvPr id="0" name=""/>
        <dsp:cNvSpPr/>
      </dsp:nvSpPr>
      <dsp:spPr>
        <a:xfrm>
          <a:off x="961741" y="2528946"/>
          <a:ext cx="1328078" cy="8433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Монокарбоновые кислоты</a:t>
          </a:r>
          <a:endParaRPr lang="ru-RU" sz="900" kern="1200" dirty="0"/>
        </a:p>
      </dsp:txBody>
      <dsp:txXfrm>
        <a:off x="986441" y="2553646"/>
        <a:ext cx="1278678" cy="793930"/>
      </dsp:txXfrm>
    </dsp:sp>
    <dsp:sp modelId="{4AACE75B-7828-4199-8ECF-5245832C22C1}">
      <dsp:nvSpPr>
        <dsp:cNvPr id="0" name=""/>
        <dsp:cNvSpPr/>
      </dsp:nvSpPr>
      <dsp:spPr>
        <a:xfrm>
          <a:off x="2573" y="3618340"/>
          <a:ext cx="1328078" cy="8433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59DD0A-CC16-485F-AFF1-74C8A9D9C350}">
      <dsp:nvSpPr>
        <dsp:cNvPr id="0" name=""/>
        <dsp:cNvSpPr/>
      </dsp:nvSpPr>
      <dsp:spPr>
        <a:xfrm>
          <a:off x="150138" y="3758526"/>
          <a:ext cx="1328078" cy="8433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Алифатические</a:t>
          </a:r>
          <a:endParaRPr lang="ru-RU" sz="900" kern="1200" dirty="0"/>
        </a:p>
      </dsp:txBody>
      <dsp:txXfrm>
        <a:off x="174838" y="3783226"/>
        <a:ext cx="1278678" cy="793930"/>
      </dsp:txXfrm>
    </dsp:sp>
    <dsp:sp modelId="{0857A8AA-161E-41E6-B493-5082A6982EE5}">
      <dsp:nvSpPr>
        <dsp:cNvPr id="0" name=""/>
        <dsp:cNvSpPr/>
      </dsp:nvSpPr>
      <dsp:spPr>
        <a:xfrm>
          <a:off x="1625781" y="3618340"/>
          <a:ext cx="1328078" cy="8433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FC4092-B0E9-4490-A185-2EA312141F3F}">
      <dsp:nvSpPr>
        <dsp:cNvPr id="0" name=""/>
        <dsp:cNvSpPr/>
      </dsp:nvSpPr>
      <dsp:spPr>
        <a:xfrm>
          <a:off x="1773345" y="3758526"/>
          <a:ext cx="1328078" cy="8433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Ароматические</a:t>
          </a:r>
          <a:endParaRPr lang="ru-RU" sz="900" kern="1200" dirty="0"/>
        </a:p>
      </dsp:txBody>
      <dsp:txXfrm>
        <a:off x="1798045" y="3783226"/>
        <a:ext cx="1278678" cy="793930"/>
      </dsp:txXfrm>
    </dsp:sp>
    <dsp:sp modelId="{A64F3D58-63FB-4EDD-AB85-E5171492B5FB}">
      <dsp:nvSpPr>
        <dsp:cNvPr id="0" name=""/>
        <dsp:cNvSpPr/>
      </dsp:nvSpPr>
      <dsp:spPr>
        <a:xfrm>
          <a:off x="4060592" y="2388760"/>
          <a:ext cx="1328078" cy="8433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7A9BC9-859E-435B-B40D-BA512DFF0044}">
      <dsp:nvSpPr>
        <dsp:cNvPr id="0" name=""/>
        <dsp:cNvSpPr/>
      </dsp:nvSpPr>
      <dsp:spPr>
        <a:xfrm>
          <a:off x="4208157" y="2528946"/>
          <a:ext cx="1328078" cy="8433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Дикарбоновые кислоты</a:t>
          </a:r>
          <a:endParaRPr lang="ru-RU" sz="900" kern="1200" dirty="0"/>
        </a:p>
      </dsp:txBody>
      <dsp:txXfrm>
        <a:off x="4232857" y="2553646"/>
        <a:ext cx="1278678" cy="793930"/>
      </dsp:txXfrm>
    </dsp:sp>
    <dsp:sp modelId="{4400A88C-96AB-4827-9B91-2B35EB18E063}">
      <dsp:nvSpPr>
        <dsp:cNvPr id="0" name=""/>
        <dsp:cNvSpPr/>
      </dsp:nvSpPr>
      <dsp:spPr>
        <a:xfrm>
          <a:off x="3248988" y="3618340"/>
          <a:ext cx="1328078" cy="8433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61BF2A-ECCF-4740-B3CE-8CDD2BAC1546}">
      <dsp:nvSpPr>
        <dsp:cNvPr id="0" name=""/>
        <dsp:cNvSpPr/>
      </dsp:nvSpPr>
      <dsp:spPr>
        <a:xfrm>
          <a:off x="3396553" y="3758526"/>
          <a:ext cx="1328078" cy="8433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Алифатические</a:t>
          </a:r>
          <a:endParaRPr lang="ru-RU" sz="900" kern="1200" dirty="0"/>
        </a:p>
      </dsp:txBody>
      <dsp:txXfrm>
        <a:off x="3421253" y="3783226"/>
        <a:ext cx="1278678" cy="793930"/>
      </dsp:txXfrm>
    </dsp:sp>
    <dsp:sp modelId="{CC2DD75E-9561-4BAC-B531-0CA1B7EEDB7C}">
      <dsp:nvSpPr>
        <dsp:cNvPr id="0" name=""/>
        <dsp:cNvSpPr/>
      </dsp:nvSpPr>
      <dsp:spPr>
        <a:xfrm>
          <a:off x="4872196" y="3618340"/>
          <a:ext cx="1328078" cy="8433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7D802-3C28-48D3-80BF-4B0F256995CA}">
      <dsp:nvSpPr>
        <dsp:cNvPr id="0" name=""/>
        <dsp:cNvSpPr/>
      </dsp:nvSpPr>
      <dsp:spPr>
        <a:xfrm>
          <a:off x="5019760" y="3758526"/>
          <a:ext cx="1328078" cy="8433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Ароматические</a:t>
          </a:r>
          <a:endParaRPr lang="ru-RU" sz="900" kern="1200" dirty="0"/>
        </a:p>
      </dsp:txBody>
      <dsp:txXfrm>
        <a:off x="5044460" y="3783226"/>
        <a:ext cx="1278678" cy="793930"/>
      </dsp:txXfrm>
    </dsp:sp>
    <dsp:sp modelId="{6078D4F2-7A6A-40E1-95AE-DE2DEB3B71FD}">
      <dsp:nvSpPr>
        <dsp:cNvPr id="0" name=""/>
        <dsp:cNvSpPr/>
      </dsp:nvSpPr>
      <dsp:spPr>
        <a:xfrm>
          <a:off x="5683800" y="2388760"/>
          <a:ext cx="1328078" cy="8433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3191B5-E4CC-43C3-9FDE-D8C2C641DD8A}">
      <dsp:nvSpPr>
        <dsp:cNvPr id="0" name=""/>
        <dsp:cNvSpPr/>
      </dsp:nvSpPr>
      <dsp:spPr>
        <a:xfrm>
          <a:off x="5831364" y="2528946"/>
          <a:ext cx="1328078" cy="8433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Функциональные производные</a:t>
          </a:r>
          <a:endParaRPr lang="ru-RU" sz="900" kern="1200" dirty="0"/>
        </a:p>
      </dsp:txBody>
      <dsp:txXfrm>
        <a:off x="5856064" y="2553646"/>
        <a:ext cx="1278678" cy="793930"/>
      </dsp:txXfrm>
    </dsp:sp>
    <dsp:sp modelId="{8BD5EF21-B529-4E5D-A016-894140EA883C}">
      <dsp:nvSpPr>
        <dsp:cNvPr id="0" name=""/>
        <dsp:cNvSpPr/>
      </dsp:nvSpPr>
      <dsp:spPr>
        <a:xfrm>
          <a:off x="7307007" y="2388760"/>
          <a:ext cx="1328078" cy="8433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73049A-C6B7-4186-969B-F6F42A0483CE}">
      <dsp:nvSpPr>
        <dsp:cNvPr id="0" name=""/>
        <dsp:cNvSpPr/>
      </dsp:nvSpPr>
      <dsp:spPr>
        <a:xfrm>
          <a:off x="7454572" y="2528946"/>
          <a:ext cx="1328078" cy="8433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err="1" smtClean="0"/>
            <a:t>Гетерофункциональные</a:t>
          </a:r>
          <a:r>
            <a:rPr lang="ru-RU" sz="900" kern="1200" dirty="0" smtClean="0"/>
            <a:t> кислоты</a:t>
          </a:r>
          <a:endParaRPr lang="ru-RU" sz="900" kern="1200" dirty="0"/>
        </a:p>
      </dsp:txBody>
      <dsp:txXfrm>
        <a:off x="7479272" y="2553646"/>
        <a:ext cx="1278678" cy="793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4" Type="http://schemas.openxmlformats.org/officeDocument/2006/relationships/image" Target="../media/image4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4" Type="http://schemas.openxmlformats.org/officeDocument/2006/relationships/image" Target="../media/image57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4" Type="http://schemas.openxmlformats.org/officeDocument/2006/relationships/image" Target="../media/image66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2" Type="http://schemas.openxmlformats.org/officeDocument/2006/relationships/image" Target="../media/image86.wmf"/><Relationship Id="rId1" Type="http://schemas.openxmlformats.org/officeDocument/2006/relationships/image" Target="../media/image85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8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9.wmf"/><Relationship Id="rId2" Type="http://schemas.openxmlformats.org/officeDocument/2006/relationships/image" Target="../media/image98.wmf"/><Relationship Id="rId1" Type="http://schemas.openxmlformats.org/officeDocument/2006/relationships/image" Target="../media/image97.wmf"/><Relationship Id="rId5" Type="http://schemas.openxmlformats.org/officeDocument/2006/relationships/image" Target="../media/image101.wmf"/><Relationship Id="rId4" Type="http://schemas.openxmlformats.org/officeDocument/2006/relationships/image" Target="../media/image100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wmf"/><Relationship Id="rId2" Type="http://schemas.openxmlformats.org/officeDocument/2006/relationships/image" Target="../media/image107.wmf"/><Relationship Id="rId1" Type="http://schemas.openxmlformats.org/officeDocument/2006/relationships/image" Target="../media/image99.wmf"/><Relationship Id="rId4" Type="http://schemas.openxmlformats.org/officeDocument/2006/relationships/image" Target="../media/image109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wmf"/><Relationship Id="rId2" Type="http://schemas.openxmlformats.org/officeDocument/2006/relationships/image" Target="../media/image111.wmf"/><Relationship Id="rId1" Type="http://schemas.openxmlformats.org/officeDocument/2006/relationships/image" Target="../media/image110.wmf"/><Relationship Id="rId4" Type="http://schemas.openxmlformats.org/officeDocument/2006/relationships/image" Target="../media/image113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wmf"/><Relationship Id="rId2" Type="http://schemas.openxmlformats.org/officeDocument/2006/relationships/image" Target="../media/image115.wmf"/><Relationship Id="rId1" Type="http://schemas.openxmlformats.org/officeDocument/2006/relationships/image" Target="../media/image114.wmf"/><Relationship Id="rId5" Type="http://schemas.openxmlformats.org/officeDocument/2006/relationships/image" Target="../media/image118.wmf"/><Relationship Id="rId4" Type="http://schemas.openxmlformats.org/officeDocument/2006/relationships/image" Target="../media/image117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wmf"/><Relationship Id="rId1" Type="http://schemas.openxmlformats.org/officeDocument/2006/relationships/image" Target="../media/image121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wmf"/><Relationship Id="rId2" Type="http://schemas.openxmlformats.org/officeDocument/2006/relationships/image" Target="../media/image124.wmf"/><Relationship Id="rId1" Type="http://schemas.openxmlformats.org/officeDocument/2006/relationships/image" Target="../media/image123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4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wmf"/><Relationship Id="rId2" Type="http://schemas.openxmlformats.org/officeDocument/2006/relationships/image" Target="../media/image136.wmf"/><Relationship Id="rId1" Type="http://schemas.openxmlformats.org/officeDocument/2006/relationships/image" Target="../media/image135.wmf"/><Relationship Id="rId4" Type="http://schemas.openxmlformats.org/officeDocument/2006/relationships/image" Target="../media/image138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wmf"/><Relationship Id="rId2" Type="http://schemas.openxmlformats.org/officeDocument/2006/relationships/image" Target="../media/image140.wmf"/><Relationship Id="rId1" Type="http://schemas.openxmlformats.org/officeDocument/2006/relationships/image" Target="../media/image139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3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4.wmf"/></Relationships>
</file>

<file path=ppt/drawings/_rels/vmlDrawing3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wmf"/><Relationship Id="rId2" Type="http://schemas.openxmlformats.org/officeDocument/2006/relationships/image" Target="../media/image149.wmf"/><Relationship Id="rId1" Type="http://schemas.openxmlformats.org/officeDocument/2006/relationships/image" Target="../media/image148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35545-7F9A-4562-8804-EB4C1F27E9EE}" type="datetimeFigureOut">
              <a:rPr lang="ru-RU"/>
              <a:pPr>
                <a:defRPr/>
              </a:pPr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BBDEF-A400-4158-AA63-B7BC77556E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6D95F-D0A5-43B5-AD61-5B6368A9D34C}" type="datetimeFigureOut">
              <a:rPr lang="ru-RU"/>
              <a:pPr>
                <a:defRPr/>
              </a:pPr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4A898-B32D-40B3-92D4-E8C8377CD2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FC7E3-BEE5-415E-858D-8A1B77D6AD19}" type="datetimeFigureOut">
              <a:rPr lang="ru-RU"/>
              <a:pPr>
                <a:defRPr/>
              </a:pPr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80185-8836-44A6-BBCB-08914215B3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B26E3-EBBA-465D-947A-15BC77726B64}" type="datetimeFigureOut">
              <a:rPr lang="ru-RU"/>
              <a:pPr>
                <a:defRPr/>
              </a:pPr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4B5BA-8E15-4824-B94E-B1E65F22B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249E0-AF10-4853-9981-4DB71C69E648}" type="datetimeFigureOut">
              <a:rPr lang="ru-RU"/>
              <a:pPr>
                <a:defRPr/>
              </a:pPr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63F18-CF34-4469-A78A-3BA1A204B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BE1A0-B187-45A5-99DE-1BE9696790F1}" type="datetimeFigureOut">
              <a:rPr lang="ru-RU"/>
              <a:pPr>
                <a:defRPr/>
              </a:pPr>
              <a:t>12.02.2020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4C6BF-305C-49F2-BF26-5534B52B82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ABE53-7AAF-44D9-B750-B873151F2D79}" type="datetimeFigureOut">
              <a:rPr lang="ru-RU"/>
              <a:pPr>
                <a:defRPr/>
              </a:pPr>
              <a:t>12.02.2020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77E8E-1E44-4405-BF09-886FFE3B1B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13145-4C72-4094-B27A-0EA055F80ED8}" type="datetimeFigureOut">
              <a:rPr lang="ru-RU"/>
              <a:pPr>
                <a:defRPr/>
              </a:pPr>
              <a:t>12.02.2020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B54A8-25CC-4274-AFB8-F7177991BD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BED5D-CAA3-46F2-A15F-024F3637E749}" type="datetimeFigureOut">
              <a:rPr lang="ru-RU"/>
              <a:pPr>
                <a:defRPr/>
              </a:pPr>
              <a:t>12.02.2020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6FE66-DC13-4D76-97BF-6AE60FC653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DE1AE-4A68-4EDB-B35D-2DD563949555}" type="datetimeFigureOut">
              <a:rPr lang="ru-RU"/>
              <a:pPr>
                <a:defRPr/>
              </a:pPr>
              <a:t>12.02.2020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E8859-2ACD-49BA-AAFF-D1575ACD5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38F30-3EB1-4425-9D33-ADA835531581}" type="datetimeFigureOut">
              <a:rPr lang="ru-RU"/>
              <a:pPr>
                <a:defRPr/>
              </a:pPr>
              <a:t>12.02.2020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D4456-EB35-4B87-B6DC-4E1D737C4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686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3FB1EC3-CF8B-415F-80A6-1012C4E4168D}" type="datetimeFigureOut">
              <a:rPr lang="ru-RU"/>
              <a:pPr>
                <a:defRPr/>
              </a:pPr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0F1856-BD37-4913-AEEA-E93B7019EA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2.wmf"/><Relationship Id="rId11" Type="http://schemas.openxmlformats.org/officeDocument/2006/relationships/image" Target="../media/image45.emf"/><Relationship Id="rId5" Type="http://schemas.openxmlformats.org/officeDocument/2006/relationships/oleObject" Target="../embeddings/oleObject41.bin"/><Relationship Id="rId10" Type="http://schemas.openxmlformats.org/officeDocument/2006/relationships/image" Target="../media/image44.wmf"/><Relationship Id="rId4" Type="http://schemas.openxmlformats.org/officeDocument/2006/relationships/image" Target="../media/image41.wmf"/><Relationship Id="rId9" Type="http://schemas.openxmlformats.org/officeDocument/2006/relationships/oleObject" Target="../embeddings/oleObject4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4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46.bin"/><Relationship Id="rId4" Type="http://schemas.openxmlformats.org/officeDocument/2006/relationships/image" Target="../media/image47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emf"/><Relationship Id="rId5" Type="http://schemas.openxmlformats.org/officeDocument/2006/relationships/image" Target="../media/image52.emf"/><Relationship Id="rId4" Type="http://schemas.openxmlformats.org/officeDocument/2006/relationships/image" Target="../media/image51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5.wmf"/><Relationship Id="rId5" Type="http://schemas.openxmlformats.org/officeDocument/2006/relationships/oleObject" Target="../embeddings/oleObject48.bin"/><Relationship Id="rId10" Type="http://schemas.openxmlformats.org/officeDocument/2006/relationships/image" Target="../media/image57.wmf"/><Relationship Id="rId4" Type="http://schemas.openxmlformats.org/officeDocument/2006/relationships/image" Target="../media/image54.wmf"/><Relationship Id="rId9" Type="http://schemas.openxmlformats.org/officeDocument/2006/relationships/oleObject" Target="../embeddings/oleObject5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9.wmf"/><Relationship Id="rId5" Type="http://schemas.openxmlformats.org/officeDocument/2006/relationships/oleObject" Target="../embeddings/oleObject52.bin"/><Relationship Id="rId4" Type="http://schemas.openxmlformats.org/officeDocument/2006/relationships/image" Target="../media/image58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3" Type="http://schemas.openxmlformats.org/officeDocument/2006/relationships/oleObject" Target="../embeddings/oleObject53.bin"/><Relationship Id="rId7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61.wmf"/><Relationship Id="rId5" Type="http://schemas.openxmlformats.org/officeDocument/2006/relationships/oleObject" Target="../embeddings/oleObject54.bin"/><Relationship Id="rId4" Type="http://schemas.openxmlformats.org/officeDocument/2006/relationships/image" Target="../media/image60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oleObject" Target="../embeddings/oleObject56.bin"/><Relationship Id="rId7" Type="http://schemas.openxmlformats.org/officeDocument/2006/relationships/oleObject" Target="../embeddings/oleObject5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4.wmf"/><Relationship Id="rId5" Type="http://schemas.openxmlformats.org/officeDocument/2006/relationships/oleObject" Target="../embeddings/oleObject57.bin"/><Relationship Id="rId10" Type="http://schemas.openxmlformats.org/officeDocument/2006/relationships/image" Target="../media/image66.wmf"/><Relationship Id="rId4" Type="http://schemas.openxmlformats.org/officeDocument/2006/relationships/image" Target="../media/image63.wmf"/><Relationship Id="rId9" Type="http://schemas.openxmlformats.org/officeDocument/2006/relationships/oleObject" Target="../embeddings/oleObject59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oleObject" Target="../embeddings/oleObject60.bin"/><Relationship Id="rId7" Type="http://schemas.openxmlformats.org/officeDocument/2006/relationships/oleObject" Target="../embeddings/oleObject6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68.wmf"/><Relationship Id="rId5" Type="http://schemas.openxmlformats.org/officeDocument/2006/relationships/oleObject" Target="../embeddings/oleObject61.bin"/><Relationship Id="rId4" Type="http://schemas.openxmlformats.org/officeDocument/2006/relationships/image" Target="../media/image67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5.w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4.wmf"/><Relationship Id="rId5" Type="http://schemas.openxmlformats.org/officeDocument/2006/relationships/diagramQuickStyle" Target="../diagrams/quickStyle1.xml"/><Relationship Id="rId10" Type="http://schemas.openxmlformats.org/officeDocument/2006/relationships/oleObject" Target="../embeddings/oleObject3.bin"/><Relationship Id="rId4" Type="http://schemas.openxmlformats.org/officeDocument/2006/relationships/diagramLayout" Target="../diagrams/layout1.xml"/><Relationship Id="rId9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emf"/><Relationship Id="rId3" Type="http://schemas.openxmlformats.org/officeDocument/2006/relationships/oleObject" Target="../embeddings/oleObject63.bin"/><Relationship Id="rId7" Type="http://schemas.openxmlformats.org/officeDocument/2006/relationships/image" Target="../media/image7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64.bin"/><Relationship Id="rId4" Type="http://schemas.openxmlformats.org/officeDocument/2006/relationships/image" Target="../media/image7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emf"/><Relationship Id="rId4" Type="http://schemas.openxmlformats.org/officeDocument/2006/relationships/image" Target="../media/image79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3" Type="http://schemas.openxmlformats.org/officeDocument/2006/relationships/oleObject" Target="../embeddings/oleObject65.bin"/><Relationship Id="rId7" Type="http://schemas.openxmlformats.org/officeDocument/2006/relationships/oleObject" Target="../embeddings/oleObject6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83.wmf"/><Relationship Id="rId5" Type="http://schemas.openxmlformats.org/officeDocument/2006/relationships/oleObject" Target="../embeddings/oleObject66.bin"/><Relationship Id="rId4" Type="http://schemas.openxmlformats.org/officeDocument/2006/relationships/image" Target="../media/image82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3" Type="http://schemas.openxmlformats.org/officeDocument/2006/relationships/oleObject" Target="../embeddings/oleObject68.bin"/><Relationship Id="rId7" Type="http://schemas.openxmlformats.org/officeDocument/2006/relationships/oleObject" Target="../embeddings/oleObject7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86.wmf"/><Relationship Id="rId5" Type="http://schemas.openxmlformats.org/officeDocument/2006/relationships/oleObject" Target="../embeddings/oleObject69.bin"/><Relationship Id="rId4" Type="http://schemas.openxmlformats.org/officeDocument/2006/relationships/image" Target="../media/image85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88.wmf"/><Relationship Id="rId4" Type="http://schemas.openxmlformats.org/officeDocument/2006/relationships/oleObject" Target="../embeddings/oleObject71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image" Target="../media/image9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8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wmf"/><Relationship Id="rId3" Type="http://schemas.openxmlformats.org/officeDocument/2006/relationships/oleObject" Target="../embeddings/oleObject72.bin"/><Relationship Id="rId7" Type="http://schemas.openxmlformats.org/officeDocument/2006/relationships/oleObject" Target="../embeddings/oleObject74.bin"/><Relationship Id="rId12" Type="http://schemas.openxmlformats.org/officeDocument/2006/relationships/image" Target="../media/image10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98.wmf"/><Relationship Id="rId11" Type="http://schemas.openxmlformats.org/officeDocument/2006/relationships/oleObject" Target="../embeddings/oleObject76.bin"/><Relationship Id="rId5" Type="http://schemas.openxmlformats.org/officeDocument/2006/relationships/oleObject" Target="../embeddings/oleObject73.bin"/><Relationship Id="rId10" Type="http://schemas.openxmlformats.org/officeDocument/2006/relationships/image" Target="../media/image100.wmf"/><Relationship Id="rId4" Type="http://schemas.openxmlformats.org/officeDocument/2006/relationships/image" Target="../media/image97.wmf"/><Relationship Id="rId9" Type="http://schemas.openxmlformats.org/officeDocument/2006/relationships/oleObject" Target="../embeddings/oleObject75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7.bin"/><Relationship Id="rId7" Type="http://schemas.openxmlformats.org/officeDocument/2006/relationships/image" Target="../media/image10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04.emf"/><Relationship Id="rId5" Type="http://schemas.openxmlformats.org/officeDocument/2006/relationships/image" Target="../media/image103.emf"/><Relationship Id="rId4" Type="http://schemas.openxmlformats.org/officeDocument/2006/relationships/image" Target="../media/image102.w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wmf"/><Relationship Id="rId3" Type="http://schemas.openxmlformats.org/officeDocument/2006/relationships/oleObject" Target="../embeddings/oleObject78.bin"/><Relationship Id="rId7" Type="http://schemas.openxmlformats.org/officeDocument/2006/relationships/oleObject" Target="../embeddings/oleObject8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07.wmf"/><Relationship Id="rId5" Type="http://schemas.openxmlformats.org/officeDocument/2006/relationships/oleObject" Target="../embeddings/oleObject79.bin"/><Relationship Id="rId10" Type="http://schemas.openxmlformats.org/officeDocument/2006/relationships/image" Target="../media/image109.wmf"/><Relationship Id="rId4" Type="http://schemas.openxmlformats.org/officeDocument/2006/relationships/image" Target="../media/image99.wmf"/><Relationship Id="rId9" Type="http://schemas.openxmlformats.org/officeDocument/2006/relationships/oleObject" Target="../embeddings/oleObject81.bin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wmf"/><Relationship Id="rId3" Type="http://schemas.openxmlformats.org/officeDocument/2006/relationships/oleObject" Target="../embeddings/oleObject82.bin"/><Relationship Id="rId7" Type="http://schemas.openxmlformats.org/officeDocument/2006/relationships/oleObject" Target="../embeddings/oleObject8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11.wmf"/><Relationship Id="rId5" Type="http://schemas.openxmlformats.org/officeDocument/2006/relationships/oleObject" Target="../embeddings/oleObject83.bin"/><Relationship Id="rId10" Type="http://schemas.openxmlformats.org/officeDocument/2006/relationships/image" Target="../media/image113.wmf"/><Relationship Id="rId4" Type="http://schemas.openxmlformats.org/officeDocument/2006/relationships/image" Target="../media/image110.wmf"/><Relationship Id="rId9" Type="http://schemas.openxmlformats.org/officeDocument/2006/relationships/oleObject" Target="../embeddings/oleObject85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wmf"/><Relationship Id="rId3" Type="http://schemas.openxmlformats.org/officeDocument/2006/relationships/oleObject" Target="../embeddings/oleObject86.bin"/><Relationship Id="rId7" Type="http://schemas.openxmlformats.org/officeDocument/2006/relationships/oleObject" Target="../embeddings/oleObject88.bin"/><Relationship Id="rId12" Type="http://schemas.openxmlformats.org/officeDocument/2006/relationships/image" Target="../media/image1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15.wmf"/><Relationship Id="rId11" Type="http://schemas.openxmlformats.org/officeDocument/2006/relationships/oleObject" Target="../embeddings/oleObject90.bin"/><Relationship Id="rId5" Type="http://schemas.openxmlformats.org/officeDocument/2006/relationships/oleObject" Target="../embeddings/oleObject87.bin"/><Relationship Id="rId10" Type="http://schemas.openxmlformats.org/officeDocument/2006/relationships/image" Target="../media/image117.wmf"/><Relationship Id="rId4" Type="http://schemas.openxmlformats.org/officeDocument/2006/relationships/image" Target="../media/image114.wmf"/><Relationship Id="rId9" Type="http://schemas.openxmlformats.org/officeDocument/2006/relationships/oleObject" Target="../embeddings/oleObject89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emf"/><Relationship Id="rId2" Type="http://schemas.openxmlformats.org/officeDocument/2006/relationships/image" Target="../media/image119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22.wmf"/><Relationship Id="rId5" Type="http://schemas.openxmlformats.org/officeDocument/2006/relationships/oleObject" Target="../embeddings/oleObject92.bin"/><Relationship Id="rId4" Type="http://schemas.openxmlformats.org/officeDocument/2006/relationships/image" Target="../media/image121.w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wmf"/><Relationship Id="rId3" Type="http://schemas.openxmlformats.org/officeDocument/2006/relationships/oleObject" Target="../embeddings/oleObject93.bin"/><Relationship Id="rId7" Type="http://schemas.openxmlformats.org/officeDocument/2006/relationships/oleObject" Target="../embeddings/oleObject9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24.wmf"/><Relationship Id="rId5" Type="http://schemas.openxmlformats.org/officeDocument/2006/relationships/oleObject" Target="../embeddings/oleObject94.bin"/><Relationship Id="rId4" Type="http://schemas.openxmlformats.org/officeDocument/2006/relationships/image" Target="../media/image123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6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5.wmf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emf"/><Relationship Id="rId3" Type="http://schemas.openxmlformats.org/officeDocument/2006/relationships/oleObject" Target="../embeddings/oleObject96.bin"/><Relationship Id="rId7" Type="http://schemas.openxmlformats.org/officeDocument/2006/relationships/image" Target="../media/image12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128.wmf"/><Relationship Id="rId5" Type="http://schemas.openxmlformats.org/officeDocument/2006/relationships/image" Target="../media/image127.wmf"/><Relationship Id="rId4" Type="http://schemas.openxmlformats.org/officeDocument/2006/relationships/image" Target="../media/image126.wmf"/><Relationship Id="rId9" Type="http://schemas.openxmlformats.org/officeDocument/2006/relationships/image" Target="../media/image131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emf"/><Relationship Id="rId2" Type="http://schemas.openxmlformats.org/officeDocument/2006/relationships/image" Target="../media/image132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4" Type="http://schemas.openxmlformats.org/officeDocument/2006/relationships/image" Target="../media/image134.w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wmf"/><Relationship Id="rId3" Type="http://schemas.openxmlformats.org/officeDocument/2006/relationships/oleObject" Target="../embeddings/oleObject98.bin"/><Relationship Id="rId7" Type="http://schemas.openxmlformats.org/officeDocument/2006/relationships/oleObject" Target="../embeddings/oleObject10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36.wmf"/><Relationship Id="rId5" Type="http://schemas.openxmlformats.org/officeDocument/2006/relationships/oleObject" Target="../embeddings/oleObject99.bin"/><Relationship Id="rId10" Type="http://schemas.openxmlformats.org/officeDocument/2006/relationships/image" Target="../media/image138.wmf"/><Relationship Id="rId4" Type="http://schemas.openxmlformats.org/officeDocument/2006/relationships/image" Target="../media/image135.wmf"/><Relationship Id="rId9" Type="http://schemas.openxmlformats.org/officeDocument/2006/relationships/oleObject" Target="../embeddings/oleObject101.bin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wmf"/><Relationship Id="rId3" Type="http://schemas.openxmlformats.org/officeDocument/2006/relationships/oleObject" Target="../embeddings/oleObject102.bin"/><Relationship Id="rId7" Type="http://schemas.openxmlformats.org/officeDocument/2006/relationships/oleObject" Target="../embeddings/oleObject10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40.wmf"/><Relationship Id="rId5" Type="http://schemas.openxmlformats.org/officeDocument/2006/relationships/oleObject" Target="../embeddings/oleObject103.bin"/><Relationship Id="rId4" Type="http://schemas.openxmlformats.org/officeDocument/2006/relationships/image" Target="../media/image139.wmf"/><Relationship Id="rId9" Type="http://schemas.openxmlformats.org/officeDocument/2006/relationships/image" Target="../media/image142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4" Type="http://schemas.openxmlformats.org/officeDocument/2006/relationships/image" Target="../media/image143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5" Type="http://schemas.openxmlformats.org/officeDocument/2006/relationships/image" Target="../media/image75.emf"/><Relationship Id="rId4" Type="http://schemas.openxmlformats.org/officeDocument/2006/relationships/image" Target="../media/image144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emf"/><Relationship Id="rId2" Type="http://schemas.openxmlformats.org/officeDocument/2006/relationships/image" Target="../media/image145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wmf"/><Relationship Id="rId3" Type="http://schemas.openxmlformats.org/officeDocument/2006/relationships/oleObject" Target="../embeddings/oleObject107.bin"/><Relationship Id="rId7" Type="http://schemas.openxmlformats.org/officeDocument/2006/relationships/oleObject" Target="../embeddings/oleObject10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49.wmf"/><Relationship Id="rId5" Type="http://schemas.openxmlformats.org/officeDocument/2006/relationships/oleObject" Target="../embeddings/oleObject108.bin"/><Relationship Id="rId4" Type="http://schemas.openxmlformats.org/officeDocument/2006/relationships/image" Target="../media/image148.wmf"/><Relationship Id="rId9" Type="http://schemas.openxmlformats.org/officeDocument/2006/relationships/image" Target="../media/image151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21.bin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3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5" Type="http://schemas.openxmlformats.org/officeDocument/2006/relationships/oleObject" Target="../embeddings/oleObject22.bin"/><Relationship Id="rId10" Type="http://schemas.openxmlformats.org/officeDocument/2006/relationships/image" Target="../media/image2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22.w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5" Type="http://schemas.openxmlformats.org/officeDocument/2006/relationships/image" Target="../media/image152.wmf"/><Relationship Id="rId4" Type="http://schemas.openxmlformats.org/officeDocument/2006/relationships/oleObject" Target="../embeddings/oleObject110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4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7.bin"/><Relationship Id="rId10" Type="http://schemas.openxmlformats.org/officeDocument/2006/relationships/image" Target="../media/image30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29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12" Type="http://schemas.openxmlformats.org/officeDocument/2006/relationships/image" Target="../media/image3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34.bin"/><Relationship Id="rId5" Type="http://schemas.openxmlformats.org/officeDocument/2006/relationships/oleObject" Target="../embeddings/oleObject31.bin"/><Relationship Id="rId10" Type="http://schemas.openxmlformats.org/officeDocument/2006/relationships/image" Target="../media/image34.wmf"/><Relationship Id="rId4" Type="http://schemas.openxmlformats.org/officeDocument/2006/relationships/image" Target="../media/image31.wmf"/><Relationship Id="rId9" Type="http://schemas.openxmlformats.org/officeDocument/2006/relationships/oleObject" Target="../embeddings/oleObject33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7.bin"/><Relationship Id="rId12" Type="http://schemas.openxmlformats.org/officeDocument/2006/relationships/image" Target="../media/image4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7.wmf"/><Relationship Id="rId11" Type="http://schemas.openxmlformats.org/officeDocument/2006/relationships/oleObject" Target="../embeddings/oleObject39.bin"/><Relationship Id="rId5" Type="http://schemas.openxmlformats.org/officeDocument/2006/relationships/oleObject" Target="../embeddings/oleObject36.bin"/><Relationship Id="rId10" Type="http://schemas.openxmlformats.org/officeDocument/2006/relationships/image" Target="../media/image39.wmf"/><Relationship Id="rId4" Type="http://schemas.openxmlformats.org/officeDocument/2006/relationships/image" Target="../media/image36.wmf"/><Relationship Id="rId9" Type="http://schemas.openxmlformats.org/officeDocument/2006/relationships/oleObject" Target="../embeddings/oleObject3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Карбоновые кислоты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6973">
            <a:off x="4827138" y="3284936"/>
            <a:ext cx="3313878" cy="2843691"/>
          </a:xfrm>
        </p:spPr>
      </p:pic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1808520"/>
              </p:ext>
            </p:extLst>
          </p:nvPr>
        </p:nvGraphicFramePr>
        <p:xfrm>
          <a:off x="971600" y="1556792"/>
          <a:ext cx="4033838" cy="256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83" name="Document" r:id="rId4" imgW="752400" imgH="457200" progId="ChemWindow.Document">
                  <p:embed/>
                </p:oleObj>
              </mc:Choice>
              <mc:Fallback>
                <p:oleObj name="Document" r:id="rId4" imgW="752400" imgH="457200" progId="ChemWindow.Document">
                  <p:embed/>
                  <p:pic>
                    <p:nvPicPr>
                      <p:cNvPr id="1331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556792"/>
                        <a:ext cx="4033838" cy="2566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9129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Заголовок 1"/>
          <p:cNvSpPr>
            <a:spLocks noGrp="1"/>
          </p:cNvSpPr>
          <p:nvPr>
            <p:ph type="title"/>
          </p:nvPr>
        </p:nvSpPr>
        <p:spPr>
          <a:xfrm>
            <a:off x="467544" y="149827"/>
            <a:ext cx="8229600" cy="493414"/>
          </a:xfrm>
        </p:spPr>
        <p:txBody>
          <a:bodyPr/>
          <a:lstStyle/>
          <a:p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Способы получения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2" name="Содержимое 2"/>
          <p:cNvSpPr>
            <a:spLocks noGrp="1"/>
          </p:cNvSpPr>
          <p:nvPr>
            <p:ph idx="1"/>
          </p:nvPr>
        </p:nvSpPr>
        <p:spPr>
          <a:xfrm>
            <a:off x="357188" y="836712"/>
            <a:ext cx="8548687" cy="58323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800" b="1" i="1" dirty="0" smtClean="0">
                <a:solidFill>
                  <a:srgbClr val="0000CC"/>
                </a:solidFill>
                <a:cs typeface="Times New Roman" pitchFamily="18" charset="0"/>
              </a:rPr>
              <a:t>4. 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Методы гидролиза: </a:t>
            </a: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4.1. функциональных производных карбоновых к-т</a:t>
            </a:r>
          </a:p>
          <a:p>
            <a:pPr>
              <a:buFont typeface="Arial" charset="0"/>
              <a:buNone/>
            </a:pPr>
            <a:endParaRPr lang="ru-RU" sz="2800" b="1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800" b="1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4.2. трех замещенных галогенпроизводных</a:t>
            </a:r>
            <a:r>
              <a:rPr lang="en-US" sz="2800" b="1" i="1" dirty="0" smtClean="0">
                <a:solidFill>
                  <a:srgbClr val="0000CC"/>
                </a:solidFill>
                <a:cs typeface="Times New Roman" pitchFamily="18" charset="0"/>
              </a:rPr>
              <a:t> S</a:t>
            </a:r>
            <a:r>
              <a:rPr lang="en-US" sz="2800" b="1" i="1" baseline="-25000" dirty="0" smtClean="0">
                <a:solidFill>
                  <a:srgbClr val="0000CC"/>
                </a:solidFill>
                <a:cs typeface="Times New Roman" pitchFamily="18" charset="0"/>
              </a:rPr>
              <a:t>N</a:t>
            </a:r>
            <a:r>
              <a:rPr lang="en-US" sz="2800" b="1" i="1" dirty="0" smtClean="0">
                <a:solidFill>
                  <a:srgbClr val="0000CC"/>
                </a:solidFill>
                <a:cs typeface="Times New Roman" pitchFamily="18" charset="0"/>
              </a:rPr>
              <a:t>2</a:t>
            </a:r>
            <a:endParaRPr lang="ru-RU" sz="2800" b="1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800" b="1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4.3. нитрилов </a:t>
            </a:r>
          </a:p>
        </p:txBody>
      </p:sp>
      <p:graphicFrame>
        <p:nvGraphicFramePr>
          <p:cNvPr id="266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7354111"/>
              </p:ext>
            </p:extLst>
          </p:nvPr>
        </p:nvGraphicFramePr>
        <p:xfrm>
          <a:off x="1171125" y="1782066"/>
          <a:ext cx="5000625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95" name="Document" r:id="rId3" imgW="2257560" imgH="399960" progId="ChemWindow.Document">
                  <p:embed/>
                </p:oleObj>
              </mc:Choice>
              <mc:Fallback>
                <p:oleObj name="Document" r:id="rId3" imgW="2257560" imgH="399960" progId="ChemWindow.Document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1125" y="1782066"/>
                        <a:ext cx="5000625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9995526"/>
              </p:ext>
            </p:extLst>
          </p:nvPr>
        </p:nvGraphicFramePr>
        <p:xfrm>
          <a:off x="2987824" y="2280541"/>
          <a:ext cx="5167312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96" name="Document" r:id="rId5" imgW="2666880" imgH="399960" progId="ChemWindow.Document">
                  <p:embed/>
                </p:oleObj>
              </mc:Choice>
              <mc:Fallback>
                <p:oleObj name="Document" r:id="rId5" imgW="2666880" imgH="399960" progId="ChemWindow.Document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2280541"/>
                        <a:ext cx="5167312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3070642"/>
              </p:ext>
            </p:extLst>
          </p:nvPr>
        </p:nvGraphicFramePr>
        <p:xfrm>
          <a:off x="723251" y="3499223"/>
          <a:ext cx="7718185" cy="1283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97" name="Document" r:id="rId7" imgW="4581360" imgH="762120" progId="ChemWindow.Document">
                  <p:embed/>
                </p:oleObj>
              </mc:Choice>
              <mc:Fallback>
                <p:oleObj name="Document" r:id="rId7" imgW="4581360" imgH="762120" progId="ChemWindow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23251" y="3499223"/>
                        <a:ext cx="7718185" cy="12835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5354014"/>
              </p:ext>
            </p:extLst>
          </p:nvPr>
        </p:nvGraphicFramePr>
        <p:xfrm>
          <a:off x="377220" y="5885300"/>
          <a:ext cx="5272159" cy="7292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98" name="Document" r:id="rId9" imgW="2962440" imgH="409680" progId="ChemWindow.Document">
                  <p:embed/>
                </p:oleObj>
              </mc:Choice>
              <mc:Fallback>
                <p:oleObj name="Document" r:id="rId9" imgW="2962440" imgH="409680" progId="ChemWindow.Document">
                  <p:embed/>
                  <p:pic>
                    <p:nvPicPr>
                      <p:cNvPr id="2765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220" y="5885300"/>
                        <a:ext cx="5272159" cy="7292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13300" y="5076760"/>
            <a:ext cx="5661883" cy="8005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71437" y="5614145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>
                <a:latin typeface="+mn-lt"/>
              </a:rPr>
              <a:t>бензонитрил</a:t>
            </a:r>
            <a:endParaRPr lang="ru-RU" b="1" i="1" dirty="0"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2008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Физические свойства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688632"/>
          </a:xfrm>
        </p:spPr>
        <p:txBody>
          <a:bodyPr/>
          <a:lstStyle/>
          <a:p>
            <a:r>
              <a:rPr lang="ru-RU" altLang="ru-RU" sz="2800" b="1" dirty="0"/>
              <a:t>Начиная с муравьиной кислоты все кислоты жидкости с высокой температурой кипения. Дикарбоновые кислоты – твёрдые вещества. </a:t>
            </a:r>
          </a:p>
          <a:p>
            <a:r>
              <a:rPr lang="ru-RU" altLang="ru-RU" sz="2800" b="1" dirty="0"/>
              <a:t>Это объясняется наличием водородной </a:t>
            </a:r>
            <a:r>
              <a:rPr lang="ru-RU" altLang="ru-RU" sz="2800" b="1" dirty="0" smtClean="0"/>
              <a:t>связи</a:t>
            </a:r>
          </a:p>
          <a:p>
            <a:endParaRPr lang="ru-RU" altLang="ru-RU" sz="2800" b="1" dirty="0"/>
          </a:p>
          <a:p>
            <a:endParaRPr lang="ru-RU" altLang="ru-RU" sz="2800" b="1" dirty="0" smtClean="0"/>
          </a:p>
          <a:p>
            <a:r>
              <a:rPr lang="ru-RU" altLang="ru-RU" sz="2800" b="1" dirty="0"/>
              <a:t>образуются циклические </a:t>
            </a:r>
            <a:r>
              <a:rPr lang="ru-RU" altLang="ru-RU" sz="2800" b="1" dirty="0" err="1" smtClean="0"/>
              <a:t>димеры</a:t>
            </a:r>
            <a:endParaRPr lang="ru-RU" altLang="ru-RU" sz="2800" b="1" dirty="0"/>
          </a:p>
          <a:p>
            <a:r>
              <a:rPr lang="ru-RU" altLang="ru-RU" sz="2800" b="1" dirty="0"/>
              <a:t>Первые представители хорошо растворимы в воде, высшие – нет</a:t>
            </a:r>
          </a:p>
          <a:p>
            <a:pPr marL="0" indent="0">
              <a:buNone/>
            </a:pPr>
            <a:endParaRPr lang="ru-RU" altLang="ru-RU" sz="2800" b="1" dirty="0"/>
          </a:p>
          <a:p>
            <a:endParaRPr lang="ru-RU" dirty="0"/>
          </a:p>
        </p:txBody>
      </p:sp>
      <p:graphicFrame>
        <p:nvGraphicFramePr>
          <p:cNvPr id="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4934394"/>
              </p:ext>
            </p:extLst>
          </p:nvPr>
        </p:nvGraphicFramePr>
        <p:xfrm>
          <a:off x="3059832" y="3068960"/>
          <a:ext cx="3167063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8" name="Document" r:id="rId3" imgW="1971675" imgH="495300" progId="ChemWindow.Document">
                  <p:embed/>
                </p:oleObj>
              </mc:Choice>
              <mc:Fallback>
                <p:oleObj name="Document" r:id="rId3" imgW="1971675" imgH="495300" progId="ChemWindow.Document">
                  <p:embed/>
                  <p:pic>
                    <p:nvPicPr>
                      <p:cNvPr id="5223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3068960"/>
                        <a:ext cx="3167063" cy="795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22047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Содержимое 2"/>
          <p:cNvSpPr>
            <a:spLocks noGrp="1"/>
          </p:cNvSpPr>
          <p:nvPr>
            <p:ph idx="1"/>
          </p:nvPr>
        </p:nvSpPr>
        <p:spPr>
          <a:xfrm>
            <a:off x="323528" y="851249"/>
            <a:ext cx="8437885" cy="586387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rgbClr val="0000CC"/>
                </a:solidFill>
              </a:rPr>
              <a:t>-С=О мало </a:t>
            </a:r>
            <a:r>
              <a:rPr lang="ru-RU" altLang="ru-RU" sz="2800" b="1" dirty="0">
                <a:solidFill>
                  <a:srgbClr val="0000CC"/>
                </a:solidFill>
              </a:rPr>
              <a:t>реакционно </a:t>
            </a:r>
            <a:r>
              <a:rPr lang="ru-RU" altLang="ru-RU" sz="2800" b="1" dirty="0" smtClean="0">
                <a:solidFill>
                  <a:srgbClr val="0000CC"/>
                </a:solidFill>
              </a:rPr>
              <a:t>способна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rgbClr val="0000CC"/>
                </a:solidFill>
              </a:rPr>
              <a:t>-ОН связь </a:t>
            </a:r>
            <a:r>
              <a:rPr lang="ru-RU" altLang="ru-RU" sz="2800" b="1" dirty="0">
                <a:solidFill>
                  <a:srgbClr val="0000CC"/>
                </a:solidFill>
              </a:rPr>
              <a:t>длиннее, чем в спиртах и </a:t>
            </a:r>
            <a:r>
              <a:rPr lang="ru-RU" altLang="ru-RU" sz="2800" b="1" dirty="0" smtClean="0">
                <a:solidFill>
                  <a:srgbClr val="0000CC"/>
                </a:solidFill>
              </a:rPr>
              <a:t>                     обусловливает химические свойства ОН-кислот</a:t>
            </a:r>
            <a:endParaRPr lang="ru-RU" altLang="ru-RU" sz="2800" b="1" dirty="0">
              <a:solidFill>
                <a:srgbClr val="0000CC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altLang="ru-RU" sz="2800" b="1" dirty="0"/>
          </a:p>
          <a:p>
            <a:pPr>
              <a:buFont typeface="Arial" panose="020B0604020202020204" pitchFamily="34" charset="0"/>
              <a:buChar char="•"/>
            </a:pPr>
            <a:endParaRPr lang="ru-RU" altLang="ru-RU" sz="2800" b="1" dirty="0" smtClean="0"/>
          </a:p>
          <a:p>
            <a:pPr>
              <a:buFont typeface="Arial" panose="020B0604020202020204" pitchFamily="34" charset="0"/>
              <a:buChar char="•"/>
            </a:pPr>
            <a:endParaRPr lang="ru-RU" altLang="ru-RU" sz="2800" b="1" dirty="0"/>
          </a:p>
          <a:p>
            <a:pPr>
              <a:buFont typeface="Arial" panose="020B0604020202020204" pitchFamily="34" charset="0"/>
              <a:buChar char="•"/>
            </a:pPr>
            <a:endParaRPr lang="ru-RU" altLang="ru-RU" sz="2800" b="1" dirty="0" smtClean="0"/>
          </a:p>
          <a:p>
            <a:pPr marL="812800" indent="-812800">
              <a:lnSpc>
                <a:spcPct val="90000"/>
              </a:lnSpc>
              <a:buFontTx/>
              <a:buAutoNum type="romanUcPeriod"/>
            </a:pPr>
            <a:r>
              <a:rPr lang="ru-RU" altLang="ru-RU" sz="2400" b="1" dirty="0">
                <a:solidFill>
                  <a:srgbClr val="0000CC"/>
                </a:solidFill>
              </a:rPr>
              <a:t>Замещение атома водорода в </a:t>
            </a:r>
            <a:r>
              <a:rPr lang="en-US" altLang="ru-RU" sz="2400" b="1" dirty="0">
                <a:solidFill>
                  <a:srgbClr val="0000CC"/>
                </a:solidFill>
              </a:rPr>
              <a:t>OH </a:t>
            </a:r>
            <a:r>
              <a:rPr lang="ru-RU" altLang="ru-RU" sz="2400" b="1" dirty="0">
                <a:solidFill>
                  <a:srgbClr val="0000CC"/>
                </a:solidFill>
              </a:rPr>
              <a:t>группе (кислотные свойства)</a:t>
            </a:r>
          </a:p>
          <a:p>
            <a:pPr marL="812800" indent="-812800">
              <a:lnSpc>
                <a:spcPct val="90000"/>
              </a:lnSpc>
              <a:buFontTx/>
              <a:buAutoNum type="romanUcPeriod"/>
            </a:pPr>
            <a:r>
              <a:rPr lang="ru-RU" altLang="ru-RU" sz="2400" b="1" dirty="0">
                <a:solidFill>
                  <a:srgbClr val="0000CC"/>
                </a:solidFill>
              </a:rPr>
              <a:t>Нуклеофильное замещение </a:t>
            </a:r>
            <a:r>
              <a:rPr lang="en-US" altLang="ru-RU" sz="2400" b="1" dirty="0">
                <a:solidFill>
                  <a:srgbClr val="0000CC"/>
                </a:solidFill>
              </a:rPr>
              <a:t>OH</a:t>
            </a:r>
            <a:r>
              <a:rPr lang="ru-RU" altLang="ru-RU" sz="2400" b="1" dirty="0">
                <a:solidFill>
                  <a:srgbClr val="0000CC"/>
                </a:solidFill>
              </a:rPr>
              <a:t>-группы, образуются функциональные производные кислоты</a:t>
            </a:r>
          </a:p>
          <a:p>
            <a:pPr marL="812800" indent="-812800">
              <a:lnSpc>
                <a:spcPct val="90000"/>
              </a:lnSpc>
              <a:buFontTx/>
              <a:buAutoNum type="romanUcPeriod"/>
            </a:pPr>
            <a:r>
              <a:rPr lang="ru-RU" altLang="ru-RU" sz="2400" b="1" dirty="0">
                <a:solidFill>
                  <a:srgbClr val="0000CC"/>
                </a:solidFill>
              </a:rPr>
              <a:t>Реакции по углеводородному скелету</a:t>
            </a:r>
          </a:p>
          <a:p>
            <a:pPr>
              <a:buFont typeface="Arial" panose="020B0604020202020204" pitchFamily="34" charset="0"/>
              <a:buChar char="•"/>
            </a:pPr>
            <a:endParaRPr lang="ru-RU" altLang="ru-RU" sz="2800" b="1" dirty="0"/>
          </a:p>
          <a:p>
            <a:pPr>
              <a:buFont typeface="Arial" charset="0"/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5" name="Прямоугольник 4"/>
          <p:cNvSpPr>
            <a:spLocks noChangeArrowheads="1"/>
          </p:cNvSpPr>
          <p:nvPr/>
        </p:nvSpPr>
        <p:spPr bwMode="auto">
          <a:xfrm>
            <a:off x="940301" y="81808"/>
            <a:ext cx="723423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Химические свойства</a:t>
            </a:r>
            <a:endParaRPr lang="ru-RU" sz="4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2765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7305298"/>
              </p:ext>
            </p:extLst>
          </p:nvPr>
        </p:nvGraphicFramePr>
        <p:xfrm>
          <a:off x="940301" y="2317516"/>
          <a:ext cx="6944068" cy="19645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43" name="Document" r:id="rId3" imgW="4410000" imgH="1247760" progId="ChemWindow.Document">
                  <p:embed/>
                </p:oleObj>
              </mc:Choice>
              <mc:Fallback>
                <p:oleObj name="Document" r:id="rId3" imgW="4410000" imgH="1247760" progId="ChemWindow.Document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0301" y="2317516"/>
                        <a:ext cx="6944068" cy="19645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640482"/>
              </p:ext>
            </p:extLst>
          </p:nvPr>
        </p:nvGraphicFramePr>
        <p:xfrm>
          <a:off x="6588224" y="295103"/>
          <a:ext cx="2173189" cy="1596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44" name="Document" r:id="rId5" imgW="933450" imgH="685800" progId="ChemWindow.Document">
                  <p:embed/>
                </p:oleObj>
              </mc:Choice>
              <mc:Fallback>
                <p:oleObj name="Document" r:id="rId5" imgW="933450" imgH="685800" progId="ChemWindow.Document">
                  <p:embed/>
                  <p:pic>
                    <p:nvPicPr>
                      <p:cNvPr id="5222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295103"/>
                        <a:ext cx="2173189" cy="15963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7748"/>
            <a:ext cx="8229600" cy="576064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свойства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93812"/>
            <a:ext cx="8640960" cy="5875548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00CC"/>
                </a:solidFill>
              </a:rPr>
              <a:t>Кислотные свойства: самые сильные ОН-кислоты 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0000CC"/>
                </a:solidFill>
              </a:rPr>
              <a:t>     </a:t>
            </a:r>
            <a:r>
              <a:rPr lang="ru-RU" sz="2800" b="1" i="1" dirty="0" err="1" smtClean="0">
                <a:solidFill>
                  <a:srgbClr val="0000CC"/>
                </a:solidFill>
              </a:rPr>
              <a:t>Бренстеда</a:t>
            </a:r>
            <a:endParaRPr lang="ru-RU" sz="2800" b="1" i="1" dirty="0" smtClean="0">
              <a:solidFill>
                <a:srgbClr val="0000CC"/>
              </a:solidFill>
            </a:endParaRPr>
          </a:p>
          <a:p>
            <a:pPr marL="0" indent="0">
              <a:buNone/>
            </a:pPr>
            <a:endParaRPr lang="ru-RU" sz="2800" b="1" i="1" dirty="0" smtClean="0">
              <a:solidFill>
                <a:srgbClr val="0000CC"/>
              </a:solidFill>
            </a:endParaRPr>
          </a:p>
          <a:p>
            <a:r>
              <a:rPr lang="ru-RU" sz="2800" b="1" i="1" dirty="0" smtClean="0">
                <a:solidFill>
                  <a:srgbClr val="0000CC"/>
                </a:solidFill>
              </a:rPr>
              <a:t>Эл/дон. ↓ кислотность</a:t>
            </a:r>
          </a:p>
          <a:p>
            <a:r>
              <a:rPr lang="ru-RU" sz="2800" b="1" i="1" dirty="0" smtClean="0">
                <a:solidFill>
                  <a:srgbClr val="0000CC"/>
                </a:solidFill>
              </a:rPr>
              <a:t>Эл/</a:t>
            </a:r>
            <a:r>
              <a:rPr lang="ru-RU" sz="2800" b="1" i="1" dirty="0" err="1" smtClean="0">
                <a:solidFill>
                  <a:srgbClr val="0000CC"/>
                </a:solidFill>
              </a:rPr>
              <a:t>акц</a:t>
            </a:r>
            <a:r>
              <a:rPr lang="ru-RU" sz="2800" b="1" i="1" dirty="0" smtClean="0">
                <a:solidFill>
                  <a:srgbClr val="0000CC"/>
                </a:solidFill>
              </a:rPr>
              <a:t>. ↑ кислотность</a:t>
            </a:r>
            <a:endParaRPr lang="en-US" sz="2800" b="1" i="1" dirty="0" smtClean="0">
              <a:solidFill>
                <a:srgbClr val="0000CC"/>
              </a:solidFill>
            </a:endParaRPr>
          </a:p>
          <a:p>
            <a:r>
              <a:rPr lang="ru-RU" sz="2800" b="1" i="1" dirty="0" smtClean="0">
                <a:solidFill>
                  <a:srgbClr val="0000CC"/>
                </a:solidFill>
              </a:rPr>
              <a:t>Реакции солеобразования</a:t>
            </a:r>
            <a:endParaRPr lang="ru-RU" sz="2800" b="1" i="1" dirty="0">
              <a:solidFill>
                <a:srgbClr val="0000CC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3580" y="1221791"/>
            <a:ext cx="5384683" cy="10391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7159" y="2436931"/>
            <a:ext cx="1079391" cy="7277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1704" y="2436931"/>
            <a:ext cx="1189086" cy="7200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0239" y="2474318"/>
            <a:ext cx="1478796" cy="6453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65902" y="2535359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+mn-lt"/>
              </a:rPr>
              <a:t>&lt;</a:t>
            </a:r>
            <a:endParaRPr lang="ru-RU" sz="2800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80931" y="2515005"/>
            <a:ext cx="43204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+mn-lt"/>
              </a:rPr>
              <a:t>&lt;</a:t>
            </a:r>
            <a:endParaRPr lang="ru-RU" sz="2800" dirty="0">
              <a:latin typeface="+mn-lt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584" y="3742024"/>
            <a:ext cx="6873811" cy="27503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30630" y="4170353"/>
            <a:ext cx="20162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+mn-lt"/>
                <a:cs typeface="Times New Roman" panose="02020603050405020304" pitchFamily="18" charset="0"/>
              </a:rPr>
              <a:t>Цинка ацетат</a:t>
            </a:r>
            <a:endParaRPr lang="ru-RU" i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30630" y="4853798"/>
            <a:ext cx="235294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+mn-lt"/>
              </a:rPr>
              <a:t>Магния ацетат</a:t>
            </a:r>
            <a:endParaRPr lang="ru-RU" i="1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30630" y="5661248"/>
            <a:ext cx="186956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+mn-lt"/>
              </a:rPr>
              <a:t>Натрия ацетат</a:t>
            </a:r>
            <a:endParaRPr lang="ru-RU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248315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свойства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8568952" cy="5760640"/>
          </a:xfrm>
        </p:spPr>
        <p:txBody>
          <a:bodyPr/>
          <a:lstStyle/>
          <a:p>
            <a:r>
              <a:rPr lang="ru-RU" altLang="ru-RU" sz="2800" b="1" dirty="0" smtClean="0"/>
              <a:t>Кислотность непредельных выше (↑) из-за          </a:t>
            </a:r>
            <a:r>
              <a:rPr lang="el-GR" altLang="ru-RU" sz="2800" b="1" dirty="0" smtClean="0">
                <a:latin typeface="Times New Roman" panose="02020603050405020304" pitchFamily="18" charset="0"/>
              </a:rPr>
              <a:t>π</a:t>
            </a:r>
            <a:r>
              <a:rPr lang="ru-RU" altLang="ru-RU" sz="2800" b="1" dirty="0">
                <a:latin typeface="Times New Roman" panose="02020603050405020304" pitchFamily="18" charset="0"/>
              </a:rPr>
              <a:t>,</a:t>
            </a:r>
            <a:r>
              <a:rPr lang="el-GR" altLang="ru-RU" sz="2800" b="1" dirty="0" smtClean="0">
                <a:latin typeface="Times New Roman" panose="02020603050405020304" pitchFamily="18" charset="0"/>
              </a:rPr>
              <a:t>π</a:t>
            </a:r>
            <a:r>
              <a:rPr lang="ru-RU" altLang="ru-RU" sz="2800" b="1" dirty="0" smtClean="0"/>
              <a:t>-сопряжения, стабилизирующего анион</a:t>
            </a:r>
          </a:p>
          <a:p>
            <a:endParaRPr lang="ru-RU" sz="2800" b="1" dirty="0"/>
          </a:p>
          <a:p>
            <a:endParaRPr lang="ru-RU" sz="2800" b="1" dirty="0" smtClean="0"/>
          </a:p>
          <a:p>
            <a:r>
              <a:rPr lang="ru-RU" altLang="ru-RU" sz="2800" b="1" dirty="0" smtClean="0"/>
              <a:t>Высокая кислотность дикарбоновых                  кислот  обусловлена акцепторным                влиянием </a:t>
            </a:r>
            <a:r>
              <a:rPr lang="ru-RU" altLang="ru-RU" sz="2800" b="1" i="1" dirty="0" smtClean="0">
                <a:solidFill>
                  <a:srgbClr val="0000CC"/>
                </a:solidFill>
              </a:rPr>
              <a:t>(-</a:t>
            </a:r>
            <a:r>
              <a:rPr lang="en-US" altLang="ru-RU" sz="2800" b="1" i="1" dirty="0" smtClean="0">
                <a:solidFill>
                  <a:srgbClr val="0000CC"/>
                </a:solidFill>
              </a:rPr>
              <a:t>I </a:t>
            </a:r>
            <a:r>
              <a:rPr lang="ru-RU" altLang="ru-RU" sz="2800" b="1" i="1" dirty="0" smtClean="0">
                <a:solidFill>
                  <a:srgbClr val="0000CC"/>
                </a:solidFill>
              </a:rPr>
              <a:t>эффект</a:t>
            </a:r>
            <a:r>
              <a:rPr lang="en-US" altLang="ru-RU" sz="2800" b="1" i="1" dirty="0" smtClean="0">
                <a:solidFill>
                  <a:srgbClr val="0000CC"/>
                </a:solidFill>
              </a:rPr>
              <a:t>)</a:t>
            </a:r>
            <a:r>
              <a:rPr lang="ru-RU" altLang="ru-RU" sz="2800" b="1" i="1" dirty="0" smtClean="0">
                <a:solidFill>
                  <a:srgbClr val="0000CC"/>
                </a:solidFill>
              </a:rPr>
              <a:t> </a:t>
            </a:r>
            <a:r>
              <a:rPr lang="ru-RU" altLang="ru-RU" sz="2800" b="1" dirty="0" smtClean="0"/>
              <a:t>второй </a:t>
            </a:r>
            <a:r>
              <a:rPr lang="en-US" altLang="ru-RU" sz="2800" b="1" dirty="0" smtClean="0"/>
              <a:t>COOH</a:t>
            </a:r>
            <a:r>
              <a:rPr lang="ru-RU" altLang="ru-RU" sz="2800" b="1" dirty="0" smtClean="0"/>
              <a:t>-группы</a:t>
            </a:r>
          </a:p>
          <a:p>
            <a:endParaRPr lang="ru-RU" altLang="ru-RU" sz="2800" b="1" dirty="0"/>
          </a:p>
          <a:p>
            <a:endParaRPr lang="ru-RU" altLang="ru-RU" sz="2800" b="1" dirty="0" smtClean="0"/>
          </a:p>
          <a:p>
            <a:r>
              <a:rPr lang="ru-RU" altLang="ru-RU" sz="2400" b="1" dirty="0"/>
              <a:t>для уксусной кислоты Ка = 1,75*10</a:t>
            </a:r>
            <a:r>
              <a:rPr lang="ru-RU" altLang="ru-RU" sz="2400" b="1" baseline="30000" dirty="0"/>
              <a:t>-5</a:t>
            </a:r>
            <a:r>
              <a:rPr lang="ru-RU" altLang="ru-RU" sz="2400" b="1" dirty="0"/>
              <a:t>; </a:t>
            </a:r>
            <a:r>
              <a:rPr lang="ru-RU" altLang="ru-RU" sz="2400" b="1" dirty="0" err="1"/>
              <a:t>рКа</a:t>
            </a:r>
            <a:r>
              <a:rPr lang="ru-RU" altLang="ru-RU" sz="2400" b="1" dirty="0"/>
              <a:t> = -</a:t>
            </a:r>
            <a:r>
              <a:rPr lang="en-US" altLang="ru-RU" sz="2400" b="1" dirty="0" err="1"/>
              <a:t>lgKa</a:t>
            </a:r>
            <a:r>
              <a:rPr lang="ru-RU" altLang="ru-RU" sz="2400" b="1" dirty="0"/>
              <a:t>; </a:t>
            </a:r>
            <a:r>
              <a:rPr lang="ru-RU" altLang="ru-RU" sz="2400" b="1" dirty="0" err="1"/>
              <a:t>рКа</a:t>
            </a:r>
            <a:r>
              <a:rPr lang="ru-RU" altLang="ru-RU" sz="2400" b="1" dirty="0"/>
              <a:t> = 4,75</a:t>
            </a:r>
          </a:p>
          <a:p>
            <a:r>
              <a:rPr lang="ru-RU" altLang="ru-RU" sz="2400" b="1" dirty="0" smtClean="0"/>
              <a:t>Сила </a:t>
            </a:r>
            <a:r>
              <a:rPr lang="ru-RU" altLang="ru-RU" sz="2400" b="1" dirty="0"/>
              <a:t>кислотности характеризуется Ка и </a:t>
            </a:r>
            <a:r>
              <a:rPr lang="ru-RU" altLang="ru-RU" sz="2400" b="1" dirty="0" err="1"/>
              <a:t>рКа</a:t>
            </a:r>
            <a:r>
              <a:rPr lang="ru-RU" altLang="ru-RU" sz="2400" b="1" dirty="0"/>
              <a:t>. Чем больше Ка, тем слабее кислота</a:t>
            </a:r>
          </a:p>
          <a:p>
            <a:endParaRPr lang="ru-RU" altLang="ru-RU" sz="2800" b="1" dirty="0"/>
          </a:p>
          <a:p>
            <a:endParaRPr lang="ru-RU" altLang="ru-RU" sz="2800" b="1" dirty="0" smtClean="0"/>
          </a:p>
          <a:p>
            <a:endParaRPr lang="ru-RU" altLang="ru-RU" sz="2800" b="1" dirty="0"/>
          </a:p>
          <a:p>
            <a:endParaRPr lang="ru-RU" dirty="0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1281360"/>
              </p:ext>
            </p:extLst>
          </p:nvPr>
        </p:nvGraphicFramePr>
        <p:xfrm>
          <a:off x="1691680" y="1658515"/>
          <a:ext cx="2880320" cy="12933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77" name="Document" r:id="rId3" imgW="1400175" imgH="628650" progId="ChemWindow.Document">
                  <p:embed/>
                </p:oleObj>
              </mc:Choice>
              <mc:Fallback>
                <p:oleObj name="Document" r:id="rId3" imgW="1400175" imgH="628650" progId="ChemWindow.Document">
                  <p:embed/>
                  <p:pic>
                    <p:nvPicPr>
                      <p:cNvPr id="5530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1658515"/>
                        <a:ext cx="2880320" cy="12933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6931050"/>
              </p:ext>
            </p:extLst>
          </p:nvPr>
        </p:nvGraphicFramePr>
        <p:xfrm>
          <a:off x="6391461" y="1979774"/>
          <a:ext cx="2501019" cy="1944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78" name="Document" r:id="rId5" imgW="1409700" imgH="1095375" progId="ChemWindow.Document">
                  <p:embed/>
                </p:oleObj>
              </mc:Choice>
              <mc:Fallback>
                <p:oleObj name="Document" r:id="rId5" imgW="1409700" imgH="1095375" progId="ChemWindow.Document">
                  <p:embed/>
                  <p:pic>
                    <p:nvPicPr>
                      <p:cNvPr id="55317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1461" y="1979774"/>
                        <a:ext cx="2501019" cy="19442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5691576"/>
              </p:ext>
            </p:extLst>
          </p:nvPr>
        </p:nvGraphicFramePr>
        <p:xfrm>
          <a:off x="2411760" y="4229100"/>
          <a:ext cx="3816350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79" name="Document" r:id="rId7" imgW="2438400" imgH="304800" progId="ChemWindow.Document">
                  <p:embed/>
                </p:oleObj>
              </mc:Choice>
              <mc:Fallback>
                <p:oleObj name="Document" r:id="rId7" imgW="2438400" imgH="304800" progId="ChemWindow.Document">
                  <p:embed/>
                  <p:pic>
                    <p:nvPicPr>
                      <p:cNvPr id="5532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4229100"/>
                        <a:ext cx="3816350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1543558"/>
              </p:ext>
            </p:extLst>
          </p:nvPr>
        </p:nvGraphicFramePr>
        <p:xfrm>
          <a:off x="2915816" y="4573877"/>
          <a:ext cx="2376487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80" name="Document" r:id="rId9" imgW="1533525" imgH="476250" progId="ChemWindow.Document">
                  <p:embed/>
                </p:oleObj>
              </mc:Choice>
              <mc:Fallback>
                <p:oleObj name="Document" r:id="rId9" imgW="1533525" imgH="476250" progId="ChemWindow.Document">
                  <p:embed/>
                  <p:pic>
                    <p:nvPicPr>
                      <p:cNvPr id="55323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4573877"/>
                        <a:ext cx="2376487" cy="738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15569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свойства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568952" cy="5832648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2. </a:t>
            </a: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Р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еакции нуклеофильного замещения -ОН (</a:t>
            </a:r>
            <a:r>
              <a:rPr lang="en-US" sz="2800" b="1" i="1" dirty="0" smtClean="0">
                <a:solidFill>
                  <a:srgbClr val="0000CC"/>
                </a:solidFill>
                <a:cs typeface="Times New Roman" pitchFamily="18" charset="0"/>
              </a:rPr>
              <a:t>S</a:t>
            </a:r>
            <a:r>
              <a:rPr lang="en-US" sz="2800" b="1" i="1" baseline="-25000" dirty="0" smtClean="0">
                <a:solidFill>
                  <a:srgbClr val="0000CC"/>
                </a:solidFill>
                <a:cs typeface="Times New Roman" pitchFamily="18" charset="0"/>
              </a:rPr>
              <a:t>N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)-функциональные производные карбоновых к-т</a:t>
            </a:r>
          </a:p>
          <a:p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2.1. Замещение </a:t>
            </a: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ОН- группы на 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галоген</a:t>
            </a:r>
            <a:r>
              <a:rPr lang="en-US" sz="2800" b="1" i="1" dirty="0" smtClean="0">
                <a:solidFill>
                  <a:srgbClr val="0000CC"/>
                </a:solidFill>
                <a:cs typeface="Times New Roman" pitchFamily="18" charset="0"/>
              </a:rPr>
              <a:t>-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образование </a:t>
            </a:r>
            <a:r>
              <a:rPr lang="ru-RU" sz="2800" b="1" i="1" dirty="0" err="1" smtClean="0">
                <a:solidFill>
                  <a:srgbClr val="0000CC"/>
                </a:solidFill>
                <a:cs typeface="Times New Roman" pitchFamily="18" charset="0"/>
              </a:rPr>
              <a:t>галогенангидридов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 кислот</a:t>
            </a: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endParaRPr lang="ru-RU" sz="2800" b="1" i="1" dirty="0">
              <a:solidFill>
                <a:srgbClr val="0000CC"/>
              </a:solidFill>
            </a:endParaRPr>
          </a:p>
        </p:txBody>
      </p:sp>
      <p:graphicFrame>
        <p:nvGraphicFramePr>
          <p:cNvPr id="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3582435"/>
              </p:ext>
            </p:extLst>
          </p:nvPr>
        </p:nvGraphicFramePr>
        <p:xfrm>
          <a:off x="1547664" y="4051211"/>
          <a:ext cx="5882599" cy="875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10" name="Document" r:id="rId3" imgW="3200400" imgH="476280" progId="ChemWindow.Document">
                  <p:embed/>
                </p:oleObj>
              </mc:Choice>
              <mc:Fallback>
                <p:oleObj name="Document" r:id="rId3" imgW="3200400" imgH="476280" progId="ChemWindow.Document">
                  <p:embed/>
                  <p:pic>
                    <p:nvPicPr>
                      <p:cNvPr id="28681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4051211"/>
                        <a:ext cx="5882599" cy="8758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18"/>
          <p:cNvGrpSpPr>
            <a:grpSpLocks/>
          </p:cNvGrpSpPr>
          <p:nvPr/>
        </p:nvGrpSpPr>
        <p:grpSpPr bwMode="auto">
          <a:xfrm>
            <a:off x="611560" y="2708920"/>
            <a:ext cx="7921504" cy="1296144"/>
            <a:chOff x="1020" y="1508"/>
            <a:chExt cx="3773" cy="573"/>
          </a:xfrm>
        </p:grpSpPr>
        <p:graphicFrame>
          <p:nvGraphicFramePr>
            <p:cNvPr id="8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36680713"/>
                </p:ext>
              </p:extLst>
            </p:nvPr>
          </p:nvGraphicFramePr>
          <p:xfrm>
            <a:off x="1020" y="1508"/>
            <a:ext cx="3765" cy="5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11" name="Document" r:id="rId5" imgW="4000500" imgH="609600" progId="ChemWindow.Document">
                    <p:embed/>
                  </p:oleObj>
                </mc:Choice>
                <mc:Fallback>
                  <p:oleObj name="Document" r:id="rId5" imgW="4000500" imgH="609600" progId="ChemWindow.Document">
                    <p:embed/>
                    <p:pic>
                      <p:nvPicPr>
                        <p:cNvPr id="63494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20" y="1508"/>
                          <a:ext cx="3765" cy="5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1982" y="1778"/>
              <a:ext cx="1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altLang="ru-RU" dirty="0">
                  <a:latin typeface="Times New Roman" panose="02020603050405020304" pitchFamily="18" charset="0"/>
                </a:rPr>
                <a:t>(</a:t>
              </a:r>
            </a:p>
          </p:txBody>
        </p:sp>
        <p:sp>
          <p:nvSpPr>
            <p:cNvPr id="10" name="Text Box 15"/>
            <p:cNvSpPr txBox="1">
              <a:spLocks noChangeArrowheads="1"/>
            </p:cNvSpPr>
            <p:nvPr/>
          </p:nvSpPr>
          <p:spPr bwMode="auto">
            <a:xfrm>
              <a:off x="2426" y="1794"/>
              <a:ext cx="1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altLang="ru-RU" dirty="0">
                  <a:latin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11" name="Text Box 16"/>
            <p:cNvSpPr txBox="1">
              <a:spLocks noChangeArrowheads="1"/>
            </p:cNvSpPr>
            <p:nvPr/>
          </p:nvSpPr>
          <p:spPr bwMode="auto">
            <a:xfrm>
              <a:off x="3914" y="1795"/>
              <a:ext cx="1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altLang="ru-RU" dirty="0">
                  <a:latin typeface="Times New Roman" panose="02020603050405020304" pitchFamily="18" charset="0"/>
                </a:rPr>
                <a:t>(</a:t>
              </a:r>
            </a:p>
          </p:txBody>
        </p:sp>
        <p:sp>
          <p:nvSpPr>
            <p:cNvPr id="12" name="Text Box 17"/>
            <p:cNvSpPr txBox="1">
              <a:spLocks noChangeArrowheads="1"/>
            </p:cNvSpPr>
            <p:nvPr/>
          </p:nvSpPr>
          <p:spPr bwMode="auto">
            <a:xfrm>
              <a:off x="4629" y="1795"/>
              <a:ext cx="1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altLang="ru-RU" dirty="0">
                  <a:latin typeface="Times New Roman" panose="02020603050405020304" pitchFamily="18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6276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свойства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568952" cy="5832648"/>
          </a:xfrm>
        </p:spPr>
        <p:txBody>
          <a:bodyPr/>
          <a:lstStyle/>
          <a:p>
            <a:pPr>
              <a:buNone/>
            </a:pP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2.2. </a:t>
            </a:r>
            <a:r>
              <a:rPr lang="ru-RU" sz="2800" b="1" i="1" dirty="0">
                <a:solidFill>
                  <a:srgbClr val="0000CC"/>
                </a:solidFill>
              </a:rPr>
              <a:t>Замещение ОН</a:t>
            </a:r>
            <a:r>
              <a:rPr lang="en-US" sz="2800" b="1" i="1" dirty="0">
                <a:solidFill>
                  <a:srgbClr val="0000CC"/>
                </a:solidFill>
              </a:rPr>
              <a:t> </a:t>
            </a:r>
            <a:r>
              <a:rPr lang="ru-RU" sz="2800" b="1" i="1" dirty="0">
                <a:solidFill>
                  <a:srgbClr val="0000CC"/>
                </a:solidFill>
              </a:rPr>
              <a:t>-</a:t>
            </a:r>
            <a:r>
              <a:rPr lang="en-US" sz="2800" b="1" i="1" dirty="0">
                <a:solidFill>
                  <a:srgbClr val="0000CC"/>
                </a:solidFill>
              </a:rPr>
              <a:t> </a:t>
            </a:r>
            <a:r>
              <a:rPr lang="ru-RU" sz="2800" b="1" i="1" dirty="0">
                <a:solidFill>
                  <a:srgbClr val="0000CC"/>
                </a:solidFill>
              </a:rPr>
              <a:t>группы на </a:t>
            </a:r>
            <a:r>
              <a:rPr lang="en-US" sz="2800" b="1" i="1" dirty="0" smtClean="0">
                <a:solidFill>
                  <a:srgbClr val="0000CC"/>
                </a:solidFill>
              </a:rPr>
              <a:t>–NH</a:t>
            </a:r>
            <a:r>
              <a:rPr lang="en-US" sz="2800" b="1" i="1" baseline="-25000" dirty="0" smtClean="0">
                <a:solidFill>
                  <a:srgbClr val="0000CC"/>
                </a:solidFill>
              </a:rPr>
              <a:t>2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-образование амидов </a:t>
            </a: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кислот</a:t>
            </a:r>
          </a:p>
          <a:p>
            <a:pPr>
              <a:buNone/>
            </a:pP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None/>
            </a:pP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None/>
            </a:pP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2.3.Замещение ОН- группы на 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               –образование </a:t>
            </a: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ангидридов 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кислот</a:t>
            </a:r>
          </a:p>
          <a:p>
            <a:pPr>
              <a:buNone/>
            </a:pP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                                                                      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ацетангидрид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graphicFrame>
        <p:nvGraphicFramePr>
          <p:cNvPr id="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849891"/>
              </p:ext>
            </p:extLst>
          </p:nvPr>
        </p:nvGraphicFramePr>
        <p:xfrm>
          <a:off x="5220072" y="3103730"/>
          <a:ext cx="1079500" cy="741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60" name="Document" r:id="rId3" imgW="609480" imgH="419040" progId="ChemWindow.Document">
                  <p:embed/>
                </p:oleObj>
              </mc:Choice>
              <mc:Fallback>
                <p:oleObj name="Document" r:id="rId3" imgW="609480" imgH="419040" progId="ChemWindow.Document">
                  <p:embed/>
                  <p:pic>
                    <p:nvPicPr>
                      <p:cNvPr id="2970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3103730"/>
                        <a:ext cx="1079500" cy="741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3117839"/>
              </p:ext>
            </p:extLst>
          </p:nvPr>
        </p:nvGraphicFramePr>
        <p:xfrm>
          <a:off x="683617" y="1772816"/>
          <a:ext cx="7835974" cy="1253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61" name="Document" r:id="rId5" imgW="4943520" imgH="790560" progId="ChemWindow.Document">
                  <p:embed/>
                </p:oleObj>
              </mc:Choice>
              <mc:Fallback>
                <p:oleObj name="Document" r:id="rId5" imgW="4943520" imgH="790560" progId="ChemWindow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83617" y="1772816"/>
                        <a:ext cx="7835974" cy="12531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6264805"/>
              </p:ext>
            </p:extLst>
          </p:nvPr>
        </p:nvGraphicFramePr>
        <p:xfrm>
          <a:off x="683617" y="4565172"/>
          <a:ext cx="7838430" cy="77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62" name="Document" r:id="rId7" imgW="4619520" imgH="457200" progId="ChemWindow.Document">
                  <p:embed/>
                </p:oleObj>
              </mc:Choice>
              <mc:Fallback>
                <p:oleObj name="Document" r:id="rId7" imgW="4619520" imgH="457200" progId="ChemWindow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83617" y="4565172"/>
                        <a:ext cx="7838430" cy="775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57136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свойства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712968" cy="5904656"/>
          </a:xfrm>
        </p:spPr>
        <p:txBody>
          <a:bodyPr/>
          <a:lstStyle/>
          <a:p>
            <a:pPr marL="0" indent="0">
              <a:buNone/>
            </a:pP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2.4. Образование сложных 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эфиров–р-я этерификации</a:t>
            </a:r>
          </a:p>
          <a:p>
            <a:pPr marL="0" indent="0">
              <a:buNone/>
            </a:pP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Механизм</a:t>
            </a:r>
            <a:r>
              <a:rPr lang="en-US" sz="2800" b="1" i="1" dirty="0" smtClean="0">
                <a:solidFill>
                  <a:srgbClr val="0000CC"/>
                </a:solidFill>
                <a:cs typeface="Times New Roman" pitchFamily="18" charset="0"/>
              </a:rPr>
              <a:t> S</a:t>
            </a:r>
            <a:r>
              <a:rPr lang="en-US" sz="2800" b="1" i="1" baseline="-25000" dirty="0" smtClean="0">
                <a:solidFill>
                  <a:srgbClr val="0000CC"/>
                </a:solidFill>
                <a:cs typeface="Times New Roman" pitchFamily="18" charset="0"/>
              </a:rPr>
              <a:t>N</a:t>
            </a:r>
            <a:r>
              <a:rPr lang="ru-RU" sz="2800" b="1" i="1" baseline="-25000" dirty="0" smtClean="0">
                <a:solidFill>
                  <a:srgbClr val="0000CC"/>
                </a:solidFill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– необходим   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Н+   </a:t>
            </a: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-катализатор</a:t>
            </a:r>
          </a:p>
          <a:p>
            <a:endParaRPr lang="ru-RU" sz="2800" i="1" dirty="0">
              <a:solidFill>
                <a:srgbClr val="0000CC"/>
              </a:solidFill>
            </a:endParaRPr>
          </a:p>
        </p:txBody>
      </p:sp>
      <p:graphicFrame>
        <p:nvGraphicFramePr>
          <p:cNvPr id="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3683650"/>
              </p:ext>
            </p:extLst>
          </p:nvPr>
        </p:nvGraphicFramePr>
        <p:xfrm>
          <a:off x="535938" y="2666547"/>
          <a:ext cx="7854950" cy="1214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11" name="Document" r:id="rId3" imgW="4467240" imgH="695160" progId="ChemWindow.Document">
                  <p:embed/>
                </p:oleObj>
              </mc:Choice>
              <mc:Fallback>
                <p:oleObj name="Document" r:id="rId3" imgW="4467240" imgH="695160" progId="ChemWindow.Document">
                  <p:embed/>
                  <p:pic>
                    <p:nvPicPr>
                      <p:cNvPr id="3072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938" y="2666547"/>
                        <a:ext cx="7854950" cy="1214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8683524"/>
              </p:ext>
            </p:extLst>
          </p:nvPr>
        </p:nvGraphicFramePr>
        <p:xfrm>
          <a:off x="501650" y="3615972"/>
          <a:ext cx="8037512" cy="174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12" name="Document" r:id="rId5" imgW="4210200" imgH="914400" progId="ChemWindow.Document">
                  <p:embed/>
                </p:oleObj>
              </mc:Choice>
              <mc:Fallback>
                <p:oleObj name="Document" r:id="rId5" imgW="4210200" imgH="914400" progId="ChemWindow.Document">
                  <p:embed/>
                  <p:pic>
                    <p:nvPicPr>
                      <p:cNvPr id="3072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" y="3615972"/>
                        <a:ext cx="8037512" cy="174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5933746"/>
              </p:ext>
            </p:extLst>
          </p:nvPr>
        </p:nvGraphicFramePr>
        <p:xfrm>
          <a:off x="1331640" y="5362222"/>
          <a:ext cx="6527503" cy="11386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13" name="Document" r:id="rId7" imgW="3495600" imgH="609480" progId="ChemWindow.Document">
                  <p:embed/>
                </p:oleObj>
              </mc:Choice>
              <mc:Fallback>
                <p:oleObj name="Document" r:id="rId7" imgW="3495600" imgH="609480" progId="ChemWindow.Document">
                  <p:embed/>
                  <p:pic>
                    <p:nvPicPr>
                      <p:cNvPr id="3174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5362222"/>
                        <a:ext cx="6527503" cy="11386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5676235"/>
              </p:ext>
            </p:extLst>
          </p:nvPr>
        </p:nvGraphicFramePr>
        <p:xfrm>
          <a:off x="594681" y="1211699"/>
          <a:ext cx="7819209" cy="114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14" name="Document" r:id="rId9" imgW="4343400" imgH="638280" progId="ChemWindow.Document">
                  <p:embed/>
                </p:oleObj>
              </mc:Choice>
              <mc:Fallback>
                <p:oleObj name="Document" r:id="rId9" imgW="4343400" imgH="638280" progId="ChemWindow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4681" y="1211699"/>
                        <a:ext cx="7819209" cy="1148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>
            <a:off x="5652120" y="4365104"/>
            <a:ext cx="648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Выгнутая влево стрелка 11"/>
          <p:cNvSpPr/>
          <p:nvPr/>
        </p:nvSpPr>
        <p:spPr>
          <a:xfrm rot="5211064">
            <a:off x="2015716" y="2528900"/>
            <a:ext cx="288032" cy="79208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 rot="19083004">
            <a:off x="3873245" y="3029225"/>
            <a:ext cx="457986" cy="239375"/>
          </a:xfrm>
          <a:prstGeom prst="curvedDownArrow">
            <a:avLst>
              <a:gd name="adj1" fmla="val 25000"/>
              <a:gd name="adj2" fmla="val 50000"/>
              <a:gd name="adj3" fmla="val 249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771800" y="4653136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35207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свойства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568952" cy="5832648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0000CC"/>
                </a:solidFill>
                <a:cs typeface="Times New Roman" pitchFamily="18" charset="0"/>
              </a:rPr>
              <a:t>3</a:t>
            </a:r>
            <a:r>
              <a:rPr lang="en-US" b="1" i="1" dirty="0" smtClean="0">
                <a:solidFill>
                  <a:srgbClr val="0000CC"/>
                </a:solidFill>
                <a:cs typeface="Times New Roman" pitchFamily="18" charset="0"/>
              </a:rPr>
              <a:t>.</a:t>
            </a:r>
            <a:r>
              <a:rPr lang="ru-RU" b="1" i="1" dirty="0" smtClean="0">
                <a:solidFill>
                  <a:srgbClr val="0000CC"/>
                </a:solidFill>
                <a:cs typeface="Times New Roman" pitchFamily="18" charset="0"/>
              </a:rPr>
              <a:t> Реакции </a:t>
            </a:r>
            <a:r>
              <a:rPr lang="ru-RU" b="1" i="1" dirty="0">
                <a:solidFill>
                  <a:srgbClr val="0000CC"/>
                </a:solidFill>
                <a:cs typeface="Times New Roman" pitchFamily="18" charset="0"/>
              </a:rPr>
              <a:t>идущие по СН-кислотному центру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0000CC"/>
                </a:solidFill>
                <a:cs typeface="Times New Roman" pitchFamily="18" charset="0"/>
              </a:rPr>
              <a:t>3.1. Реакция </a:t>
            </a:r>
            <a:r>
              <a:rPr lang="ru-RU" b="1" i="1" dirty="0" err="1">
                <a:solidFill>
                  <a:srgbClr val="0000CC"/>
                </a:solidFill>
                <a:cs typeface="Times New Roman" pitchFamily="18" charset="0"/>
              </a:rPr>
              <a:t>Гелля</a:t>
            </a:r>
            <a:r>
              <a:rPr lang="ru-RU" b="1" i="1" dirty="0">
                <a:solidFill>
                  <a:srgbClr val="0000CC"/>
                </a:solidFill>
                <a:cs typeface="Times New Roman" pitchFamily="18" charset="0"/>
              </a:rPr>
              <a:t>-</a:t>
            </a:r>
            <a:r>
              <a:rPr lang="ru-RU" b="1" i="1" dirty="0" err="1">
                <a:solidFill>
                  <a:srgbClr val="0000CC"/>
                </a:solidFill>
                <a:cs typeface="Times New Roman" pitchFamily="18" charset="0"/>
              </a:rPr>
              <a:t>Фольгарда</a:t>
            </a:r>
            <a:r>
              <a:rPr lang="ru-RU" b="1" i="1" dirty="0">
                <a:solidFill>
                  <a:srgbClr val="0000CC"/>
                </a:solidFill>
                <a:cs typeface="Times New Roman" pitchFamily="18" charset="0"/>
              </a:rPr>
              <a:t>-Зелинского </a:t>
            </a:r>
            <a:r>
              <a:rPr lang="ru-RU" b="1" i="1" dirty="0" smtClean="0">
                <a:solidFill>
                  <a:srgbClr val="0000CC"/>
                </a:solidFill>
                <a:cs typeface="Times New Roman" pitchFamily="18" charset="0"/>
              </a:rPr>
              <a:t>-замещение </a:t>
            </a:r>
            <a:r>
              <a:rPr lang="el-GR" b="1" i="1" dirty="0" smtClean="0">
                <a:solidFill>
                  <a:srgbClr val="0000CC"/>
                </a:solidFill>
                <a:cs typeface="Times New Roman" pitchFamily="18" charset="0"/>
              </a:rPr>
              <a:t>α</a:t>
            </a:r>
            <a:r>
              <a:rPr lang="ru-RU" b="1" i="1" dirty="0" smtClean="0">
                <a:solidFill>
                  <a:srgbClr val="0000CC"/>
                </a:solidFill>
                <a:cs typeface="Times New Roman" pitchFamily="18" charset="0"/>
              </a:rPr>
              <a:t>–Н </a:t>
            </a:r>
            <a:r>
              <a:rPr lang="ru-RU" b="1" i="1" dirty="0">
                <a:solidFill>
                  <a:srgbClr val="0000CC"/>
                </a:solidFill>
                <a:cs typeface="Times New Roman" pitchFamily="18" charset="0"/>
              </a:rPr>
              <a:t>на </a:t>
            </a:r>
            <a:r>
              <a:rPr lang="ru-RU" b="1" i="1" dirty="0" smtClean="0">
                <a:solidFill>
                  <a:srgbClr val="0000CC"/>
                </a:solidFill>
                <a:cs typeface="Times New Roman" pitchFamily="18" charset="0"/>
              </a:rPr>
              <a:t>галогены</a:t>
            </a:r>
            <a:endParaRPr lang="ru-RU" b="1" i="1" dirty="0">
              <a:solidFill>
                <a:srgbClr val="0000CC"/>
              </a:solidFill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3.2. Реакция присоединения </a:t>
            </a:r>
            <a:r>
              <a:rPr lang="en-US" sz="2800" b="1" i="1" dirty="0" err="1">
                <a:solidFill>
                  <a:srgbClr val="0000CC"/>
                </a:solidFill>
                <a:cs typeface="Times New Roman" pitchFamily="18" charset="0"/>
              </a:rPr>
              <a:t>HCl</a:t>
            </a: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 против правила Марковникова</a:t>
            </a:r>
            <a:endParaRPr lang="ru-RU" sz="2800" b="1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1145836"/>
              </p:ext>
            </p:extLst>
          </p:nvPr>
        </p:nvGraphicFramePr>
        <p:xfrm>
          <a:off x="1043608" y="2492897"/>
          <a:ext cx="6984776" cy="1075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94" name="Document" r:id="rId3" imgW="4019400" imgH="619200" progId="ChemWindow.Document">
                  <p:embed/>
                </p:oleObj>
              </mc:Choice>
              <mc:Fallback>
                <p:oleObj name="Document" r:id="rId3" imgW="4019400" imgH="619200" progId="ChemWindow.Document">
                  <p:embed/>
                  <p:pic>
                    <p:nvPicPr>
                      <p:cNvPr id="3175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2492897"/>
                        <a:ext cx="6984776" cy="10759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8605380"/>
              </p:ext>
            </p:extLst>
          </p:nvPr>
        </p:nvGraphicFramePr>
        <p:xfrm>
          <a:off x="834556" y="3043758"/>
          <a:ext cx="3640137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95" name="Document" r:id="rId5" imgW="1790640" imgH="762120" progId="ChemWindow.Document">
                  <p:embed/>
                </p:oleObj>
              </mc:Choice>
              <mc:Fallback>
                <p:oleObj name="Document" r:id="rId5" imgW="1790640" imgH="762120" progId="ChemWindow.Document">
                  <p:embed/>
                  <p:pic>
                    <p:nvPicPr>
                      <p:cNvPr id="31753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4556" y="3043758"/>
                        <a:ext cx="3640137" cy="1285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897164"/>
              </p:ext>
            </p:extLst>
          </p:nvPr>
        </p:nvGraphicFramePr>
        <p:xfrm>
          <a:off x="1607058" y="5125874"/>
          <a:ext cx="5857875" cy="1303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96" name="Document" r:id="rId7" imgW="3467160" imgH="771480" progId="ChemWindow.Document">
                  <p:embed/>
                </p:oleObj>
              </mc:Choice>
              <mc:Fallback>
                <p:oleObj name="Document" r:id="rId7" imgW="3467160" imgH="771480" progId="ChemWindow.Document">
                  <p:embed/>
                  <p:pic>
                    <p:nvPicPr>
                      <p:cNvPr id="3277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7058" y="5125874"/>
                        <a:ext cx="5857875" cy="1303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76925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Синтез на основе </a:t>
            </a:r>
            <a:r>
              <a:rPr lang="ru-RU" sz="4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малонового</a:t>
            </a: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эфира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70857"/>
            <a:ext cx="8496944" cy="5654488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00CC"/>
                </a:solidFill>
              </a:rPr>
              <a:t>3.3. </a:t>
            </a:r>
            <a:r>
              <a:rPr lang="ru-RU" sz="2800" b="1" i="1" dirty="0" err="1" smtClean="0">
                <a:solidFill>
                  <a:srgbClr val="0000CC"/>
                </a:solidFill>
              </a:rPr>
              <a:t>Алкилирование</a:t>
            </a:r>
            <a:r>
              <a:rPr lang="ru-RU" sz="2800" b="1" i="1" dirty="0" smtClean="0">
                <a:solidFill>
                  <a:srgbClr val="0000CC"/>
                </a:solidFill>
              </a:rPr>
              <a:t> по СН-кислотному центру</a:t>
            </a:r>
            <a:endParaRPr lang="ru-RU" sz="2800" b="1" i="1" dirty="0">
              <a:solidFill>
                <a:srgbClr val="0000CC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770" y="1390867"/>
            <a:ext cx="8523914" cy="461446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15816" y="4581128"/>
            <a:ext cx="864096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ыгнутая влево стрелка 5"/>
          <p:cNvSpPr/>
          <p:nvPr/>
        </p:nvSpPr>
        <p:spPr>
          <a:xfrm rot="19760102">
            <a:off x="2838799" y="4776560"/>
            <a:ext cx="76476" cy="348357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05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560840" cy="72008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карбоновых кислот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6090282"/>
              </p:ext>
            </p:extLst>
          </p:nvPr>
        </p:nvGraphicFramePr>
        <p:xfrm>
          <a:off x="179388" y="908050"/>
          <a:ext cx="8785225" cy="5761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379033"/>
              </p:ext>
            </p:extLst>
          </p:nvPr>
        </p:nvGraphicFramePr>
        <p:xfrm>
          <a:off x="7812360" y="3942325"/>
          <a:ext cx="1049171" cy="54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86" name="Document" r:id="rId8" imgW="1104840" imgH="571680" progId="ChemWindow.Document">
                  <p:embed/>
                </p:oleObj>
              </mc:Choice>
              <mc:Fallback>
                <p:oleObj name="Document" r:id="rId8" imgW="1104840" imgH="571680" progId="ChemWindow.Document">
                  <p:embed/>
                  <p:pic>
                    <p:nvPicPr>
                      <p:cNvPr id="1536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2360" y="3942325"/>
                        <a:ext cx="1049171" cy="54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657634"/>
              </p:ext>
            </p:extLst>
          </p:nvPr>
        </p:nvGraphicFramePr>
        <p:xfrm>
          <a:off x="6372200" y="3870279"/>
          <a:ext cx="915363" cy="614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87" name="Document" r:id="rId10" imgW="638280" imgH="428760" progId="ChemWindow.Document">
                  <p:embed/>
                </p:oleObj>
              </mc:Choice>
              <mc:Fallback>
                <p:oleObj name="Document" r:id="rId10" imgW="638280" imgH="428760" progId="ChemWindow.Document">
                  <p:embed/>
                  <p:pic>
                    <p:nvPicPr>
                      <p:cNvPr id="1536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3870279"/>
                        <a:ext cx="915363" cy="6147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7986942"/>
              </p:ext>
            </p:extLst>
          </p:nvPr>
        </p:nvGraphicFramePr>
        <p:xfrm>
          <a:off x="2052132" y="3717032"/>
          <a:ext cx="1251966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88" name="Document" r:id="rId12" imgW="695160" imgH="399960" progId="ChemWindow.Document">
                  <p:embed/>
                </p:oleObj>
              </mc:Choice>
              <mc:Fallback>
                <p:oleObj name="Document" r:id="rId12" imgW="695160" imgH="399960" progId="ChemWindow.Document">
                  <p:embed/>
                  <p:pic>
                    <p:nvPicPr>
                      <p:cNvPr id="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2132" y="3717032"/>
                        <a:ext cx="1251966" cy="720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18382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свойства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568952" cy="5832648"/>
          </a:xfrm>
        </p:spPr>
        <p:txBody>
          <a:bodyPr/>
          <a:lstStyle/>
          <a:p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4</a:t>
            </a:r>
            <a:r>
              <a:rPr lang="en-US" sz="2800" b="1" i="1" dirty="0" smtClean="0">
                <a:solidFill>
                  <a:srgbClr val="0000CC"/>
                </a:solidFill>
                <a:cs typeface="Times New Roman" pitchFamily="18" charset="0"/>
              </a:rPr>
              <a:t>.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0000CC"/>
                </a:solidFill>
                <a:cs typeface="Times New Roman" pitchFamily="18" charset="0"/>
              </a:rPr>
              <a:t>Декарбоксилирование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монокарбоновых</a:t>
            </a:r>
            <a:r>
              <a:rPr lang="en-US" sz="2800" b="1" i="1" dirty="0">
                <a:solidFill>
                  <a:srgbClr val="0000CC"/>
                </a:solidFill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кислот, при разных условиях образуются разные продукты</a:t>
            </a: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endParaRPr lang="ru-RU" sz="2800" b="1" i="1" dirty="0">
              <a:solidFill>
                <a:srgbClr val="0000CC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8915982"/>
              </p:ext>
            </p:extLst>
          </p:nvPr>
        </p:nvGraphicFramePr>
        <p:xfrm>
          <a:off x="2915816" y="1798587"/>
          <a:ext cx="2701565" cy="691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86" name="Document" r:id="rId3" imgW="1676520" imgH="428760" progId="ChemWindow.Document">
                  <p:embed/>
                </p:oleObj>
              </mc:Choice>
              <mc:Fallback>
                <p:oleObj name="Document" r:id="rId3" imgW="1676520" imgH="428760" progId="ChemWindow.Document">
                  <p:embed/>
                  <p:pic>
                    <p:nvPicPr>
                      <p:cNvPr id="3277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1798587"/>
                        <a:ext cx="2701565" cy="6910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4997556"/>
              </p:ext>
            </p:extLst>
          </p:nvPr>
        </p:nvGraphicFramePr>
        <p:xfrm>
          <a:off x="1105124" y="3259128"/>
          <a:ext cx="4657725" cy="200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87" name="Document" r:id="rId5" imgW="2790720" imgH="1200240" progId="ChemWindow.Document">
                  <p:embed/>
                </p:oleObj>
              </mc:Choice>
              <mc:Fallback>
                <p:oleObj name="Document" r:id="rId5" imgW="2790720" imgH="1200240" progId="ChemWindow.Document">
                  <p:embed/>
                  <p:pic>
                    <p:nvPicPr>
                      <p:cNvPr id="3277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5124" y="3259128"/>
                        <a:ext cx="4657725" cy="200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7166" y="2593749"/>
            <a:ext cx="5760640" cy="6106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5576" y="5262553"/>
            <a:ext cx="5073643" cy="1209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87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39553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свойства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ru-RU" sz="2800" b="1" i="1" dirty="0">
                <a:solidFill>
                  <a:srgbClr val="0000CC"/>
                </a:solidFill>
              </a:rPr>
              <a:t>5</a:t>
            </a:r>
            <a:r>
              <a:rPr lang="ru-RU" sz="2800" b="1" i="1" dirty="0" smtClean="0">
                <a:solidFill>
                  <a:srgbClr val="0000CC"/>
                </a:solidFill>
              </a:rPr>
              <a:t>. Окисление</a:t>
            </a:r>
          </a:p>
          <a:p>
            <a:endParaRPr lang="ru-RU" sz="2800" b="1" i="1" dirty="0">
              <a:solidFill>
                <a:srgbClr val="0000CC"/>
              </a:solidFill>
            </a:endParaRPr>
          </a:p>
          <a:p>
            <a:r>
              <a:rPr lang="ru-RU" sz="2800" b="1" i="1" dirty="0" smtClean="0">
                <a:solidFill>
                  <a:srgbClr val="0000CC"/>
                </a:solidFill>
              </a:rPr>
              <a:t>Реакция «серебряного зеркала» для муравьиной кислоты</a:t>
            </a:r>
            <a:endParaRPr lang="ru-RU" sz="2800" b="1" i="1" dirty="0">
              <a:solidFill>
                <a:srgbClr val="0000CC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929" y="3284984"/>
            <a:ext cx="6920771" cy="22245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1628800"/>
            <a:ext cx="4425566" cy="70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56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Получение дикарбоновых кислот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6048672"/>
          </a:xfrm>
        </p:spPr>
        <p:txBody>
          <a:bodyPr/>
          <a:lstStyle/>
          <a:p>
            <a:r>
              <a:rPr lang="ru-RU" b="1" i="1" dirty="0" smtClean="0">
                <a:solidFill>
                  <a:srgbClr val="0000CC"/>
                </a:solidFill>
              </a:rPr>
              <a:t>1. Окисление </a:t>
            </a:r>
            <a:r>
              <a:rPr lang="ru-RU" b="1" i="1" dirty="0" err="1" smtClean="0">
                <a:solidFill>
                  <a:srgbClr val="0000CC"/>
                </a:solidFill>
              </a:rPr>
              <a:t>диолов</a:t>
            </a:r>
            <a:r>
              <a:rPr lang="ru-RU" b="1" i="1" dirty="0" smtClean="0">
                <a:solidFill>
                  <a:srgbClr val="0000CC"/>
                </a:solidFill>
              </a:rPr>
              <a:t>, </a:t>
            </a:r>
            <a:r>
              <a:rPr lang="ru-RU" b="1" i="1" dirty="0" err="1" smtClean="0">
                <a:solidFill>
                  <a:srgbClr val="0000CC"/>
                </a:solidFill>
              </a:rPr>
              <a:t>диальдегидов</a:t>
            </a:r>
            <a:r>
              <a:rPr lang="ru-RU" b="1" i="1" dirty="0" smtClean="0">
                <a:solidFill>
                  <a:srgbClr val="0000CC"/>
                </a:solidFill>
              </a:rPr>
              <a:t>, </a:t>
            </a:r>
            <a:r>
              <a:rPr lang="ru-RU" b="1" i="1" dirty="0" err="1" smtClean="0">
                <a:solidFill>
                  <a:srgbClr val="0000CC"/>
                </a:solidFill>
              </a:rPr>
              <a:t>оксикислот</a:t>
            </a:r>
            <a:endParaRPr lang="ru-RU" b="1" i="1" dirty="0" smtClean="0">
              <a:solidFill>
                <a:srgbClr val="0000CC"/>
              </a:solidFill>
            </a:endParaRPr>
          </a:p>
          <a:p>
            <a:endParaRPr lang="ru-RU" b="1" i="1" dirty="0">
              <a:solidFill>
                <a:srgbClr val="0000CC"/>
              </a:solidFill>
            </a:endParaRPr>
          </a:p>
          <a:p>
            <a:endParaRPr lang="ru-RU" b="1" i="1" dirty="0" smtClean="0">
              <a:solidFill>
                <a:srgbClr val="0000CC"/>
              </a:solidFill>
            </a:endParaRPr>
          </a:p>
          <a:p>
            <a:endParaRPr lang="ru-RU" b="1" i="1" dirty="0">
              <a:solidFill>
                <a:srgbClr val="0000CC"/>
              </a:solidFill>
            </a:endParaRPr>
          </a:p>
          <a:p>
            <a:endParaRPr lang="ru-RU" b="1" i="1" dirty="0" smtClean="0">
              <a:solidFill>
                <a:srgbClr val="0000CC"/>
              </a:solidFill>
            </a:endParaRPr>
          </a:p>
          <a:p>
            <a:endParaRPr lang="ru-RU" b="1" i="1" dirty="0">
              <a:solidFill>
                <a:srgbClr val="0000CC"/>
              </a:solidFill>
            </a:endParaRPr>
          </a:p>
          <a:p>
            <a:r>
              <a:rPr lang="ru-RU" b="1" i="1" dirty="0" smtClean="0">
                <a:solidFill>
                  <a:srgbClr val="0000CC"/>
                </a:solidFill>
              </a:rPr>
              <a:t>2. Гидролиз </a:t>
            </a:r>
            <a:r>
              <a:rPr lang="ru-RU" b="1" i="1" dirty="0" err="1" smtClean="0">
                <a:solidFill>
                  <a:srgbClr val="0000CC"/>
                </a:solidFill>
              </a:rPr>
              <a:t>динитрилов</a:t>
            </a:r>
            <a:r>
              <a:rPr lang="ru-RU" b="1" i="1" dirty="0" smtClean="0">
                <a:solidFill>
                  <a:srgbClr val="0000CC"/>
                </a:solidFill>
              </a:rPr>
              <a:t> </a:t>
            </a:r>
            <a:endParaRPr lang="ru-RU" b="1" i="1" dirty="0">
              <a:solidFill>
                <a:srgbClr val="0000CC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3943" y="1366801"/>
            <a:ext cx="5608017" cy="9143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2363651"/>
            <a:ext cx="5257709" cy="10311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6887" y="3654479"/>
            <a:ext cx="5836241" cy="9335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31640" y="3292655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>
                <a:latin typeface="+mn-lt"/>
              </a:rPr>
              <a:t>глиоксаль</a:t>
            </a:r>
            <a:endParaRPr lang="ru-RU" b="1" i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31294" y="1806366"/>
            <a:ext cx="2520280" cy="368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>
                <a:latin typeface="+mn-lt"/>
              </a:rPr>
              <a:t>м</a:t>
            </a:r>
            <a:r>
              <a:rPr lang="ru-RU" b="1" i="1" dirty="0" err="1" smtClean="0">
                <a:latin typeface="+mn-lt"/>
              </a:rPr>
              <a:t>алоновая</a:t>
            </a:r>
            <a:r>
              <a:rPr lang="ru-RU" b="1" i="1" dirty="0" smtClean="0">
                <a:latin typeface="+mn-lt"/>
              </a:rPr>
              <a:t> кислота</a:t>
            </a:r>
            <a:endParaRPr lang="ru-RU" b="1" i="1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38827" y="3029062"/>
            <a:ext cx="2305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+mn-lt"/>
              </a:rPr>
              <a:t>щавелевая кислота</a:t>
            </a:r>
            <a:endParaRPr lang="ru-RU" b="1" i="1" dirty="0">
              <a:latin typeface="+mn-lt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3688" y="5301208"/>
            <a:ext cx="5652524" cy="95531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24594" y="6256521"/>
            <a:ext cx="6247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>
                <a:latin typeface="+mn-lt"/>
              </a:rPr>
              <a:t>с</a:t>
            </a:r>
            <a:r>
              <a:rPr lang="ru-RU" b="1" i="1" dirty="0" err="1" smtClean="0">
                <a:latin typeface="+mn-lt"/>
              </a:rPr>
              <a:t>укцинилдинитрил</a:t>
            </a:r>
            <a:r>
              <a:rPr lang="ru-RU" b="1" i="1" dirty="0" smtClean="0">
                <a:latin typeface="+mn-lt"/>
              </a:rPr>
              <a:t>                            </a:t>
            </a:r>
            <a:r>
              <a:rPr lang="ru-RU" b="1" i="1" dirty="0" err="1" smtClean="0">
                <a:latin typeface="+mn-lt"/>
              </a:rPr>
              <a:t>сукциновая</a:t>
            </a:r>
            <a:r>
              <a:rPr lang="ru-RU" b="1" i="1" dirty="0" smtClean="0">
                <a:latin typeface="+mn-lt"/>
              </a:rPr>
              <a:t> кислота</a:t>
            </a:r>
            <a:endParaRPr lang="ru-RU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5088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свойства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976664"/>
          </a:xfrm>
        </p:spPr>
        <p:txBody>
          <a:bodyPr/>
          <a:lstStyle/>
          <a:p>
            <a:r>
              <a:rPr lang="ru-RU" b="1" i="1" dirty="0" smtClean="0">
                <a:solidFill>
                  <a:srgbClr val="0000CC"/>
                </a:solidFill>
              </a:rPr>
              <a:t>1. Реакции по карбоксильной группе: образование солей, сложных эфиров, </a:t>
            </a:r>
            <a:r>
              <a:rPr lang="ru-RU" b="1" i="1" dirty="0" err="1" smtClean="0">
                <a:solidFill>
                  <a:srgbClr val="0000CC"/>
                </a:solidFill>
              </a:rPr>
              <a:t>галогенангидридов</a:t>
            </a:r>
            <a:r>
              <a:rPr lang="ru-RU" b="1" i="1" dirty="0" smtClean="0">
                <a:solidFill>
                  <a:srgbClr val="0000CC"/>
                </a:solidFill>
              </a:rPr>
              <a:t>, амидов, ангидридов</a:t>
            </a:r>
            <a:endParaRPr lang="ru-RU" b="1" i="1" dirty="0">
              <a:solidFill>
                <a:srgbClr val="0000CC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099" y="2443901"/>
            <a:ext cx="6733801" cy="429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8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свойства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712968" cy="5832648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5</a:t>
            </a:r>
            <a:r>
              <a:rPr lang="en-US" sz="2800" b="1" i="1" dirty="0" smtClean="0">
                <a:solidFill>
                  <a:srgbClr val="0000CC"/>
                </a:solidFill>
                <a:cs typeface="Times New Roman" pitchFamily="18" charset="0"/>
              </a:rPr>
              <a:t>.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Поведение </a:t>
            </a: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дикарбоновых кислот при 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нагревании</a:t>
            </a:r>
          </a:p>
          <a:p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5.1. </a:t>
            </a:r>
            <a:r>
              <a:rPr lang="ru-RU" sz="2800" b="1" i="1" dirty="0" err="1" smtClean="0">
                <a:solidFill>
                  <a:srgbClr val="0000CC"/>
                </a:solidFill>
                <a:cs typeface="Times New Roman" pitchFamily="18" charset="0"/>
              </a:rPr>
              <a:t>Декарбоксилирование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 (0-1 «С» между –СООН)</a:t>
            </a:r>
          </a:p>
          <a:p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5.2. Дегидратация (2-3 «С» между –СООН)</a:t>
            </a:r>
            <a:endParaRPr lang="ru-RU" sz="2800" i="1" dirty="0">
              <a:solidFill>
                <a:srgbClr val="0000CC"/>
              </a:solidFill>
            </a:endParaRPr>
          </a:p>
        </p:txBody>
      </p:sp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1785938" y="2000250"/>
          <a:ext cx="5099050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46" name="Document" r:id="rId3" imgW="2562120" imgH="476280" progId="ChemWindow.Document">
                  <p:embed/>
                </p:oleObj>
              </mc:Choice>
              <mc:Fallback>
                <p:oleObj name="Document" r:id="rId3" imgW="2562120" imgH="476280" progId="ChemWindow.Document">
                  <p:embed/>
                  <p:pic>
                    <p:nvPicPr>
                      <p:cNvPr id="3379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5938" y="2000250"/>
                        <a:ext cx="5099050" cy="947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7"/>
          <p:cNvGraphicFramePr>
            <a:graphicFrameLocks noChangeAspect="1"/>
          </p:cNvGraphicFramePr>
          <p:nvPr/>
        </p:nvGraphicFramePr>
        <p:xfrm>
          <a:off x="1214438" y="2857500"/>
          <a:ext cx="6270625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47" name="Document" r:id="rId5" imgW="3048120" imgH="428760" progId="ChemWindow.Document">
                  <p:embed/>
                </p:oleObj>
              </mc:Choice>
              <mc:Fallback>
                <p:oleObj name="Document" r:id="rId5" imgW="3048120" imgH="428760" progId="ChemWindow.Document">
                  <p:embed/>
                  <p:pic>
                    <p:nvPicPr>
                      <p:cNvPr id="3379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38" y="2857500"/>
                        <a:ext cx="6270625" cy="881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8"/>
          <p:cNvGraphicFramePr>
            <a:graphicFrameLocks noChangeAspect="1"/>
          </p:cNvGraphicFramePr>
          <p:nvPr/>
        </p:nvGraphicFramePr>
        <p:xfrm>
          <a:off x="1214438" y="4572000"/>
          <a:ext cx="6572250" cy="178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48" name="Document" r:id="rId7" imgW="4133880" imgH="1123920" progId="ChemWindow.Document">
                  <p:embed/>
                </p:oleObj>
              </mc:Choice>
              <mc:Fallback>
                <p:oleObj name="Document" r:id="rId7" imgW="4133880" imgH="1123920" progId="ChemWindow.Document">
                  <p:embed/>
                  <p:pic>
                    <p:nvPicPr>
                      <p:cNvPr id="3380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38" y="4572000"/>
                        <a:ext cx="6572250" cy="178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139952" y="200025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200</a:t>
            </a:r>
            <a:r>
              <a:rPr lang="ru-RU" baseline="30000" dirty="0" smtClean="0"/>
              <a:t>0</a:t>
            </a:r>
            <a:endParaRPr lang="ru-RU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2815199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150</a:t>
            </a:r>
            <a:r>
              <a:rPr lang="ru-RU" baseline="30000" dirty="0" smtClean="0"/>
              <a:t>0</a:t>
            </a:r>
            <a:endParaRPr lang="ru-RU" baseline="30000" dirty="0"/>
          </a:p>
        </p:txBody>
      </p:sp>
    </p:spTree>
    <p:extLst>
      <p:ext uri="{BB962C8B-B14F-4D97-AF65-F5344CB8AC3E}">
        <p14:creationId xmlns:p14="http://schemas.microsoft.com/office/powerpoint/2010/main" val="207576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свойства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568952" cy="583264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800" b="1" i="1" dirty="0" smtClean="0">
                <a:solidFill>
                  <a:srgbClr val="0000CC"/>
                </a:solidFill>
              </a:rPr>
              <a:t>5.3. </a:t>
            </a:r>
            <a:r>
              <a:rPr lang="ru-RU" sz="2800" b="1" i="1" dirty="0" err="1" smtClean="0">
                <a:solidFill>
                  <a:srgbClr val="0000CC"/>
                </a:solidFill>
              </a:rPr>
              <a:t>Декарбоксилирование</a:t>
            </a:r>
            <a:r>
              <a:rPr lang="ru-RU" sz="2800" b="1" i="1" dirty="0" smtClean="0">
                <a:solidFill>
                  <a:srgbClr val="0000CC"/>
                </a:solidFill>
              </a:rPr>
              <a:t> и дегидратация 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(4-5 </a:t>
            </a: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«С» между –СООН)</a:t>
            </a:r>
            <a:endParaRPr lang="ru-RU" sz="2800" i="1" dirty="0">
              <a:solidFill>
                <a:srgbClr val="0000CC"/>
              </a:solidFill>
            </a:endParaRPr>
          </a:p>
          <a:p>
            <a:endParaRPr lang="ru-RU" sz="2800" b="1" i="1" dirty="0">
              <a:solidFill>
                <a:srgbClr val="0000CC"/>
              </a:solidFill>
            </a:endParaRP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5425451"/>
              </p:ext>
            </p:extLst>
          </p:nvPr>
        </p:nvGraphicFramePr>
        <p:xfrm>
          <a:off x="2627784" y="655688"/>
          <a:ext cx="4643437" cy="173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65" name="Document" r:id="rId3" imgW="2847960" imgH="1066680" progId="ChemWindow.Document">
                  <p:embed/>
                </p:oleObj>
              </mc:Choice>
              <mc:Fallback>
                <p:oleObj name="Document" r:id="rId3" imgW="2847960" imgH="1066680" progId="ChemWindow.Document">
                  <p:embed/>
                  <p:pic>
                    <p:nvPicPr>
                      <p:cNvPr id="3482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655688"/>
                        <a:ext cx="4643437" cy="173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0873522"/>
              </p:ext>
            </p:extLst>
          </p:nvPr>
        </p:nvGraphicFramePr>
        <p:xfrm>
          <a:off x="1763688" y="3501008"/>
          <a:ext cx="5429250" cy="182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66" name="Document" r:id="rId5" imgW="3171960" imgH="1066680" progId="ChemWindow.Document">
                  <p:embed/>
                </p:oleObj>
              </mc:Choice>
              <mc:Fallback>
                <p:oleObj name="Document" r:id="rId5" imgW="3171960" imgH="1066680" progId="ChemWindow.Document">
                  <p:embed/>
                  <p:pic>
                    <p:nvPicPr>
                      <p:cNvPr id="3482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501008"/>
                        <a:ext cx="5429250" cy="182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533967"/>
              </p:ext>
            </p:extLst>
          </p:nvPr>
        </p:nvGraphicFramePr>
        <p:xfrm>
          <a:off x="1763688" y="5400947"/>
          <a:ext cx="5976937" cy="1268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67" name="Document" r:id="rId7" imgW="4038600" imgH="857250" progId="ChemWindow.Document">
                  <p:embed/>
                </p:oleObj>
              </mc:Choice>
              <mc:Fallback>
                <p:oleObj name="Document" r:id="rId7" imgW="4038600" imgH="857250" progId="ChemWindow.Document">
                  <p:embed/>
                  <p:pic>
                    <p:nvPicPr>
                      <p:cNvPr id="6758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5400947"/>
                        <a:ext cx="5976937" cy="1268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898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74596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свойства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ru-RU" b="1" i="1" dirty="0" smtClean="0">
                <a:solidFill>
                  <a:srgbClr val="0000CC"/>
                </a:solidFill>
              </a:rPr>
              <a:t>5.4. Образование </a:t>
            </a:r>
            <a:r>
              <a:rPr lang="ru-RU" b="1" i="1" dirty="0" err="1" smtClean="0">
                <a:solidFill>
                  <a:srgbClr val="0000CC"/>
                </a:solidFill>
              </a:rPr>
              <a:t>иминов</a:t>
            </a:r>
            <a:endParaRPr lang="ru-RU" b="1" i="1" dirty="0">
              <a:solidFill>
                <a:srgbClr val="0000CC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1700807"/>
            <a:ext cx="6624736" cy="1665445"/>
          </a:xfrm>
          <a:prstGeom prst="rect">
            <a:avLst/>
          </a:prstGeom>
        </p:spPr>
      </p:pic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186337"/>
              </p:ext>
            </p:extLst>
          </p:nvPr>
        </p:nvGraphicFramePr>
        <p:xfrm>
          <a:off x="1043608" y="3395921"/>
          <a:ext cx="6929437" cy="1538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47" name="Document" r:id="rId4" imgW="4591080" imgH="1019160" progId="ChemWindow.Document">
                  <p:embed/>
                </p:oleObj>
              </mc:Choice>
              <mc:Fallback>
                <p:oleObj name="Document" r:id="rId4" imgW="4591080" imgH="1019160" progId="ChemWindow.Document">
                  <p:embed/>
                  <p:pic>
                    <p:nvPicPr>
                      <p:cNvPr id="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3395921"/>
                        <a:ext cx="6929437" cy="1538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135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свойства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904656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00CC"/>
                </a:solidFill>
              </a:rPr>
              <a:t>Синтез на основе </a:t>
            </a:r>
            <a:r>
              <a:rPr lang="ru-RU" sz="2800" b="1" i="1" dirty="0" err="1" smtClean="0">
                <a:solidFill>
                  <a:srgbClr val="0000CC"/>
                </a:solidFill>
              </a:rPr>
              <a:t>малонового</a:t>
            </a:r>
            <a:r>
              <a:rPr lang="ru-RU" sz="2800" b="1" i="1" dirty="0" smtClean="0">
                <a:solidFill>
                  <a:srgbClr val="0000CC"/>
                </a:solidFill>
              </a:rPr>
              <a:t> эфира</a:t>
            </a:r>
            <a:endParaRPr lang="ru-RU" sz="2800" b="1" i="1" dirty="0">
              <a:solidFill>
                <a:srgbClr val="0000CC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299" y="1268760"/>
            <a:ext cx="5495401" cy="534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21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Ненасыщенные дикарбоновые кислоты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784976" cy="5328592"/>
          </a:xfrm>
        </p:spPr>
        <p:txBody>
          <a:bodyPr/>
          <a:lstStyle/>
          <a:p>
            <a:pPr marL="0" indent="0">
              <a:buNone/>
            </a:pPr>
            <a:r>
              <a:rPr lang="ru-RU" sz="2800" b="1" i="1" dirty="0" smtClean="0">
                <a:solidFill>
                  <a:srgbClr val="0000CC"/>
                </a:solidFill>
              </a:rPr>
              <a:t>Геометрические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rgbClr val="0000CC"/>
                </a:solidFill>
              </a:rPr>
              <a:t>и</a:t>
            </a:r>
            <a:r>
              <a:rPr lang="ru-RU" sz="2800" b="1" i="1" dirty="0" smtClean="0">
                <a:solidFill>
                  <a:srgbClr val="0000CC"/>
                </a:solidFill>
              </a:rPr>
              <a:t>зомеры</a:t>
            </a:r>
          </a:p>
          <a:p>
            <a:pPr marL="0" indent="0">
              <a:buNone/>
            </a:pPr>
            <a:endParaRPr lang="ru-RU" sz="2800" b="1" i="1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0000CC"/>
                </a:solidFill>
              </a:rPr>
              <a:t>Способы получения: 1. Дегидратацией яблочной к-ты</a:t>
            </a:r>
            <a:endParaRPr lang="ru-RU" sz="2800" b="1" i="1" dirty="0">
              <a:solidFill>
                <a:srgbClr val="0000CC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1484784"/>
            <a:ext cx="5624401" cy="11258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899" y="3573016"/>
            <a:ext cx="6682201" cy="262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4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</a:rPr>
              <a:t>Ненасыщенные дикарбоновые кислоты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400600"/>
          </a:xfrm>
        </p:spPr>
        <p:txBody>
          <a:bodyPr/>
          <a:lstStyle/>
          <a:p>
            <a:r>
              <a:rPr lang="ru-RU" b="1" i="1" dirty="0" smtClean="0">
                <a:solidFill>
                  <a:srgbClr val="0000CC"/>
                </a:solidFill>
              </a:rPr>
              <a:t>Способы получения</a:t>
            </a:r>
          </a:p>
          <a:p>
            <a:r>
              <a:rPr lang="ru-RU" sz="2800" b="1" i="1" dirty="0" smtClean="0">
                <a:solidFill>
                  <a:srgbClr val="0000CC"/>
                </a:solidFill>
              </a:rPr>
              <a:t>2. Конденсацией </a:t>
            </a:r>
            <a:r>
              <a:rPr lang="ru-RU" sz="2800" b="1" i="1" dirty="0" err="1" smtClean="0">
                <a:solidFill>
                  <a:srgbClr val="0000CC"/>
                </a:solidFill>
              </a:rPr>
              <a:t>глиоксалевой</a:t>
            </a:r>
            <a:r>
              <a:rPr lang="ru-RU" sz="2800" b="1" i="1" dirty="0" smtClean="0">
                <a:solidFill>
                  <a:srgbClr val="0000CC"/>
                </a:solidFill>
              </a:rPr>
              <a:t> и </a:t>
            </a:r>
            <a:r>
              <a:rPr lang="ru-RU" sz="2800" b="1" i="1" dirty="0" err="1" smtClean="0">
                <a:solidFill>
                  <a:srgbClr val="0000CC"/>
                </a:solidFill>
              </a:rPr>
              <a:t>малоновой</a:t>
            </a:r>
            <a:r>
              <a:rPr lang="ru-RU" sz="2800" b="1" i="1" dirty="0" smtClean="0">
                <a:solidFill>
                  <a:srgbClr val="0000CC"/>
                </a:solidFill>
              </a:rPr>
              <a:t> к-т</a:t>
            </a:r>
          </a:p>
          <a:p>
            <a:endParaRPr lang="ru-RU" sz="2800" b="1" i="1" dirty="0">
              <a:solidFill>
                <a:srgbClr val="0000CC"/>
              </a:solidFill>
            </a:endParaRPr>
          </a:p>
          <a:p>
            <a:endParaRPr lang="ru-RU" sz="2800" b="1" i="1" dirty="0" smtClean="0">
              <a:solidFill>
                <a:srgbClr val="0000CC"/>
              </a:solidFill>
            </a:endParaRPr>
          </a:p>
          <a:p>
            <a:endParaRPr lang="ru-RU" sz="2800" b="1" i="1" dirty="0">
              <a:solidFill>
                <a:srgbClr val="0000CC"/>
              </a:solidFill>
            </a:endParaRPr>
          </a:p>
          <a:p>
            <a:endParaRPr lang="ru-RU" sz="2800" b="1" i="1" dirty="0" smtClean="0">
              <a:solidFill>
                <a:srgbClr val="0000CC"/>
              </a:solidFill>
            </a:endParaRPr>
          </a:p>
          <a:p>
            <a:r>
              <a:rPr lang="ru-RU" sz="2800" b="1" i="1" dirty="0" smtClean="0">
                <a:solidFill>
                  <a:srgbClr val="0000CC"/>
                </a:solidFill>
              </a:rPr>
              <a:t>3. Изомеризацией </a:t>
            </a:r>
            <a:r>
              <a:rPr lang="ru-RU" sz="2800" b="1" i="1" dirty="0" err="1" smtClean="0">
                <a:solidFill>
                  <a:srgbClr val="0000CC"/>
                </a:solidFill>
              </a:rPr>
              <a:t>малеинвой</a:t>
            </a:r>
            <a:r>
              <a:rPr lang="ru-RU" sz="2800" b="1" i="1" dirty="0" smtClean="0">
                <a:solidFill>
                  <a:srgbClr val="0000CC"/>
                </a:solidFill>
              </a:rPr>
              <a:t> кислоты</a:t>
            </a:r>
            <a:endParaRPr lang="ru-RU" sz="2800" b="1" i="1" dirty="0">
              <a:solidFill>
                <a:srgbClr val="0000CC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299" y="2373933"/>
            <a:ext cx="6785401" cy="21101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5084563"/>
            <a:ext cx="6114601" cy="98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33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1" y="188640"/>
            <a:ext cx="9144000" cy="634082"/>
          </a:xfrm>
        </p:spPr>
        <p:txBody>
          <a:bodyPr/>
          <a:lstStyle/>
          <a:p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карбоновых кислот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712968" cy="576064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1</a:t>
            </a:r>
            <a:r>
              <a:rPr lang="en-US" sz="2800" b="1" i="1" dirty="0" smtClean="0">
                <a:solidFill>
                  <a:srgbClr val="0000CC"/>
                </a:solidFill>
                <a:cs typeface="Times New Roman" pitchFamily="18" charset="0"/>
              </a:rPr>
              <a:t>.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 Монокарбоновые</a:t>
            </a: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1.1. 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Алифатические, насыщенные </a:t>
            </a:r>
            <a:r>
              <a:rPr lang="en-US" altLang="ru-RU" sz="2800" dirty="0">
                <a:latin typeface="Times New Roman" panose="02020603050405020304" pitchFamily="18" charset="0"/>
              </a:rPr>
              <a:t>C</a:t>
            </a:r>
            <a:r>
              <a:rPr lang="en-US" altLang="ru-RU" sz="2800" baseline="-25000" dirty="0">
                <a:latin typeface="Times New Roman" panose="02020603050405020304" pitchFamily="18" charset="0"/>
              </a:rPr>
              <a:t>n</a:t>
            </a:r>
            <a:r>
              <a:rPr lang="en-US" altLang="ru-RU" sz="2800" dirty="0">
                <a:latin typeface="Times New Roman" panose="02020603050405020304" pitchFamily="18" charset="0"/>
              </a:rPr>
              <a:t>H</a:t>
            </a:r>
            <a:r>
              <a:rPr lang="en-US" altLang="ru-RU" sz="2800" baseline="-25000" dirty="0">
                <a:latin typeface="Times New Roman" panose="02020603050405020304" pitchFamily="18" charset="0"/>
              </a:rPr>
              <a:t>2n+1</a:t>
            </a:r>
            <a:r>
              <a:rPr lang="en-US" altLang="ru-RU" sz="2800" dirty="0">
                <a:latin typeface="Times New Roman" panose="02020603050405020304" pitchFamily="18" charset="0"/>
              </a:rPr>
              <a:t> COOH</a:t>
            </a: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None/>
              <a:defRPr/>
            </a:pPr>
            <a:r>
              <a:rPr lang="ru-RU" sz="2800" dirty="0">
                <a:cs typeface="Times New Roman" pitchFamily="18" charset="0"/>
              </a:rPr>
              <a:t>                      </a:t>
            </a:r>
            <a:r>
              <a:rPr lang="ru-RU" sz="2800" b="1" dirty="0" smtClean="0">
                <a:cs typeface="Times New Roman" pitchFamily="18" charset="0"/>
              </a:rPr>
              <a:t>метановая кислота, </a:t>
            </a:r>
            <a:r>
              <a:rPr lang="ru-RU" sz="2800" b="1" dirty="0">
                <a:cs typeface="Times New Roman" pitchFamily="18" charset="0"/>
              </a:rPr>
              <a:t>муравьиная </a:t>
            </a:r>
            <a:r>
              <a:rPr lang="ru-RU" sz="2800" b="1" dirty="0" smtClean="0">
                <a:cs typeface="Times New Roman" pitchFamily="18" charset="0"/>
              </a:rPr>
              <a:t>кислота (формиат)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cs typeface="Times New Roman" pitchFamily="18" charset="0"/>
              </a:rPr>
              <a:t>                         </a:t>
            </a:r>
            <a:r>
              <a:rPr lang="ru-RU" sz="2800" b="1" dirty="0" err="1" smtClean="0">
                <a:cs typeface="Times New Roman" pitchFamily="18" charset="0"/>
              </a:rPr>
              <a:t>этановая</a:t>
            </a:r>
            <a:r>
              <a:rPr lang="ru-RU" sz="2800" b="1" dirty="0" smtClean="0">
                <a:cs typeface="Times New Roman" pitchFamily="18" charset="0"/>
              </a:rPr>
              <a:t>, </a:t>
            </a:r>
            <a:r>
              <a:rPr lang="ru-RU" sz="2800" b="1" dirty="0">
                <a:cs typeface="Times New Roman" pitchFamily="18" charset="0"/>
              </a:rPr>
              <a:t>уксусная </a:t>
            </a:r>
            <a:r>
              <a:rPr lang="ru-RU" sz="2800" b="1" dirty="0" smtClean="0">
                <a:cs typeface="Times New Roman" pitchFamily="18" charset="0"/>
              </a:rPr>
              <a:t>кислота (ацетат)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>
                <a:cs typeface="Times New Roman" pitchFamily="18" charset="0"/>
              </a:rPr>
              <a:t> </a:t>
            </a:r>
            <a:r>
              <a:rPr lang="ru-RU" sz="2800" b="1" dirty="0" smtClean="0">
                <a:cs typeface="Times New Roman" pitchFamily="18" charset="0"/>
              </a:rPr>
              <a:t>                              3-метилбутановая </a:t>
            </a:r>
            <a:r>
              <a:rPr lang="ru-RU" sz="2800" b="1" dirty="0">
                <a:cs typeface="Times New Roman" pitchFamily="18" charset="0"/>
              </a:rPr>
              <a:t>кислота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>
                <a:cs typeface="Times New Roman" pitchFamily="18" charset="0"/>
              </a:rPr>
              <a:t> </a:t>
            </a:r>
            <a:r>
              <a:rPr lang="ru-RU" sz="2800" b="1" dirty="0" smtClean="0">
                <a:cs typeface="Times New Roman" pitchFamily="18" charset="0"/>
              </a:rPr>
              <a:t>                         </a:t>
            </a:r>
            <a:r>
              <a:rPr lang="ru-RU" sz="2800" b="1" dirty="0" err="1" smtClean="0">
                <a:cs typeface="Times New Roman" pitchFamily="18" charset="0"/>
              </a:rPr>
              <a:t>изовалерьяновая</a:t>
            </a:r>
            <a:r>
              <a:rPr lang="ru-RU" sz="2800" b="1" dirty="0" smtClean="0">
                <a:cs typeface="Times New Roman" pitchFamily="18" charset="0"/>
              </a:rPr>
              <a:t> кислота</a:t>
            </a:r>
            <a:r>
              <a:rPr lang="en-US" sz="2800" b="1" dirty="0" smtClean="0">
                <a:cs typeface="Times New Roman" pitchFamily="18" charset="0"/>
              </a:rPr>
              <a:t> (</a:t>
            </a:r>
            <a:r>
              <a:rPr lang="ru-RU" sz="2800" b="1" dirty="0" err="1" smtClean="0">
                <a:cs typeface="Times New Roman" pitchFamily="18" charset="0"/>
              </a:rPr>
              <a:t>изовалерат</a:t>
            </a:r>
            <a:r>
              <a:rPr lang="ru-RU" sz="2800" b="1" dirty="0" smtClean="0">
                <a:cs typeface="Times New Roman" pitchFamily="18" charset="0"/>
              </a:rPr>
              <a:t>) </a:t>
            </a:r>
            <a:endParaRPr lang="ru-RU" sz="2800" b="1" dirty="0"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None/>
              <a:defRPr/>
            </a:pPr>
            <a:r>
              <a:rPr lang="ru-RU" sz="2800" dirty="0" smtClean="0"/>
              <a:t>                                              </a:t>
            </a:r>
            <a:r>
              <a:rPr lang="ru-RU" sz="2800" b="1" dirty="0" err="1" smtClean="0">
                <a:cs typeface="Times New Roman" pitchFamily="18" charset="0"/>
              </a:rPr>
              <a:t>гексановая</a:t>
            </a:r>
            <a:r>
              <a:rPr lang="ru-RU" sz="2800" b="1" dirty="0" smtClean="0">
                <a:cs typeface="Times New Roman" pitchFamily="18" charset="0"/>
              </a:rPr>
              <a:t> </a:t>
            </a:r>
            <a:r>
              <a:rPr lang="ru-RU" sz="2800" b="1" dirty="0">
                <a:cs typeface="Times New Roman" pitchFamily="18" charset="0"/>
              </a:rPr>
              <a:t>кислота</a:t>
            </a:r>
            <a:br>
              <a:rPr lang="ru-RU" sz="2800" b="1" dirty="0">
                <a:cs typeface="Times New Roman" pitchFamily="18" charset="0"/>
              </a:rPr>
            </a:br>
            <a:r>
              <a:rPr lang="ru-RU" sz="2800" b="1" dirty="0">
                <a:cs typeface="Times New Roman" pitchFamily="18" charset="0"/>
              </a:rPr>
              <a:t>                </a:t>
            </a:r>
            <a:r>
              <a:rPr lang="ru-RU" sz="2800" b="1" dirty="0" smtClean="0">
                <a:cs typeface="Times New Roman" pitchFamily="18" charset="0"/>
              </a:rPr>
              <a:t>                          капроновая кислота (</a:t>
            </a:r>
            <a:r>
              <a:rPr lang="ru-RU" sz="2800" b="1" dirty="0" err="1" smtClean="0">
                <a:cs typeface="Times New Roman" pitchFamily="18" charset="0"/>
              </a:rPr>
              <a:t>капрат</a:t>
            </a:r>
            <a:r>
              <a:rPr lang="ru-RU" sz="2800" b="1" dirty="0" smtClean="0">
                <a:cs typeface="Times New Roman" pitchFamily="18" charset="0"/>
              </a:rPr>
              <a:t>)</a:t>
            </a:r>
            <a:endParaRPr lang="ru-RU" sz="2800" b="1" dirty="0"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5862241"/>
              </p:ext>
            </p:extLst>
          </p:nvPr>
        </p:nvGraphicFramePr>
        <p:xfrm>
          <a:off x="754071" y="2070618"/>
          <a:ext cx="1081625" cy="319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56" name="Document" r:id="rId3" imgW="581040" imgH="171360" progId="ChemWindow.Document">
                  <p:embed/>
                </p:oleObj>
              </mc:Choice>
              <mc:Fallback>
                <p:oleObj name="Document" r:id="rId3" imgW="581040" imgH="171360" progId="ChemWindow.Document">
                  <p:embed/>
                  <p:pic>
                    <p:nvPicPr>
                      <p:cNvPr id="1638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071" y="2070618"/>
                        <a:ext cx="1081625" cy="3191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3109395"/>
              </p:ext>
            </p:extLst>
          </p:nvPr>
        </p:nvGraphicFramePr>
        <p:xfrm>
          <a:off x="754071" y="3101010"/>
          <a:ext cx="1388404" cy="3797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57" name="Document" r:id="rId5" imgW="743040" imgH="200160" progId="ChemWindow.Document">
                  <p:embed/>
                </p:oleObj>
              </mc:Choice>
              <mc:Fallback>
                <p:oleObj name="Document" r:id="rId5" imgW="743040" imgH="200160" progId="ChemWindow.Document">
                  <p:embed/>
                  <p:pic>
                    <p:nvPicPr>
                      <p:cNvPr id="1638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071" y="3101010"/>
                        <a:ext cx="1388404" cy="3797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3780787"/>
              </p:ext>
            </p:extLst>
          </p:nvPr>
        </p:nvGraphicFramePr>
        <p:xfrm>
          <a:off x="611188" y="3480768"/>
          <a:ext cx="2039937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58" name="Document" r:id="rId7" imgW="1257480" imgH="571680" progId="ChemWindow.Document">
                  <p:embed/>
                </p:oleObj>
              </mc:Choice>
              <mc:Fallback>
                <p:oleObj name="Document" r:id="rId7" imgW="1257480" imgH="571680" progId="ChemWindow.Document">
                  <p:embed/>
                  <p:pic>
                    <p:nvPicPr>
                      <p:cNvPr id="1741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3480768"/>
                        <a:ext cx="2039937" cy="92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8126724"/>
              </p:ext>
            </p:extLst>
          </p:nvPr>
        </p:nvGraphicFramePr>
        <p:xfrm>
          <a:off x="474447" y="4582077"/>
          <a:ext cx="3336055" cy="3537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59" name="Document" r:id="rId9" imgW="1886040" imgH="200160" progId="ChemWindow.Document">
                  <p:embed/>
                </p:oleObj>
              </mc:Choice>
              <mc:Fallback>
                <p:oleObj name="Document" r:id="rId9" imgW="1886040" imgH="200160" progId="ChemWindow.Document">
                  <p:embed/>
                  <p:pic>
                    <p:nvPicPr>
                      <p:cNvPr id="1741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447" y="4582077"/>
                        <a:ext cx="3336055" cy="3537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06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</a:rPr>
              <a:t>Ненасыщенные дикарбоновые кислоты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00CC"/>
                </a:solidFill>
              </a:rPr>
              <a:t>Химические свойства: </a:t>
            </a:r>
            <a:r>
              <a:rPr lang="en-US" sz="2800" b="1" i="1" dirty="0" smtClean="0">
                <a:solidFill>
                  <a:srgbClr val="0000CC"/>
                </a:solidFill>
              </a:rPr>
              <a:t>1. </a:t>
            </a:r>
            <a:r>
              <a:rPr lang="ru-RU" sz="2800" b="1" i="1" dirty="0" smtClean="0">
                <a:solidFill>
                  <a:srgbClr val="0000CC"/>
                </a:solidFill>
              </a:rPr>
              <a:t>реакции по</a:t>
            </a:r>
            <a:r>
              <a:rPr lang="en-US" sz="2800" b="1" i="1" dirty="0" smtClean="0">
                <a:solidFill>
                  <a:srgbClr val="0000CC"/>
                </a:solidFill>
              </a:rPr>
              <a:t> &gt;C=C&lt;</a:t>
            </a:r>
            <a:r>
              <a:rPr lang="ru-RU" sz="2800" b="1" i="1" dirty="0" smtClean="0">
                <a:solidFill>
                  <a:srgbClr val="0000CC"/>
                </a:solidFill>
              </a:rPr>
              <a:t> </a:t>
            </a:r>
            <a:endParaRPr lang="en-US" sz="2800" b="1" i="1" dirty="0" smtClean="0">
              <a:solidFill>
                <a:srgbClr val="0000CC"/>
              </a:solidFill>
            </a:endParaRPr>
          </a:p>
          <a:p>
            <a:endParaRPr lang="en-US" sz="2800" b="1" i="1" dirty="0">
              <a:solidFill>
                <a:srgbClr val="0000CC"/>
              </a:solidFill>
            </a:endParaRPr>
          </a:p>
          <a:p>
            <a:endParaRPr lang="en-US" sz="2800" b="1" i="1" dirty="0" smtClean="0">
              <a:solidFill>
                <a:srgbClr val="0000CC"/>
              </a:solidFill>
            </a:endParaRPr>
          </a:p>
          <a:p>
            <a:endParaRPr lang="en-US" sz="2800" b="1" i="1" dirty="0">
              <a:solidFill>
                <a:srgbClr val="0000CC"/>
              </a:solidFill>
            </a:endParaRPr>
          </a:p>
          <a:p>
            <a:endParaRPr lang="en-US" sz="2800" b="1" i="1" dirty="0" smtClean="0">
              <a:solidFill>
                <a:srgbClr val="0000CC"/>
              </a:solidFill>
            </a:endParaRPr>
          </a:p>
          <a:p>
            <a:endParaRPr lang="en-US" sz="2800" b="1" i="1" dirty="0">
              <a:solidFill>
                <a:srgbClr val="0000CC"/>
              </a:solidFill>
            </a:endParaRPr>
          </a:p>
          <a:p>
            <a:endParaRPr lang="en-US" sz="2800" b="1" i="1" dirty="0" smtClean="0">
              <a:solidFill>
                <a:srgbClr val="0000CC"/>
              </a:solidFill>
            </a:endParaRPr>
          </a:p>
          <a:p>
            <a:r>
              <a:rPr lang="en-US" sz="2800" b="1" i="1" dirty="0" smtClean="0">
                <a:solidFill>
                  <a:srgbClr val="0000CC"/>
                </a:solidFill>
              </a:rPr>
              <a:t>2. </a:t>
            </a:r>
            <a:r>
              <a:rPr lang="ru-RU" sz="2800" b="1" i="1" dirty="0" smtClean="0">
                <a:solidFill>
                  <a:srgbClr val="0000CC"/>
                </a:solidFill>
              </a:rPr>
              <a:t>Дегидратация при нагревании </a:t>
            </a:r>
            <a:r>
              <a:rPr lang="ru-RU" sz="2000" b="1" i="1" dirty="0" smtClean="0">
                <a:solidFill>
                  <a:srgbClr val="0000CC"/>
                </a:solidFill>
              </a:rPr>
              <a:t>(</a:t>
            </a:r>
            <a:r>
              <a:rPr lang="ru-RU" sz="2000" b="1" i="1" dirty="0" err="1" smtClean="0">
                <a:solidFill>
                  <a:srgbClr val="0000CC"/>
                </a:solidFill>
              </a:rPr>
              <a:t>фумаровая</a:t>
            </a:r>
            <a:r>
              <a:rPr lang="ru-RU" sz="2000" b="1" i="1" dirty="0" smtClean="0">
                <a:solidFill>
                  <a:srgbClr val="0000CC"/>
                </a:solidFill>
              </a:rPr>
              <a:t> к-та ангидрид не образует)</a:t>
            </a:r>
            <a:endParaRPr lang="ru-RU" sz="2000" b="1" i="1" dirty="0">
              <a:solidFill>
                <a:srgbClr val="0000CC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722" y="1625888"/>
            <a:ext cx="8042078" cy="30963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5301208"/>
            <a:ext cx="4282800" cy="137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6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74C44-26DA-4097-BA82-18843F06528A}" type="slidenum">
              <a:rPr lang="ru-RU" altLang="ru-RU"/>
              <a:pPr/>
              <a:t>31</a:t>
            </a:fld>
            <a:endParaRPr lang="ru-RU" altLang="ru-RU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785225" cy="706437"/>
          </a:xfrm>
        </p:spPr>
        <p:txBody>
          <a:bodyPr/>
          <a:lstStyle/>
          <a:p>
            <a:r>
              <a:rPr lang="ru-RU" altLang="ru-RU" sz="32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Гетерофункциональные</a:t>
            </a:r>
            <a:r>
              <a:rPr lang="ru-RU" alt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карбоновые кислоты</a:t>
            </a:r>
            <a:endParaRPr lang="ru-RU" altLang="ru-RU" sz="32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250825" y="291048"/>
            <a:ext cx="8640762" cy="6247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1">
              <a:buFontTx/>
              <a:buChar char="•"/>
            </a:pPr>
            <a:endParaRPr lang="ru-RU" altLang="ru-RU" sz="2400" dirty="0" smtClean="0">
              <a:latin typeface="Times New Roman" panose="02020603050405020304" pitchFamily="18" charset="0"/>
            </a:endParaRPr>
          </a:p>
          <a:p>
            <a:pPr lvl="1">
              <a:buFontTx/>
              <a:buChar char="•"/>
            </a:pPr>
            <a:r>
              <a:rPr lang="ru-RU" altLang="ru-RU" sz="2400" dirty="0" smtClean="0">
                <a:latin typeface="Times New Roman" panose="02020603050405020304" pitchFamily="18" charset="0"/>
              </a:rPr>
              <a:t>   </a:t>
            </a:r>
            <a:r>
              <a:rPr lang="ru-RU" altLang="ru-RU" sz="2400" b="1" dirty="0" smtClean="0">
                <a:latin typeface="+mn-lt"/>
              </a:rPr>
              <a:t>Общая формула:</a:t>
            </a:r>
            <a:endParaRPr lang="ru-RU" altLang="ru-RU" sz="2400" b="1" dirty="0">
              <a:latin typeface="+mn-lt"/>
            </a:endParaRPr>
          </a:p>
          <a:p>
            <a:pPr lvl="1">
              <a:buFontTx/>
              <a:buChar char="•"/>
            </a:pPr>
            <a:endParaRPr lang="ru-RU" altLang="ru-RU" sz="2400" b="1" dirty="0" smtClean="0">
              <a:latin typeface="+mn-lt"/>
            </a:endParaRPr>
          </a:p>
          <a:p>
            <a:pPr lvl="1">
              <a:buFontTx/>
              <a:buChar char="•"/>
            </a:pPr>
            <a:r>
              <a:rPr lang="ru-RU" altLang="ru-RU" sz="2400" b="1" dirty="0" smtClean="0">
                <a:latin typeface="+mn-lt"/>
              </a:rPr>
              <a:t>   </a:t>
            </a:r>
            <a:r>
              <a:rPr lang="ru-RU" altLang="ru-RU" sz="2400" b="1" dirty="0" err="1">
                <a:latin typeface="+mn-lt"/>
              </a:rPr>
              <a:t>Галогенозамещенные</a:t>
            </a:r>
            <a:r>
              <a:rPr lang="ru-RU" altLang="ru-RU" sz="2400" b="1" dirty="0">
                <a:latin typeface="+mn-lt"/>
              </a:rPr>
              <a:t> </a:t>
            </a:r>
            <a:r>
              <a:rPr lang="ru-RU" altLang="ru-RU" sz="2400" b="1" dirty="0" smtClean="0">
                <a:latin typeface="+mn-lt"/>
              </a:rPr>
              <a:t>кислоты </a:t>
            </a:r>
            <a:r>
              <a:rPr lang="ru-RU" altLang="ru-RU" sz="2400" b="1" i="1" dirty="0" smtClean="0">
                <a:solidFill>
                  <a:srgbClr val="0000CC"/>
                </a:solidFill>
                <a:latin typeface="+mn-lt"/>
              </a:rPr>
              <a:t>Х=-На</a:t>
            </a:r>
            <a:r>
              <a:rPr lang="en-US" altLang="ru-RU" sz="2400" b="1" i="1" dirty="0">
                <a:solidFill>
                  <a:srgbClr val="0000CC"/>
                </a:solidFill>
                <a:latin typeface="+mn-lt"/>
              </a:rPr>
              <a:t>l</a:t>
            </a:r>
            <a:endParaRPr lang="ru-RU" altLang="ru-RU" sz="2400" b="1" i="1" dirty="0" smtClean="0">
              <a:solidFill>
                <a:srgbClr val="0000CC"/>
              </a:solidFill>
              <a:latin typeface="+mn-lt"/>
            </a:endParaRPr>
          </a:p>
          <a:p>
            <a:pPr lvl="1">
              <a:buFontTx/>
              <a:buChar char="•"/>
            </a:pPr>
            <a:endParaRPr lang="ru-RU" altLang="ru-RU" sz="2400" b="1" dirty="0">
              <a:latin typeface="+mn-lt"/>
            </a:endParaRPr>
          </a:p>
          <a:p>
            <a:pPr lvl="1">
              <a:buFontTx/>
              <a:buChar char="•"/>
            </a:pPr>
            <a:r>
              <a:rPr lang="ru-RU" altLang="ru-RU" sz="2400" b="1" dirty="0">
                <a:latin typeface="+mn-lt"/>
              </a:rPr>
              <a:t>   </a:t>
            </a:r>
            <a:r>
              <a:rPr lang="ru-RU" altLang="ru-RU" sz="2400" b="1" dirty="0" err="1" smtClean="0">
                <a:latin typeface="+mn-lt"/>
              </a:rPr>
              <a:t>Гидроксикислоты</a:t>
            </a:r>
            <a:r>
              <a:rPr lang="en-US" altLang="ru-RU" sz="2400" b="1" dirty="0" smtClean="0">
                <a:latin typeface="+mn-lt"/>
              </a:rPr>
              <a:t>, </a:t>
            </a:r>
            <a:r>
              <a:rPr lang="ru-RU" altLang="ru-RU" sz="2400" b="1" dirty="0" err="1" smtClean="0">
                <a:latin typeface="+mn-lt"/>
              </a:rPr>
              <a:t>фенолокислоты</a:t>
            </a:r>
            <a:r>
              <a:rPr lang="en-US" altLang="ru-RU" sz="2400" b="1" dirty="0" smtClean="0">
                <a:latin typeface="+mn-lt"/>
              </a:rPr>
              <a:t> </a:t>
            </a:r>
            <a:r>
              <a:rPr lang="ru-RU" altLang="ru-RU" sz="2400" b="1" i="1" dirty="0" smtClean="0">
                <a:solidFill>
                  <a:srgbClr val="0000CC"/>
                </a:solidFill>
                <a:latin typeface="+mn-lt"/>
              </a:rPr>
              <a:t>Х</a:t>
            </a:r>
            <a:r>
              <a:rPr lang="en-US" altLang="ru-RU" sz="2400" b="1" i="1" dirty="0" smtClean="0">
                <a:solidFill>
                  <a:srgbClr val="0000CC"/>
                </a:solidFill>
                <a:latin typeface="+mn-lt"/>
              </a:rPr>
              <a:t>=</a:t>
            </a:r>
            <a:r>
              <a:rPr lang="ru-RU" altLang="ru-RU" sz="2400" b="1" i="1" dirty="0" smtClean="0">
                <a:solidFill>
                  <a:srgbClr val="0000CC"/>
                </a:solidFill>
                <a:latin typeface="+mn-lt"/>
              </a:rPr>
              <a:t>-ОН</a:t>
            </a:r>
          </a:p>
          <a:p>
            <a:pPr lvl="1">
              <a:buFontTx/>
              <a:buChar char="•"/>
            </a:pPr>
            <a:endParaRPr lang="ru-RU" altLang="ru-RU" sz="2400" b="1" dirty="0">
              <a:latin typeface="+mn-lt"/>
            </a:endParaRPr>
          </a:p>
          <a:p>
            <a:pPr lvl="1">
              <a:buFontTx/>
              <a:buChar char="•"/>
            </a:pPr>
            <a:r>
              <a:rPr lang="ru-RU" altLang="ru-RU" sz="2400" b="1" dirty="0" smtClean="0">
                <a:latin typeface="+mn-lt"/>
              </a:rPr>
              <a:t>   </a:t>
            </a:r>
            <a:r>
              <a:rPr lang="ru-RU" altLang="ru-RU" sz="2400" b="1" dirty="0" err="1" smtClean="0">
                <a:latin typeface="+mn-lt"/>
              </a:rPr>
              <a:t>Оксокислоты</a:t>
            </a:r>
            <a:r>
              <a:rPr lang="ru-RU" altLang="ru-RU" sz="2400" b="1" dirty="0" smtClean="0">
                <a:latin typeface="+mn-lt"/>
              </a:rPr>
              <a:t> </a:t>
            </a:r>
          </a:p>
          <a:p>
            <a:pPr lvl="1"/>
            <a:r>
              <a:rPr lang="ru-RU" altLang="ru-RU" sz="2400" b="1" dirty="0" smtClean="0">
                <a:latin typeface="+mn-lt"/>
              </a:rPr>
              <a:t>(</a:t>
            </a:r>
            <a:r>
              <a:rPr lang="ru-RU" altLang="ru-RU" sz="2400" b="1" dirty="0" err="1" smtClean="0">
                <a:latin typeface="+mn-lt"/>
              </a:rPr>
              <a:t>альдегидо</a:t>
            </a:r>
            <a:r>
              <a:rPr lang="ru-RU" altLang="ru-RU" sz="2400" b="1" dirty="0" smtClean="0">
                <a:latin typeface="+mn-lt"/>
              </a:rPr>
              <a:t>- и кетокислоты) </a:t>
            </a:r>
            <a:r>
              <a:rPr lang="ru-RU" altLang="ru-RU" sz="2400" b="1" i="1" dirty="0" smtClean="0">
                <a:solidFill>
                  <a:srgbClr val="0000CC"/>
                </a:solidFill>
                <a:latin typeface="+mn-lt"/>
              </a:rPr>
              <a:t>Х</a:t>
            </a:r>
            <a:r>
              <a:rPr lang="en-US" altLang="ru-RU" sz="2400" b="1" i="1" dirty="0" smtClean="0">
                <a:solidFill>
                  <a:srgbClr val="0000CC"/>
                </a:solidFill>
                <a:latin typeface="+mn-lt"/>
              </a:rPr>
              <a:t>=</a:t>
            </a:r>
            <a:r>
              <a:rPr lang="ru-RU" altLang="ru-RU" sz="2400" b="1" i="1" dirty="0" smtClean="0">
                <a:solidFill>
                  <a:srgbClr val="0000CC"/>
                </a:solidFill>
                <a:latin typeface="+mn-lt"/>
              </a:rPr>
              <a:t>-С=О</a:t>
            </a:r>
          </a:p>
          <a:p>
            <a:pPr lvl="1">
              <a:buFontTx/>
              <a:buChar char="•"/>
            </a:pPr>
            <a:endParaRPr lang="ru-RU" altLang="ru-RU" sz="2400" b="1" dirty="0">
              <a:latin typeface="+mn-lt"/>
            </a:endParaRPr>
          </a:p>
          <a:p>
            <a:pPr lvl="1">
              <a:buFontTx/>
              <a:buChar char="•"/>
            </a:pPr>
            <a:r>
              <a:rPr lang="ru-RU" altLang="ru-RU" sz="2400" b="1" dirty="0">
                <a:latin typeface="+mn-lt"/>
              </a:rPr>
              <a:t>   </a:t>
            </a:r>
            <a:r>
              <a:rPr lang="ru-RU" altLang="ru-RU" sz="2400" b="1" dirty="0" smtClean="0">
                <a:latin typeface="+mn-lt"/>
              </a:rPr>
              <a:t>Аминокислоты </a:t>
            </a:r>
            <a:r>
              <a:rPr lang="en-US" altLang="ru-RU" sz="2400" b="1" i="1" dirty="0" smtClean="0">
                <a:solidFill>
                  <a:srgbClr val="0000CC"/>
                </a:solidFill>
                <a:latin typeface="+mn-lt"/>
              </a:rPr>
              <a:t>X=</a:t>
            </a:r>
            <a:r>
              <a:rPr lang="ru-RU" altLang="ru-RU" sz="2400" b="1" i="1" dirty="0" smtClean="0">
                <a:solidFill>
                  <a:srgbClr val="0000CC"/>
                </a:solidFill>
                <a:latin typeface="+mn-lt"/>
              </a:rPr>
              <a:t>-</a:t>
            </a:r>
            <a:r>
              <a:rPr lang="en-US" altLang="ru-RU" sz="2400" b="1" i="1" dirty="0" smtClean="0">
                <a:solidFill>
                  <a:srgbClr val="0000CC"/>
                </a:solidFill>
                <a:latin typeface="+mn-lt"/>
              </a:rPr>
              <a:t>NH</a:t>
            </a:r>
            <a:r>
              <a:rPr lang="en-US" altLang="ru-RU" sz="2400" b="1" i="1" baseline="-25000" dirty="0" smtClean="0">
                <a:solidFill>
                  <a:srgbClr val="0000CC"/>
                </a:solidFill>
                <a:latin typeface="+mn-lt"/>
              </a:rPr>
              <a:t>2</a:t>
            </a:r>
            <a:r>
              <a:rPr lang="ru-RU" altLang="ru-RU" sz="2400" b="1" i="1" baseline="-25000" dirty="0" smtClean="0">
                <a:solidFill>
                  <a:srgbClr val="0000CC"/>
                </a:solidFill>
                <a:latin typeface="+mn-lt"/>
              </a:rPr>
              <a:t>    </a:t>
            </a:r>
          </a:p>
          <a:p>
            <a:pPr lvl="1">
              <a:buFontTx/>
              <a:buChar char="•"/>
            </a:pPr>
            <a:endParaRPr lang="ru-RU" altLang="ru-RU" sz="2400" b="1" baseline="-25000" dirty="0">
              <a:latin typeface="+mn-lt"/>
            </a:endParaRPr>
          </a:p>
          <a:p>
            <a:r>
              <a:rPr lang="ru-RU" alt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Химические свойства </a:t>
            </a:r>
            <a:r>
              <a:rPr lang="ru-RU" altLang="ru-RU" sz="24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гетерофункциональных</a:t>
            </a:r>
            <a:r>
              <a:rPr lang="ru-RU" alt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карбоновых кислот: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400" b="1" dirty="0" smtClean="0">
                <a:latin typeface="+mn-lt"/>
              </a:rPr>
              <a:t> химические свойства по ФГ </a:t>
            </a:r>
            <a:endParaRPr lang="ru-RU" altLang="ru-RU" sz="2400" b="1" dirty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400" b="1" dirty="0" smtClean="0">
                <a:latin typeface="+mn-lt"/>
              </a:rPr>
              <a:t> химические свойства по -СООН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400" b="1" dirty="0" smtClean="0">
                <a:latin typeface="+mn-lt"/>
              </a:rPr>
              <a:t> специфические свойства</a:t>
            </a:r>
            <a:endParaRPr lang="ru-RU" altLang="ru-RU" sz="2400" b="1" dirty="0">
              <a:latin typeface="+mn-lt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7375596"/>
              </p:ext>
            </p:extLst>
          </p:nvPr>
        </p:nvGraphicFramePr>
        <p:xfrm>
          <a:off x="3779912" y="764704"/>
          <a:ext cx="1498827" cy="788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13" name="Document" r:id="rId3" imgW="1104840" imgH="581040" progId="ChemWindow.Document">
                  <p:embed/>
                </p:oleObj>
              </mc:Choice>
              <mc:Fallback>
                <p:oleObj name="Document" r:id="rId3" imgW="1104840" imgH="581040" progId="ChemWindow.Document">
                  <p:embed/>
                  <p:pic>
                    <p:nvPicPr>
                      <p:cNvPr id="102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764704"/>
                        <a:ext cx="1498827" cy="7880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1968459"/>
              </p:ext>
            </p:extLst>
          </p:nvPr>
        </p:nvGraphicFramePr>
        <p:xfrm>
          <a:off x="5843471" y="2962278"/>
          <a:ext cx="1419458" cy="746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14" name="Document" r:id="rId5" imgW="1104840" imgH="581040" progId="ChemWindow.Document">
                  <p:embed/>
                </p:oleObj>
              </mc:Choice>
              <mc:Fallback>
                <p:oleObj name="Document" r:id="rId5" imgW="1104840" imgH="581040" progId="ChemWindow.Document">
                  <p:embed/>
                  <p:pic>
                    <p:nvPicPr>
                      <p:cNvPr id="102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3471" y="2962278"/>
                        <a:ext cx="1419458" cy="7465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8890344"/>
              </p:ext>
            </p:extLst>
          </p:nvPr>
        </p:nvGraphicFramePr>
        <p:xfrm>
          <a:off x="6962130" y="2174953"/>
          <a:ext cx="1695286" cy="7270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15" name="Document" r:id="rId7" imgW="1285920" imgH="552600" progId="ChemWindow.Document">
                  <p:embed/>
                </p:oleObj>
              </mc:Choice>
              <mc:Fallback>
                <p:oleObj name="Document" r:id="rId7" imgW="1285920" imgH="552600" progId="ChemWindow.Document">
                  <p:embed/>
                  <p:pic>
                    <p:nvPicPr>
                      <p:cNvPr id="9830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2130" y="2174953"/>
                        <a:ext cx="1695286" cy="7270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0138290"/>
              </p:ext>
            </p:extLst>
          </p:nvPr>
        </p:nvGraphicFramePr>
        <p:xfrm>
          <a:off x="4765361" y="3808824"/>
          <a:ext cx="3047791" cy="720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16" name="Document" r:id="rId9" imgW="2295360" imgH="542880" progId="ChemWindow.Document">
                  <p:embed/>
                </p:oleObj>
              </mc:Choice>
              <mc:Fallback>
                <p:oleObj name="Document" r:id="rId9" imgW="2295360" imgH="542880" progId="ChemWindow.Document">
                  <p:embed/>
                  <p:pic>
                    <p:nvPicPr>
                      <p:cNvPr id="2560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5361" y="3808824"/>
                        <a:ext cx="3047791" cy="7205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5878370"/>
              </p:ext>
            </p:extLst>
          </p:nvPr>
        </p:nvGraphicFramePr>
        <p:xfrm>
          <a:off x="6308149" y="1340768"/>
          <a:ext cx="1875414" cy="651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17" name="Document" r:id="rId11" imgW="1371600" imgH="476280" progId="ChemWindow.Document">
                  <p:embed/>
                </p:oleObj>
              </mc:Choice>
              <mc:Fallback>
                <p:oleObj name="Document" r:id="rId11" imgW="1371600" imgH="476280" progId="ChemWindow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308149" y="1340768"/>
                        <a:ext cx="1875414" cy="6515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058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/>
          <a:lstStyle/>
          <a:p>
            <a:r>
              <a:rPr lang="ru-RU" sz="36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Галогенозамещенные</a:t>
            </a: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карбоновые кислоты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904656"/>
          </a:xfrm>
        </p:spPr>
        <p:txBody>
          <a:bodyPr/>
          <a:lstStyle/>
          <a:p>
            <a:r>
              <a:rPr lang="ru-RU" altLang="ru-RU" sz="2400" b="1" dirty="0"/>
              <a:t>Благодаря  -</a:t>
            </a:r>
            <a:r>
              <a:rPr lang="en-US" altLang="ru-RU" sz="2400" b="1" dirty="0"/>
              <a:t>I</a:t>
            </a:r>
            <a:r>
              <a:rPr lang="ru-RU" altLang="ru-RU" sz="2400" b="1" dirty="0"/>
              <a:t> эффекту карбоксильной </a:t>
            </a:r>
            <a:r>
              <a:rPr lang="ru-RU" altLang="ru-RU" sz="2400" b="1" dirty="0" smtClean="0"/>
              <a:t>                                          группы </a:t>
            </a:r>
            <a:r>
              <a:rPr lang="ru-RU" altLang="ru-RU" sz="2400" b="1" dirty="0"/>
              <a:t>увеличивается подвижность </a:t>
            </a:r>
            <a:r>
              <a:rPr lang="en-US" altLang="ru-RU" sz="2400" b="1" dirty="0"/>
              <a:t>Hal</a:t>
            </a:r>
            <a:r>
              <a:rPr lang="ru-RU" altLang="ru-RU" sz="2400" b="1" dirty="0"/>
              <a:t>, </a:t>
            </a:r>
            <a:r>
              <a:rPr lang="ru-RU" altLang="ru-RU" sz="2400" b="1" dirty="0" smtClean="0"/>
              <a:t>                                                          он </a:t>
            </a:r>
            <a:r>
              <a:rPr lang="ru-RU" altLang="ru-RU" sz="2400" b="1" dirty="0"/>
              <a:t>легко замещается на </a:t>
            </a:r>
            <a:r>
              <a:rPr lang="ru-RU" altLang="ru-RU" sz="2400" b="1" dirty="0" smtClean="0"/>
              <a:t>-</a:t>
            </a:r>
            <a:r>
              <a:rPr lang="en-US" altLang="ru-RU" sz="2400" b="1" dirty="0" smtClean="0"/>
              <a:t>OH</a:t>
            </a:r>
            <a:r>
              <a:rPr lang="ru-RU" altLang="ru-RU" sz="2400" b="1" dirty="0"/>
              <a:t>, </a:t>
            </a:r>
            <a:r>
              <a:rPr lang="ru-RU" altLang="ru-RU" sz="2400" b="1" dirty="0" smtClean="0"/>
              <a:t>-</a:t>
            </a:r>
            <a:r>
              <a:rPr lang="en-US" altLang="ru-RU" sz="2400" b="1" dirty="0" smtClean="0"/>
              <a:t>CN</a:t>
            </a:r>
            <a:r>
              <a:rPr lang="ru-RU" altLang="ru-RU" sz="2400" b="1" dirty="0"/>
              <a:t>, </a:t>
            </a:r>
            <a:r>
              <a:rPr lang="ru-RU" altLang="ru-RU" sz="2400" b="1" dirty="0" smtClean="0"/>
              <a:t>-</a:t>
            </a:r>
            <a:r>
              <a:rPr lang="en-US" altLang="ru-RU" sz="2400" b="1" dirty="0" smtClean="0"/>
              <a:t>NH</a:t>
            </a:r>
            <a:r>
              <a:rPr lang="ru-RU" altLang="ru-RU" sz="2400" b="1" baseline="-25000" dirty="0"/>
              <a:t>2</a:t>
            </a:r>
            <a:r>
              <a:rPr lang="ru-RU" altLang="ru-RU" sz="2400" b="1" dirty="0"/>
              <a:t> </a:t>
            </a:r>
            <a:r>
              <a:rPr lang="ru-RU" altLang="ru-RU" sz="2400" b="1" dirty="0" smtClean="0"/>
              <a:t>                                   группы</a:t>
            </a:r>
            <a:r>
              <a:rPr lang="ru-RU" altLang="ru-RU" sz="2400" b="1" dirty="0"/>
              <a:t>, особенно, если находится в α положении</a:t>
            </a:r>
          </a:p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получения:</a:t>
            </a:r>
          </a:p>
          <a:p>
            <a:r>
              <a:rPr lang="ru-RU" sz="2800" b="1" i="1" dirty="0" smtClean="0">
                <a:solidFill>
                  <a:srgbClr val="0000CC"/>
                </a:solidFill>
              </a:rPr>
              <a:t>Галогенирование</a:t>
            </a:r>
          </a:p>
          <a:p>
            <a:endParaRPr lang="ru-RU" sz="2800" b="1" i="1" dirty="0">
              <a:solidFill>
                <a:srgbClr val="0000CC"/>
              </a:solidFill>
            </a:endParaRPr>
          </a:p>
          <a:p>
            <a:endParaRPr lang="ru-RU" sz="2800" b="1" i="1" dirty="0" smtClean="0">
              <a:solidFill>
                <a:srgbClr val="0000CC"/>
              </a:solidFill>
            </a:endParaRPr>
          </a:p>
          <a:p>
            <a:r>
              <a:rPr lang="ru-RU" sz="2800" b="1" i="1" dirty="0" err="1" smtClean="0">
                <a:solidFill>
                  <a:srgbClr val="0000CC"/>
                </a:solidFill>
              </a:rPr>
              <a:t>Гидрогалогенирование</a:t>
            </a:r>
            <a:r>
              <a:rPr lang="ru-RU" sz="2800" b="1" i="1" dirty="0" smtClean="0">
                <a:solidFill>
                  <a:srgbClr val="0000CC"/>
                </a:solidFill>
              </a:rPr>
              <a:t> непредельных кислот</a:t>
            </a:r>
            <a:endParaRPr lang="ru-RU" sz="2800" b="1" i="1" dirty="0">
              <a:solidFill>
                <a:srgbClr val="0000CC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0498234"/>
              </p:ext>
            </p:extLst>
          </p:nvPr>
        </p:nvGraphicFramePr>
        <p:xfrm>
          <a:off x="6372200" y="908720"/>
          <a:ext cx="2225165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40" name="Document" r:id="rId3" imgW="1380960" imgH="581040" progId="ChemWindow.Document">
                  <p:embed/>
                </p:oleObj>
              </mc:Choice>
              <mc:Fallback>
                <p:oleObj name="Document" r:id="rId3" imgW="1380960" imgH="581040" progId="ChemWindow.Document">
                  <p:embed/>
                  <p:pic>
                    <p:nvPicPr>
                      <p:cNvPr id="4" name="Объект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72200" y="908720"/>
                        <a:ext cx="2225165" cy="936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379" y="5013176"/>
            <a:ext cx="5622576" cy="10398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4965" y="2780928"/>
            <a:ext cx="4726578" cy="9082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8379" y="3413334"/>
            <a:ext cx="3929695" cy="109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04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Галогенозамещенные</a:t>
            </a: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карбоновые кислоты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00CC"/>
                </a:solidFill>
              </a:rPr>
              <a:t>Реакции замещения галогена </a:t>
            </a:r>
            <a:r>
              <a:rPr lang="en-US" sz="2800" b="1" i="1" dirty="0" smtClean="0">
                <a:solidFill>
                  <a:srgbClr val="0000CC"/>
                </a:solidFill>
              </a:rPr>
              <a:t>S</a:t>
            </a:r>
            <a:r>
              <a:rPr lang="en-US" sz="2800" b="1" i="1" baseline="-25000" dirty="0" smtClean="0">
                <a:solidFill>
                  <a:srgbClr val="0000CC"/>
                </a:solidFill>
              </a:rPr>
              <a:t>N</a:t>
            </a:r>
            <a:r>
              <a:rPr lang="en-US" sz="2800" b="1" i="1" dirty="0" smtClean="0">
                <a:solidFill>
                  <a:srgbClr val="0000CC"/>
                </a:solidFill>
              </a:rPr>
              <a:t>1</a:t>
            </a:r>
            <a:endParaRPr lang="ru-RU" sz="2800" b="1" i="1" dirty="0">
              <a:solidFill>
                <a:srgbClr val="0000CC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420888"/>
            <a:ext cx="6912768" cy="40457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29200" y="3573016"/>
            <a:ext cx="3600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latin typeface="+mn-lt"/>
              </a:rPr>
              <a:t>Аммониевая соль </a:t>
            </a:r>
          </a:p>
          <a:p>
            <a:pPr algn="ctr"/>
            <a:r>
              <a:rPr lang="el-GR" i="1" dirty="0" smtClean="0">
                <a:latin typeface="+mn-lt"/>
              </a:rPr>
              <a:t>α</a:t>
            </a:r>
            <a:r>
              <a:rPr lang="ru-RU" i="1" dirty="0" smtClean="0">
                <a:latin typeface="+mn-lt"/>
              </a:rPr>
              <a:t>-</a:t>
            </a:r>
            <a:r>
              <a:rPr lang="ru-RU" i="1" dirty="0" err="1" smtClean="0">
                <a:latin typeface="+mn-lt"/>
              </a:rPr>
              <a:t>аминопропановой</a:t>
            </a:r>
            <a:r>
              <a:rPr lang="ru-RU" i="1" dirty="0" smtClean="0">
                <a:latin typeface="+mn-lt"/>
              </a:rPr>
              <a:t> кислоты</a:t>
            </a:r>
            <a:endParaRPr lang="ru-RU" i="1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99584" y="4973671"/>
            <a:ext cx="37444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i="1" dirty="0" smtClean="0">
                <a:latin typeface="+mn-lt"/>
              </a:rPr>
              <a:t>α</a:t>
            </a:r>
            <a:r>
              <a:rPr lang="ru-RU" i="1" dirty="0" smtClean="0">
                <a:latin typeface="+mn-lt"/>
              </a:rPr>
              <a:t>-</a:t>
            </a:r>
            <a:r>
              <a:rPr lang="ru-RU" i="1" dirty="0" err="1" smtClean="0">
                <a:latin typeface="+mn-lt"/>
              </a:rPr>
              <a:t>цианопропановая</a:t>
            </a:r>
            <a:r>
              <a:rPr lang="ru-RU" i="1" dirty="0" smtClean="0">
                <a:latin typeface="+mn-lt"/>
              </a:rPr>
              <a:t> кислота</a:t>
            </a:r>
            <a:endParaRPr lang="ru-RU" i="1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29200" y="6386820"/>
            <a:ext cx="4145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+mn-lt"/>
              </a:rPr>
              <a:t>Натриевая соль </a:t>
            </a:r>
            <a:r>
              <a:rPr lang="ru-RU" i="1" dirty="0">
                <a:latin typeface="+mn-lt"/>
              </a:rPr>
              <a:t>м</a:t>
            </a:r>
            <a:r>
              <a:rPr lang="ru-RU" i="1" dirty="0" smtClean="0">
                <a:latin typeface="+mn-lt"/>
              </a:rPr>
              <a:t>олочной кислоты</a:t>
            </a:r>
            <a:endParaRPr lang="ru-RU" i="1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24328" y="5535499"/>
            <a:ext cx="1008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Na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15616" y="5013176"/>
            <a:ext cx="237626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i="1" dirty="0" smtClean="0">
                <a:latin typeface="+mn-lt"/>
              </a:rPr>
              <a:t>α</a:t>
            </a:r>
            <a:r>
              <a:rPr lang="ru-RU" i="1" dirty="0" smtClean="0">
                <a:latin typeface="+mn-lt"/>
              </a:rPr>
              <a:t>-</a:t>
            </a:r>
            <a:r>
              <a:rPr lang="ru-RU" i="1" dirty="0" err="1" smtClean="0">
                <a:latin typeface="+mn-lt"/>
              </a:rPr>
              <a:t>бромопропановая</a:t>
            </a:r>
            <a:r>
              <a:rPr lang="ru-RU" i="1" dirty="0" smtClean="0">
                <a:latin typeface="+mn-lt"/>
              </a:rPr>
              <a:t> кислота</a:t>
            </a:r>
            <a:endParaRPr lang="ru-RU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174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32048"/>
          </a:xfrm>
        </p:spPr>
        <p:txBody>
          <a:bodyPr/>
          <a:lstStyle/>
          <a:p>
            <a:r>
              <a:rPr lang="ru-RU" altLang="ru-RU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Гидроксикислоты</a:t>
            </a:r>
            <a:endParaRPr lang="ru-RU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904656"/>
          </a:xfrm>
        </p:spPr>
        <p:txBody>
          <a:bodyPr/>
          <a:lstStyle/>
          <a:p>
            <a:r>
              <a:rPr lang="ru-RU" sz="2800" b="1" dirty="0">
                <a:solidFill>
                  <a:srgbClr val="0000CC"/>
                </a:solidFill>
                <a:cs typeface="Times New Roman" pitchFamily="18" charset="0"/>
              </a:rPr>
              <a:t>молочная </a:t>
            </a:r>
            <a:r>
              <a:rPr lang="ru-RU" sz="2800" b="1" dirty="0" smtClean="0">
                <a:solidFill>
                  <a:srgbClr val="0000CC"/>
                </a:solidFill>
                <a:cs typeface="Times New Roman" pitchFamily="18" charset="0"/>
              </a:rPr>
              <a:t>кислота (</a:t>
            </a:r>
            <a:r>
              <a:rPr lang="ru-RU" sz="2800" b="1" dirty="0" err="1" smtClean="0">
                <a:solidFill>
                  <a:srgbClr val="0000CC"/>
                </a:solidFill>
                <a:cs typeface="Times New Roman" pitchFamily="18" charset="0"/>
              </a:rPr>
              <a:t>лактат</a:t>
            </a:r>
            <a:r>
              <a:rPr lang="ru-RU" sz="2800" b="1" dirty="0" smtClean="0">
                <a:solidFill>
                  <a:srgbClr val="0000CC"/>
                </a:solidFill>
                <a:cs typeface="Times New Roman" pitchFamily="18" charset="0"/>
              </a:rPr>
              <a:t>)</a:t>
            </a:r>
            <a:endParaRPr lang="ru-RU" sz="2800" b="1" dirty="0">
              <a:solidFill>
                <a:srgbClr val="0000CC"/>
              </a:solidFill>
              <a:cs typeface="Times New Roman" pitchFamily="18" charset="0"/>
            </a:endParaRPr>
          </a:p>
          <a:p>
            <a:r>
              <a:rPr lang="ru-RU" sz="2000" b="1" dirty="0" smtClean="0">
                <a:cs typeface="Times New Roman" pitchFamily="18" charset="0"/>
              </a:rPr>
              <a:t>2-гидроксипропановая </a:t>
            </a:r>
            <a:r>
              <a:rPr lang="ru-RU" sz="2000" b="1" dirty="0">
                <a:cs typeface="Times New Roman" pitchFamily="18" charset="0"/>
              </a:rPr>
              <a:t>кислота</a:t>
            </a:r>
          </a:p>
          <a:p>
            <a:r>
              <a:rPr lang="el-GR" sz="2000" b="1" dirty="0">
                <a:cs typeface="Times New Roman" pitchFamily="18" charset="0"/>
              </a:rPr>
              <a:t>α</a:t>
            </a:r>
            <a:r>
              <a:rPr lang="ru-RU" sz="2000" b="1" dirty="0">
                <a:cs typeface="Times New Roman" pitchFamily="18" charset="0"/>
              </a:rPr>
              <a:t> – </a:t>
            </a:r>
            <a:r>
              <a:rPr lang="ru-RU" sz="2000" b="1" dirty="0" err="1">
                <a:cs typeface="Times New Roman" pitchFamily="18" charset="0"/>
              </a:rPr>
              <a:t>гидроксипропионовая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smtClean="0">
                <a:cs typeface="Times New Roman" pitchFamily="18" charset="0"/>
              </a:rPr>
              <a:t>кислота</a:t>
            </a:r>
          </a:p>
          <a:p>
            <a:r>
              <a:rPr lang="ru-RU" sz="2800" b="1" dirty="0">
                <a:solidFill>
                  <a:srgbClr val="0000CC"/>
                </a:solidFill>
                <a:cs typeface="Times New Roman"/>
              </a:rPr>
              <a:t>я</a:t>
            </a:r>
            <a:r>
              <a:rPr lang="ru-RU" sz="2800" b="1" dirty="0" smtClean="0">
                <a:solidFill>
                  <a:srgbClr val="0000CC"/>
                </a:solidFill>
                <a:cs typeface="Times New Roman"/>
              </a:rPr>
              <a:t>блочная кислота </a:t>
            </a:r>
            <a:r>
              <a:rPr lang="ru-RU" sz="2800" b="1" dirty="0" smtClean="0">
                <a:solidFill>
                  <a:srgbClr val="0000CC"/>
                </a:solidFill>
                <a:cs typeface="Times New Roman"/>
              </a:rPr>
              <a:t> (</a:t>
            </a:r>
            <a:r>
              <a:rPr lang="ru-RU" sz="2800" b="1" dirty="0" err="1" smtClean="0">
                <a:solidFill>
                  <a:srgbClr val="0000CC"/>
                </a:solidFill>
                <a:cs typeface="Times New Roman"/>
              </a:rPr>
              <a:t>малат</a:t>
            </a:r>
            <a:r>
              <a:rPr lang="ru-RU" sz="2800" b="1" dirty="0" smtClean="0">
                <a:solidFill>
                  <a:srgbClr val="0000CC"/>
                </a:solidFill>
                <a:cs typeface="Times New Roman"/>
              </a:rPr>
              <a:t>)</a:t>
            </a:r>
            <a:endParaRPr lang="ru-RU" sz="2800" b="1" dirty="0">
              <a:solidFill>
                <a:srgbClr val="0000CC"/>
              </a:solidFill>
            </a:endParaRPr>
          </a:p>
          <a:p>
            <a:r>
              <a:rPr lang="ru-RU" sz="2000" b="1" dirty="0" smtClean="0">
                <a:cs typeface="Times New Roman" pitchFamily="18" charset="0"/>
              </a:rPr>
              <a:t>2-гидроксибутандиовая кислота</a:t>
            </a:r>
          </a:p>
          <a:p>
            <a:r>
              <a:rPr lang="ru-RU" sz="2000" b="1" dirty="0" smtClean="0">
                <a:cs typeface="Times New Roman"/>
              </a:rPr>
              <a:t>α </a:t>
            </a:r>
            <a:r>
              <a:rPr lang="ru-RU" sz="2000" b="1" dirty="0">
                <a:cs typeface="Times New Roman"/>
              </a:rPr>
              <a:t>– </a:t>
            </a:r>
            <a:r>
              <a:rPr lang="ru-RU" sz="2000" b="1" dirty="0" err="1">
                <a:cs typeface="Times New Roman"/>
              </a:rPr>
              <a:t>гидроксиянтарная</a:t>
            </a:r>
            <a:r>
              <a:rPr lang="ru-RU" sz="2000" b="1" dirty="0">
                <a:cs typeface="Times New Roman"/>
              </a:rPr>
              <a:t> </a:t>
            </a:r>
            <a:r>
              <a:rPr lang="ru-RU" sz="2000" b="1" dirty="0" smtClean="0">
                <a:cs typeface="Times New Roman"/>
              </a:rPr>
              <a:t>кислота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000CC"/>
                </a:solidFill>
                <a:cs typeface="Times New Roman" pitchFamily="18" charset="0"/>
              </a:rPr>
              <a:t>винная </a:t>
            </a:r>
            <a:r>
              <a:rPr lang="ru-RU" sz="2800" b="1" dirty="0" smtClean="0">
                <a:solidFill>
                  <a:srgbClr val="0000CC"/>
                </a:solidFill>
                <a:cs typeface="Times New Roman" pitchFamily="18" charset="0"/>
              </a:rPr>
              <a:t>кислота (</a:t>
            </a:r>
            <a:r>
              <a:rPr lang="ru-RU" sz="2800" b="1" dirty="0" err="1" smtClean="0">
                <a:solidFill>
                  <a:srgbClr val="0000CC"/>
                </a:solidFill>
                <a:cs typeface="Times New Roman" pitchFamily="18" charset="0"/>
              </a:rPr>
              <a:t>тартрат</a:t>
            </a:r>
            <a:r>
              <a:rPr lang="ru-RU" sz="2800" b="1" dirty="0" smtClean="0">
                <a:solidFill>
                  <a:srgbClr val="0000CC"/>
                </a:solidFill>
                <a:cs typeface="Times New Roman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1" dirty="0" err="1">
                <a:cs typeface="Times New Roman" pitchFamily="18" charset="0"/>
              </a:rPr>
              <a:t>дигидроксиянтарная</a:t>
            </a:r>
            <a:r>
              <a:rPr lang="ru-RU" sz="2000" b="1" dirty="0">
                <a:cs typeface="Times New Roman" pitchFamily="18" charset="0"/>
              </a:rPr>
              <a:t> кислота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1" dirty="0" smtClean="0">
                <a:cs typeface="Times New Roman" pitchFamily="18" charset="0"/>
              </a:rPr>
              <a:t>2,3- </a:t>
            </a:r>
            <a:r>
              <a:rPr lang="ru-RU" sz="2000" b="1" dirty="0" err="1">
                <a:cs typeface="Times New Roman" pitchFamily="18" charset="0"/>
              </a:rPr>
              <a:t>дигидроксибутандиовая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smtClean="0">
                <a:cs typeface="Times New Roman" pitchFamily="18" charset="0"/>
              </a:rPr>
              <a:t>кислота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000CC"/>
                </a:solidFill>
                <a:cs typeface="Times New Roman" pitchFamily="18" charset="0"/>
              </a:rPr>
              <a:t>л</a:t>
            </a:r>
            <a:r>
              <a:rPr lang="ru-RU" sz="2800" b="1" dirty="0" smtClean="0">
                <a:solidFill>
                  <a:srgbClr val="0000CC"/>
                </a:solidFill>
                <a:cs typeface="Times New Roman" pitchFamily="18" charset="0"/>
              </a:rPr>
              <a:t>имонная кислота (цитрат)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1" dirty="0" smtClean="0">
                <a:cs typeface="Times New Roman" pitchFamily="18" charset="0"/>
              </a:rPr>
              <a:t>2-гидрокси-1,2,3-трикарбоновая к-та</a:t>
            </a:r>
            <a:endParaRPr lang="ru-RU" sz="2000" b="1" dirty="0">
              <a:cs typeface="Times New Roman" pitchFamily="18" charset="0"/>
            </a:endParaRPr>
          </a:p>
          <a:p>
            <a:endParaRPr lang="ru-RU" sz="2800" b="1" dirty="0">
              <a:cs typeface="Times New Roman" pitchFamily="18" charset="0"/>
            </a:endParaRPr>
          </a:p>
          <a:p>
            <a:endParaRPr lang="ru-RU" sz="2800" b="1" dirty="0">
              <a:cs typeface="Times New Roman"/>
            </a:endParaRPr>
          </a:p>
          <a:p>
            <a:endParaRPr lang="ru-RU" sz="2800" b="1" dirty="0">
              <a:cs typeface="Times New Roman" pitchFamily="18" charset="0"/>
            </a:endParaRPr>
          </a:p>
          <a:p>
            <a:endParaRPr lang="ru-RU" sz="2800" dirty="0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1310191"/>
              </p:ext>
            </p:extLst>
          </p:nvPr>
        </p:nvGraphicFramePr>
        <p:xfrm>
          <a:off x="5796136" y="761531"/>
          <a:ext cx="2363984" cy="1015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35" name="Document" r:id="rId3" imgW="1285920" imgH="552600" progId="ChemWindow.Document">
                  <p:embed/>
                </p:oleObj>
              </mc:Choice>
              <mc:Fallback>
                <p:oleObj name="Document" r:id="rId3" imgW="1285920" imgH="552600" progId="ChemWindow.Document">
                  <p:embed/>
                  <p:pic>
                    <p:nvPicPr>
                      <p:cNvPr id="9830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761531"/>
                        <a:ext cx="2363984" cy="10153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5680800"/>
              </p:ext>
            </p:extLst>
          </p:nvPr>
        </p:nvGraphicFramePr>
        <p:xfrm>
          <a:off x="5122403" y="1858926"/>
          <a:ext cx="3564397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36" name="Document" r:id="rId5" imgW="1886040" imgH="571680" progId="ChemWindow.Document">
                  <p:embed/>
                </p:oleObj>
              </mc:Choice>
              <mc:Fallback>
                <p:oleObj name="Document" r:id="rId5" imgW="1886040" imgH="571680" progId="ChemWindow.Document">
                  <p:embed/>
                  <p:pic>
                    <p:nvPicPr>
                      <p:cNvPr id="9933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2403" y="1858926"/>
                        <a:ext cx="3564397" cy="10801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9795505"/>
              </p:ext>
            </p:extLst>
          </p:nvPr>
        </p:nvGraphicFramePr>
        <p:xfrm>
          <a:off x="5148064" y="3340796"/>
          <a:ext cx="3363772" cy="10161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37" name="Document" r:id="rId7" imgW="1828800" imgH="552600" progId="ChemWindow.Document">
                  <p:embed/>
                </p:oleObj>
              </mc:Choice>
              <mc:Fallback>
                <p:oleObj name="Document" r:id="rId7" imgW="1828800" imgH="552600" progId="ChemWindow.Document">
                  <p:embed/>
                  <p:pic>
                    <p:nvPicPr>
                      <p:cNvPr id="6758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3340796"/>
                        <a:ext cx="3363772" cy="10161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9669922"/>
              </p:ext>
            </p:extLst>
          </p:nvPr>
        </p:nvGraphicFramePr>
        <p:xfrm>
          <a:off x="5436096" y="4757671"/>
          <a:ext cx="2372693" cy="1511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38" name="Document" r:id="rId9" imgW="1285920" imgH="819000" progId="ChemWindow.Document">
                  <p:embed/>
                </p:oleObj>
              </mc:Choice>
              <mc:Fallback>
                <p:oleObj name="Document" r:id="rId9" imgW="1285920" imgH="819000" progId="ChemWindow.Document">
                  <p:embed/>
                  <p:pic>
                    <p:nvPicPr>
                      <p:cNvPr id="6861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4757671"/>
                        <a:ext cx="2372693" cy="15114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2640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Получение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83264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800" b="1" i="1" dirty="0" smtClean="0">
                <a:solidFill>
                  <a:srgbClr val="0000CC"/>
                </a:solidFill>
              </a:rPr>
              <a:t>Щелочной гидролиз </a:t>
            </a:r>
            <a:r>
              <a:rPr lang="ru-RU" sz="2800" b="1" i="1" dirty="0" err="1" smtClean="0">
                <a:solidFill>
                  <a:srgbClr val="0000CC"/>
                </a:solidFill>
              </a:rPr>
              <a:t>галогензамещенных</a:t>
            </a:r>
            <a:r>
              <a:rPr lang="ru-RU" sz="2800" b="1" i="1" dirty="0" smtClean="0">
                <a:solidFill>
                  <a:srgbClr val="0000CC"/>
                </a:solidFill>
              </a:rPr>
              <a:t> к-т </a:t>
            </a:r>
            <a:r>
              <a:rPr lang="en-US" sz="2800" b="1" i="1" dirty="0" smtClean="0">
                <a:solidFill>
                  <a:srgbClr val="0000CC"/>
                </a:solidFill>
              </a:rPr>
              <a:t>(S</a:t>
            </a:r>
            <a:r>
              <a:rPr lang="en-US" sz="2800" b="1" i="1" baseline="-25000" dirty="0" smtClean="0">
                <a:solidFill>
                  <a:srgbClr val="0000CC"/>
                </a:solidFill>
              </a:rPr>
              <a:t>N</a:t>
            </a:r>
            <a:r>
              <a:rPr lang="en-US" sz="2800" b="1" i="1" dirty="0" smtClean="0">
                <a:solidFill>
                  <a:srgbClr val="0000CC"/>
                </a:solidFill>
              </a:rPr>
              <a:t>2)</a:t>
            </a:r>
            <a:endParaRPr lang="ru-RU" sz="2800" b="1" i="1" dirty="0" smtClean="0">
              <a:solidFill>
                <a:srgbClr val="0000CC"/>
              </a:solidFill>
            </a:endParaRPr>
          </a:p>
          <a:p>
            <a:pPr marL="514350" indent="-514350">
              <a:buAutoNum type="arabicPeriod"/>
            </a:pPr>
            <a:endParaRPr lang="ru-RU" b="1" i="1" dirty="0">
              <a:solidFill>
                <a:srgbClr val="0000CC"/>
              </a:solidFill>
            </a:endParaRPr>
          </a:p>
          <a:p>
            <a:pPr marL="514350" indent="-514350">
              <a:buAutoNum type="arabicPeriod"/>
            </a:pPr>
            <a:endParaRPr lang="ru-RU" b="1" i="1" dirty="0" smtClean="0">
              <a:solidFill>
                <a:srgbClr val="0000CC"/>
              </a:solidFill>
            </a:endParaRPr>
          </a:p>
          <a:p>
            <a:pPr marL="514350" indent="-514350">
              <a:buAutoNum type="arabicPeriod"/>
            </a:pPr>
            <a:r>
              <a:rPr lang="ru-RU" sz="2800" b="1" i="1" dirty="0" err="1" smtClean="0">
                <a:solidFill>
                  <a:srgbClr val="0000CC"/>
                </a:solidFill>
                <a:cs typeface="Times New Roman" pitchFamily="18" charset="0"/>
              </a:rPr>
              <a:t>Цианогидринный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(А</a:t>
            </a:r>
            <a:r>
              <a:rPr lang="en-US" sz="2800" b="1" i="1" baseline="-25000" dirty="0" smtClean="0">
                <a:solidFill>
                  <a:srgbClr val="0000CC"/>
                </a:solidFill>
                <a:cs typeface="Times New Roman" pitchFamily="18" charset="0"/>
              </a:rPr>
              <a:t>N</a:t>
            </a:r>
            <a:r>
              <a:rPr lang="en-US" sz="2800" b="1" i="1" dirty="0" smtClean="0">
                <a:solidFill>
                  <a:srgbClr val="0000CC"/>
                </a:solidFill>
                <a:cs typeface="Times New Roman" pitchFamily="18" charset="0"/>
              </a:rPr>
              <a:t>) 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способ 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из </a:t>
            </a: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альдегидов и 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кетонов</a:t>
            </a:r>
          </a:p>
          <a:p>
            <a:pPr marL="514350" indent="-514350">
              <a:buAutoNum type="arabicPeriod"/>
            </a:pP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sz="2800" b="1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Гидратация 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непредельных кислот (А</a:t>
            </a:r>
            <a:r>
              <a:rPr lang="ru-RU" sz="2800" b="1" i="1" baseline="-25000" dirty="0" smtClean="0">
                <a:solidFill>
                  <a:srgbClr val="0000CC"/>
                </a:solidFill>
                <a:cs typeface="Times New Roman" pitchFamily="18" charset="0"/>
              </a:rPr>
              <a:t>Е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)</a:t>
            </a:r>
            <a:r>
              <a:rPr lang="ru-RU" dirty="0">
                <a:solidFill>
                  <a:srgbClr val="0000CC"/>
                </a:solidFill>
              </a:rPr>
              <a:t/>
            </a:r>
            <a:br>
              <a:rPr lang="ru-RU" dirty="0">
                <a:solidFill>
                  <a:srgbClr val="0000CC"/>
                </a:solidFill>
              </a:rPr>
            </a:br>
            <a:r>
              <a:rPr lang="ru-RU" b="1" i="1" dirty="0" smtClean="0">
                <a:solidFill>
                  <a:srgbClr val="0000CC"/>
                </a:solidFill>
              </a:rPr>
              <a:t> </a:t>
            </a:r>
            <a:endParaRPr lang="ru-RU" dirty="0">
              <a:solidFill>
                <a:srgbClr val="0000CC"/>
              </a:solidFill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1616844"/>
              </p:ext>
            </p:extLst>
          </p:nvPr>
        </p:nvGraphicFramePr>
        <p:xfrm>
          <a:off x="2267744" y="1268761"/>
          <a:ext cx="5184576" cy="1253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67" name="Document" r:id="rId3" imgW="2638440" imgH="638280" progId="ChemWindow.Document">
                  <p:embed/>
                </p:oleObj>
              </mc:Choice>
              <mc:Fallback>
                <p:oleObj name="Document" r:id="rId3" imgW="2638440" imgH="638280" progId="ChemWindow.Document">
                  <p:embed/>
                  <p:pic>
                    <p:nvPicPr>
                      <p:cNvPr id="4199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1268761"/>
                        <a:ext cx="5184576" cy="12539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950390"/>
              </p:ext>
            </p:extLst>
          </p:nvPr>
        </p:nvGraphicFramePr>
        <p:xfrm>
          <a:off x="2411759" y="2999699"/>
          <a:ext cx="6048673" cy="1186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68" name="Document" r:id="rId5" imgW="3448080" imgH="676440" progId="ChemWindow.Document">
                  <p:embed/>
                </p:oleObj>
              </mc:Choice>
              <mc:Fallback>
                <p:oleObj name="Document" r:id="rId5" imgW="3448080" imgH="676440" progId="ChemWindow.Document">
                  <p:embed/>
                  <p:pic>
                    <p:nvPicPr>
                      <p:cNvPr id="6963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59" y="2999699"/>
                        <a:ext cx="6048673" cy="11863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4803800"/>
              </p:ext>
            </p:extLst>
          </p:nvPr>
        </p:nvGraphicFramePr>
        <p:xfrm>
          <a:off x="1331640" y="4240114"/>
          <a:ext cx="2549525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69" name="Document" r:id="rId7" imgW="1638360" imgH="514440" progId="ChemWindow.Document">
                  <p:embed/>
                </p:oleObj>
              </mc:Choice>
              <mc:Fallback>
                <p:oleObj name="Document" r:id="rId7" imgW="1638360" imgH="514440" progId="ChemWindow.Document">
                  <p:embed/>
                  <p:pic>
                    <p:nvPicPr>
                      <p:cNvPr id="6963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4240114"/>
                        <a:ext cx="2549525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1285226"/>
              </p:ext>
            </p:extLst>
          </p:nvPr>
        </p:nvGraphicFramePr>
        <p:xfrm>
          <a:off x="1342296" y="5517232"/>
          <a:ext cx="6270604" cy="1010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70" name="Document" r:id="rId9" imgW="3429000" imgH="552600" progId="ChemWindow.Document">
                  <p:embed/>
                </p:oleObj>
              </mc:Choice>
              <mc:Fallback>
                <p:oleObj name="Document" r:id="rId9" imgW="3429000" imgH="552600" progId="ChemWindow.Document">
                  <p:embed/>
                  <p:pic>
                    <p:nvPicPr>
                      <p:cNvPr id="7066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2296" y="5517232"/>
                        <a:ext cx="6270604" cy="10102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076056" y="1356212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b="1" dirty="0">
                <a:latin typeface="+mn-lt"/>
              </a:rPr>
              <a:t>в</a:t>
            </a:r>
            <a:r>
              <a:rPr lang="ru-RU" sz="800" b="1" dirty="0" smtClean="0">
                <a:latin typeface="+mn-lt"/>
              </a:rPr>
              <a:t>од.</a:t>
            </a:r>
            <a:endParaRPr lang="ru-RU" sz="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5767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0"/>
            <a:ext cx="9108504" cy="908720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свойства </a:t>
            </a:r>
            <a:r>
              <a:rPr lang="ru-RU" sz="4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гидроксикислот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760640"/>
          </a:xfrm>
        </p:spPr>
        <p:txBody>
          <a:bodyPr/>
          <a:lstStyle/>
          <a:p>
            <a:pPr>
              <a:buNone/>
            </a:pP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1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. Взаимодействие </a:t>
            </a: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со 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щелочью, с натрием</a:t>
            </a: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None/>
            </a:pP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None/>
            </a:pP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2. Взаимодействие с 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кислотой</a:t>
            </a:r>
          </a:p>
          <a:p>
            <a:pPr>
              <a:buNone/>
            </a:pP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3.Окисление</a:t>
            </a:r>
          </a:p>
          <a:p>
            <a:pPr>
              <a:buNone/>
            </a:pP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4. Взаимодействие с галогенидами фосфора</a:t>
            </a: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endParaRPr lang="ru-RU" sz="2800" i="1" dirty="0">
              <a:solidFill>
                <a:srgbClr val="0000CC"/>
              </a:solidFill>
            </a:endParaRP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3217643"/>
              </p:ext>
            </p:extLst>
          </p:nvPr>
        </p:nvGraphicFramePr>
        <p:xfrm>
          <a:off x="611560" y="1405782"/>
          <a:ext cx="3816424" cy="6792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59" name="Document" r:id="rId3" imgW="2943360" imgH="523800" progId="ChemWindow.Document">
                  <p:embed/>
                </p:oleObj>
              </mc:Choice>
              <mc:Fallback>
                <p:oleObj name="Document" r:id="rId3" imgW="2943360" imgH="523800" progId="ChemWindow.Document">
                  <p:embed/>
                  <p:pic>
                    <p:nvPicPr>
                      <p:cNvPr id="10035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1405782"/>
                        <a:ext cx="3816424" cy="6792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7396198"/>
              </p:ext>
            </p:extLst>
          </p:nvPr>
        </p:nvGraphicFramePr>
        <p:xfrm>
          <a:off x="1259632" y="2892593"/>
          <a:ext cx="4393248" cy="934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60" name="Document" r:id="rId5" imgW="2867040" imgH="609480" progId="ChemWindow.Document">
                  <p:embed/>
                </p:oleObj>
              </mc:Choice>
              <mc:Fallback>
                <p:oleObj name="Document" r:id="rId5" imgW="2867040" imgH="609480" progId="ChemWindow.Document">
                  <p:embed/>
                  <p:pic>
                    <p:nvPicPr>
                      <p:cNvPr id="10035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892593"/>
                        <a:ext cx="4393248" cy="934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6750564"/>
              </p:ext>
            </p:extLst>
          </p:nvPr>
        </p:nvGraphicFramePr>
        <p:xfrm>
          <a:off x="1691680" y="4287922"/>
          <a:ext cx="4176464" cy="838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61" name="Document" r:id="rId7" imgW="2752560" imgH="552600" progId="ChemWindow.Document">
                  <p:embed/>
                </p:oleObj>
              </mc:Choice>
              <mc:Fallback>
                <p:oleObj name="Document" r:id="rId7" imgW="2752560" imgH="552600" progId="ChemWindow.Document">
                  <p:embed/>
                  <p:pic>
                    <p:nvPicPr>
                      <p:cNvPr id="7270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4287922"/>
                        <a:ext cx="4176464" cy="8381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1428705"/>
              </p:ext>
            </p:extLst>
          </p:nvPr>
        </p:nvGraphicFramePr>
        <p:xfrm>
          <a:off x="1572931" y="5491604"/>
          <a:ext cx="4295213" cy="8897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62" name="Document" r:id="rId9" imgW="2666880" imgH="552600" progId="ChemWindow.Document">
                  <p:embed/>
                </p:oleObj>
              </mc:Choice>
              <mc:Fallback>
                <p:oleObj name="Document" r:id="rId9" imgW="2666880" imgH="552600" progId="ChemWindow.Document">
                  <p:embed/>
                  <p:pic>
                    <p:nvPicPr>
                      <p:cNvPr id="7475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2931" y="5491604"/>
                        <a:ext cx="4295213" cy="8897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2596292"/>
              </p:ext>
            </p:extLst>
          </p:nvPr>
        </p:nvGraphicFramePr>
        <p:xfrm>
          <a:off x="4860032" y="1437871"/>
          <a:ext cx="3826033" cy="6698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63" name="Document" r:id="rId11" imgW="2828880" imgH="495360" progId="ChemWindow.Document">
                  <p:embed/>
                </p:oleObj>
              </mc:Choice>
              <mc:Fallback>
                <p:oleObj name="Document" r:id="rId11" imgW="2828880" imgH="495360" progId="ChemWindow.Document">
                  <p:embed/>
                  <p:pic>
                    <p:nvPicPr>
                      <p:cNvPr id="7373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1437871"/>
                        <a:ext cx="3826033" cy="6698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8480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864096"/>
          </a:xfrm>
        </p:spPr>
        <p:txBody>
          <a:bodyPr/>
          <a:lstStyle/>
          <a:p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свойства </a:t>
            </a:r>
            <a:r>
              <a:rPr lang="ru-RU" sz="4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гидроксикислот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00CC"/>
                </a:solidFill>
              </a:rPr>
              <a:t>5. Взаимодействие со спиртами</a:t>
            </a:r>
          </a:p>
          <a:p>
            <a:endParaRPr lang="ru-RU" sz="2800" b="1" i="1" dirty="0">
              <a:solidFill>
                <a:srgbClr val="0000CC"/>
              </a:solidFill>
            </a:endParaRPr>
          </a:p>
          <a:p>
            <a:endParaRPr lang="ru-RU" sz="2800" b="1" i="1" dirty="0" smtClean="0">
              <a:solidFill>
                <a:srgbClr val="0000CC"/>
              </a:solidFill>
            </a:endParaRPr>
          </a:p>
          <a:p>
            <a:endParaRPr lang="ru-RU" sz="2800" b="1" i="1" dirty="0">
              <a:solidFill>
                <a:srgbClr val="0000CC"/>
              </a:solidFill>
            </a:endParaRPr>
          </a:p>
          <a:p>
            <a:endParaRPr lang="ru-RU" sz="2800" b="1" i="1" dirty="0" smtClean="0">
              <a:solidFill>
                <a:srgbClr val="0000CC"/>
              </a:solidFill>
            </a:endParaRPr>
          </a:p>
          <a:p>
            <a:r>
              <a:rPr lang="ru-RU" sz="2800" b="1" i="1" dirty="0" smtClean="0">
                <a:solidFill>
                  <a:srgbClr val="0000CC"/>
                </a:solidFill>
              </a:rPr>
              <a:t>6. Взаимодействие с </a:t>
            </a:r>
            <a:r>
              <a:rPr lang="ru-RU" sz="2800" b="1" i="1" dirty="0" err="1" smtClean="0">
                <a:solidFill>
                  <a:srgbClr val="0000CC"/>
                </a:solidFill>
              </a:rPr>
              <a:t>галогенангидридами</a:t>
            </a:r>
            <a:r>
              <a:rPr lang="ru-RU" sz="2800" b="1" i="1" dirty="0" smtClean="0">
                <a:solidFill>
                  <a:srgbClr val="0000CC"/>
                </a:solidFill>
              </a:rPr>
              <a:t> кислот</a:t>
            </a:r>
            <a:endParaRPr lang="ru-RU" sz="2800" b="1" i="1" dirty="0">
              <a:solidFill>
                <a:srgbClr val="0000CC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672" y="4518125"/>
            <a:ext cx="5543269" cy="28529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497387"/>
            <a:ext cx="6646990" cy="213984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84541" y="5350870"/>
            <a:ext cx="5543269" cy="16561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t="36039" r="65078" b="36197"/>
          <a:stretch/>
        </p:blipFill>
        <p:spPr>
          <a:xfrm>
            <a:off x="1691680" y="4405611"/>
            <a:ext cx="1935832" cy="79208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627512" y="4801655"/>
            <a:ext cx="296416" cy="6435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707904" y="2276872"/>
            <a:ext cx="19442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i="1" dirty="0" err="1" smtClean="0">
                <a:latin typeface="+mn-lt"/>
              </a:rPr>
              <a:t>метилгликолят</a:t>
            </a:r>
            <a:endParaRPr lang="ru-RU" i="1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55177" y="2371198"/>
            <a:ext cx="2746648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i="1" dirty="0" err="1" smtClean="0">
                <a:latin typeface="+mn-lt"/>
              </a:rPr>
              <a:t>Диметиловый</a:t>
            </a:r>
            <a:r>
              <a:rPr lang="ru-RU" i="1" dirty="0" smtClean="0">
                <a:latin typeface="+mn-lt"/>
              </a:rPr>
              <a:t> эфир гликолевой кислоты</a:t>
            </a:r>
          </a:p>
          <a:p>
            <a:endParaRPr lang="ru-RU" i="1" dirty="0"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11760" y="2622715"/>
            <a:ext cx="2592288" cy="9910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6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648072"/>
          </a:xfrm>
        </p:spPr>
        <p:txBody>
          <a:bodyPr/>
          <a:lstStyle/>
          <a:p>
            <a:r>
              <a:rPr lang="ru-RU" alt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Особенности химических свойств:</a:t>
            </a:r>
            <a:endParaRPr lang="ru-RU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568952" cy="5688632"/>
          </a:xfrm>
        </p:spPr>
        <p:txBody>
          <a:bodyPr/>
          <a:lstStyle/>
          <a:p>
            <a:r>
              <a:rPr lang="ru-RU" altLang="ru-RU" sz="2800" b="1" i="1" dirty="0" smtClean="0">
                <a:solidFill>
                  <a:srgbClr val="0000CC"/>
                </a:solidFill>
              </a:rPr>
              <a:t>Расщепление </a:t>
            </a:r>
            <a:r>
              <a:rPr lang="ru-RU" altLang="ru-RU" sz="2800" b="1" i="1" dirty="0">
                <a:solidFill>
                  <a:srgbClr val="0000CC"/>
                </a:solidFill>
              </a:rPr>
              <a:t>в присутствии минеральных кислот до муравьиной кислоты и </a:t>
            </a:r>
            <a:r>
              <a:rPr lang="ru-RU" altLang="ru-RU" sz="2800" b="1" i="1" dirty="0" smtClean="0">
                <a:solidFill>
                  <a:srgbClr val="0000CC"/>
                </a:solidFill>
              </a:rPr>
              <a:t>альдегида</a:t>
            </a:r>
          </a:p>
          <a:p>
            <a:endParaRPr lang="ru-RU" altLang="ru-RU" sz="2800" b="1" dirty="0" smtClean="0"/>
          </a:p>
          <a:p>
            <a:endParaRPr lang="ru-RU" altLang="ru-RU" sz="2800" b="1" dirty="0"/>
          </a:p>
          <a:p>
            <a:endParaRPr lang="ru-RU" altLang="ru-RU" sz="2800" b="1" dirty="0" smtClean="0"/>
          </a:p>
          <a:p>
            <a:r>
              <a:rPr lang="ru-RU" altLang="ru-RU" sz="2800" b="1" i="1" dirty="0" smtClean="0">
                <a:solidFill>
                  <a:srgbClr val="0000CC"/>
                </a:solidFill>
              </a:rPr>
              <a:t>Межмолекулярная дегидратация α-</a:t>
            </a:r>
            <a:r>
              <a:rPr lang="ru-RU" altLang="ru-RU" sz="2800" b="1" i="1" dirty="0" err="1" smtClean="0">
                <a:solidFill>
                  <a:srgbClr val="0000CC"/>
                </a:solidFill>
              </a:rPr>
              <a:t>гидроксикислот</a:t>
            </a:r>
            <a:r>
              <a:rPr lang="ru-RU" altLang="ru-RU" sz="2800" b="1" i="1" dirty="0" smtClean="0">
                <a:solidFill>
                  <a:srgbClr val="0000CC"/>
                </a:solidFill>
              </a:rPr>
              <a:t> при </a:t>
            </a:r>
            <a:r>
              <a:rPr lang="en-US" altLang="ru-RU" sz="2800" b="1" i="1" dirty="0" smtClean="0">
                <a:solidFill>
                  <a:srgbClr val="0000CC"/>
                </a:solidFill>
              </a:rPr>
              <a:t>t</a:t>
            </a:r>
            <a:r>
              <a:rPr lang="en-US" altLang="ru-RU" sz="2800" b="1" i="1" baseline="30000" dirty="0" smtClean="0">
                <a:solidFill>
                  <a:srgbClr val="0000CC"/>
                </a:solidFill>
              </a:rPr>
              <a:t>o</a:t>
            </a:r>
            <a:r>
              <a:rPr lang="ru-RU" altLang="ru-RU" sz="2800" b="1" i="1" dirty="0" smtClean="0">
                <a:solidFill>
                  <a:srgbClr val="0000CC"/>
                </a:solidFill>
              </a:rPr>
              <a:t>, образуются </a:t>
            </a:r>
            <a:r>
              <a:rPr lang="ru-RU" altLang="ru-RU" sz="2800" b="1" i="1" dirty="0" err="1" smtClean="0">
                <a:solidFill>
                  <a:srgbClr val="0000CC"/>
                </a:solidFill>
              </a:rPr>
              <a:t>лактиды</a:t>
            </a:r>
            <a:r>
              <a:rPr lang="ru-RU" altLang="ru-RU" sz="2800" b="1" i="1" dirty="0" smtClean="0">
                <a:solidFill>
                  <a:srgbClr val="0000CC"/>
                </a:solidFill>
              </a:rPr>
              <a:t> </a:t>
            </a:r>
            <a:endParaRPr lang="ru-RU" altLang="ru-RU" sz="2800" b="1" i="1" dirty="0">
              <a:solidFill>
                <a:srgbClr val="0000CC"/>
              </a:solidFill>
            </a:endParaRPr>
          </a:p>
          <a:p>
            <a:endParaRPr lang="ru-RU" i="1" dirty="0">
              <a:solidFill>
                <a:srgbClr val="0000CC"/>
              </a:solidFill>
            </a:endParaRPr>
          </a:p>
        </p:txBody>
      </p:sp>
      <p:graphicFrame>
        <p:nvGraphicFramePr>
          <p:cNvPr id="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0208352"/>
              </p:ext>
            </p:extLst>
          </p:nvPr>
        </p:nvGraphicFramePr>
        <p:xfrm>
          <a:off x="1619672" y="1916832"/>
          <a:ext cx="5257800" cy="135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36" name="Document" r:id="rId3" imgW="3390900" imgH="876300" progId="ChemWindow.Document">
                  <p:embed/>
                </p:oleObj>
              </mc:Choice>
              <mc:Fallback>
                <p:oleObj name="Document" r:id="rId3" imgW="3390900" imgH="876300" progId="ChemWindow.Document">
                  <p:embed/>
                  <p:pic>
                    <p:nvPicPr>
                      <p:cNvPr id="7168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1916832"/>
                        <a:ext cx="5257800" cy="1358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3870657"/>
              </p:ext>
            </p:extLst>
          </p:nvPr>
        </p:nvGraphicFramePr>
        <p:xfrm>
          <a:off x="1619415" y="4509120"/>
          <a:ext cx="5400857" cy="1389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37" name="Document" r:id="rId5" imgW="3718440" imgH="983160" progId="ChemWindow.Document">
                  <p:embed/>
                </p:oleObj>
              </mc:Choice>
              <mc:Fallback>
                <p:oleObj name="Document" r:id="rId5" imgW="3718440" imgH="983160" progId="ChemWindow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19415" y="4509120"/>
                        <a:ext cx="5400857" cy="13892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1688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/>
          <a:lstStyle/>
          <a:p>
            <a:r>
              <a:rPr lang="ru-RU" alt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химических свойств: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516" y="836816"/>
            <a:ext cx="8712968" cy="5760640"/>
          </a:xfrm>
        </p:spPr>
        <p:txBody>
          <a:bodyPr/>
          <a:lstStyle/>
          <a:p>
            <a:r>
              <a:rPr lang="ru-RU" altLang="ru-RU" sz="2800" b="1" i="1" dirty="0" smtClean="0">
                <a:solidFill>
                  <a:srgbClr val="0000CC"/>
                </a:solidFill>
              </a:rPr>
              <a:t>Внутримолекулярная </a:t>
            </a:r>
            <a:r>
              <a:rPr lang="ru-RU" altLang="ru-RU" sz="2800" b="1" i="1" dirty="0">
                <a:solidFill>
                  <a:srgbClr val="0000CC"/>
                </a:solidFill>
              </a:rPr>
              <a:t>дегидратация </a:t>
            </a:r>
            <a:r>
              <a:rPr lang="el-GR" altLang="ru-RU" sz="28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ru-RU" altLang="ru-RU" sz="2800" b="1" i="1" dirty="0" smtClean="0">
                <a:solidFill>
                  <a:srgbClr val="0000CC"/>
                </a:solidFill>
              </a:rPr>
              <a:t>-</a:t>
            </a:r>
            <a:r>
              <a:rPr lang="ru-RU" altLang="ru-RU" sz="2800" b="1" i="1" dirty="0" err="1" smtClean="0">
                <a:solidFill>
                  <a:srgbClr val="0000CC"/>
                </a:solidFill>
              </a:rPr>
              <a:t>гидроксикислот</a:t>
            </a:r>
            <a:r>
              <a:rPr lang="ru-RU" altLang="ru-RU" sz="2800" b="1" i="1" dirty="0" smtClean="0">
                <a:solidFill>
                  <a:srgbClr val="0000CC"/>
                </a:solidFill>
              </a:rPr>
              <a:t> </a:t>
            </a:r>
            <a:r>
              <a:rPr lang="ru-RU" altLang="ru-RU" sz="2800" b="1" i="1" dirty="0">
                <a:solidFill>
                  <a:srgbClr val="0000CC"/>
                </a:solidFill>
              </a:rPr>
              <a:t>при </a:t>
            </a:r>
            <a:r>
              <a:rPr lang="en-US" altLang="ru-RU" sz="2800" b="1" i="1" dirty="0">
                <a:solidFill>
                  <a:srgbClr val="0000CC"/>
                </a:solidFill>
              </a:rPr>
              <a:t>t</a:t>
            </a:r>
            <a:r>
              <a:rPr lang="en-US" altLang="ru-RU" sz="2800" b="1" i="1" baseline="30000" dirty="0">
                <a:solidFill>
                  <a:srgbClr val="0000CC"/>
                </a:solidFill>
              </a:rPr>
              <a:t>o</a:t>
            </a:r>
            <a:r>
              <a:rPr lang="ru-RU" altLang="ru-RU" sz="2800" b="1" i="1" dirty="0">
                <a:solidFill>
                  <a:srgbClr val="0000CC"/>
                </a:solidFill>
              </a:rPr>
              <a:t>, </a:t>
            </a:r>
            <a:r>
              <a:rPr lang="ru-RU" altLang="ru-RU" sz="2800" b="1" i="1" dirty="0" smtClean="0">
                <a:solidFill>
                  <a:srgbClr val="0000CC"/>
                </a:solidFill>
              </a:rPr>
              <a:t>образуются </a:t>
            </a:r>
            <a:r>
              <a:rPr lang="el-GR" altLang="ru-RU" sz="28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ru-RU" altLang="ru-RU" sz="28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l-GR" altLang="ru-RU" sz="28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ru-RU" altLang="ru-RU" sz="2800" b="1" i="1" dirty="0" smtClean="0">
                <a:solidFill>
                  <a:srgbClr val="0000CC"/>
                </a:solidFill>
              </a:rPr>
              <a:t>-ненасыщенные кислоты</a:t>
            </a:r>
          </a:p>
          <a:p>
            <a:endParaRPr lang="ru-RU" sz="2800" b="1" i="1" dirty="0">
              <a:solidFill>
                <a:srgbClr val="0000CC"/>
              </a:solidFill>
            </a:endParaRPr>
          </a:p>
          <a:p>
            <a:endParaRPr lang="ru-RU" sz="2800" b="1" i="1" dirty="0" smtClean="0">
              <a:solidFill>
                <a:srgbClr val="0000CC"/>
              </a:solidFill>
            </a:endParaRPr>
          </a:p>
          <a:p>
            <a:r>
              <a:rPr lang="ru-RU" altLang="ru-RU" sz="2800" b="1" i="1" dirty="0" smtClean="0">
                <a:solidFill>
                  <a:srgbClr val="0000CC"/>
                </a:solidFill>
              </a:rPr>
              <a:t>Внутримолекулярная дегидратация </a:t>
            </a:r>
            <a:r>
              <a:rPr lang="ru-RU" altLang="ru-RU" sz="2800" b="1" i="1" dirty="0" smtClean="0">
                <a:solidFill>
                  <a:srgbClr val="0000CC"/>
                </a:solidFill>
                <a:latin typeface="Times New Roman" panose="02020603050405020304" pitchFamily="18" charset="0"/>
              </a:rPr>
              <a:t>γ</a:t>
            </a:r>
            <a:r>
              <a:rPr lang="ru-RU" altLang="ru-RU" sz="2800" b="1" i="1" dirty="0">
                <a:solidFill>
                  <a:srgbClr val="0000CC"/>
                </a:solidFill>
                <a:latin typeface="Times New Roman" panose="02020603050405020304" pitchFamily="18" charset="0"/>
              </a:rPr>
              <a:t>, δ</a:t>
            </a:r>
            <a:r>
              <a:rPr lang="ru-RU" altLang="ru-RU" sz="2800" i="1" dirty="0">
                <a:solidFill>
                  <a:srgbClr val="0000CC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800" b="1" dirty="0" smtClean="0">
                <a:solidFill>
                  <a:srgbClr val="0000CC"/>
                </a:solidFill>
                <a:latin typeface="Times New Roman" panose="02020603050405020304" pitchFamily="18" charset="0"/>
              </a:rPr>
              <a:t>–</a:t>
            </a:r>
            <a:r>
              <a:rPr lang="ru-RU" altLang="ru-RU" sz="2800" b="1" i="1" dirty="0" err="1" smtClean="0">
                <a:solidFill>
                  <a:srgbClr val="0000CC"/>
                </a:solidFill>
              </a:rPr>
              <a:t>гидроксикислот</a:t>
            </a:r>
            <a:r>
              <a:rPr lang="ru-RU" altLang="ru-RU" sz="2800" b="1" i="1" dirty="0">
                <a:solidFill>
                  <a:srgbClr val="0000CC"/>
                </a:solidFill>
              </a:rPr>
              <a:t>,</a:t>
            </a:r>
            <a:r>
              <a:rPr lang="ru-RU" altLang="ru-RU" sz="280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0000CC"/>
                </a:solidFill>
              </a:rPr>
              <a:t>образуются внутримолекулярные сложные эфиры </a:t>
            </a:r>
            <a:r>
              <a:rPr lang="ru-RU" altLang="ru-RU" sz="2400" b="1" i="1" dirty="0">
                <a:solidFill>
                  <a:srgbClr val="0000CC"/>
                </a:solidFill>
              </a:rPr>
              <a:t>– </a:t>
            </a:r>
            <a:r>
              <a:rPr lang="ru-RU" altLang="ru-RU" sz="2400" b="1" i="1" dirty="0" smtClean="0">
                <a:solidFill>
                  <a:srgbClr val="0000CC"/>
                </a:solidFill>
              </a:rPr>
              <a:t>лактоны</a:t>
            </a:r>
            <a:endParaRPr lang="ru-RU" altLang="ru-RU" sz="2400" b="1" i="1" dirty="0">
              <a:solidFill>
                <a:srgbClr val="0000CC"/>
              </a:solidFill>
            </a:endParaRPr>
          </a:p>
          <a:p>
            <a:endParaRPr lang="ru-RU" sz="2800" i="1" dirty="0">
              <a:solidFill>
                <a:srgbClr val="0000CC"/>
              </a:solidFill>
            </a:endParaRPr>
          </a:p>
        </p:txBody>
      </p:sp>
      <p:graphicFrame>
        <p:nvGraphicFramePr>
          <p:cNvPr id="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179464"/>
              </p:ext>
            </p:extLst>
          </p:nvPr>
        </p:nvGraphicFramePr>
        <p:xfrm>
          <a:off x="755576" y="1988840"/>
          <a:ext cx="8051657" cy="1368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85" name="Document" r:id="rId3" imgW="3924300" imgH="666750" progId="ChemWindow.Document">
                  <p:embed/>
                </p:oleObj>
              </mc:Choice>
              <mc:Fallback>
                <p:oleObj name="Document" r:id="rId3" imgW="3924300" imgH="666750" progId="ChemWindow.Document">
                  <p:embed/>
                  <p:pic>
                    <p:nvPicPr>
                      <p:cNvPr id="7271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1988840"/>
                        <a:ext cx="8051657" cy="13681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8480632"/>
              </p:ext>
            </p:extLst>
          </p:nvPr>
        </p:nvGraphicFramePr>
        <p:xfrm>
          <a:off x="611560" y="4475814"/>
          <a:ext cx="6120680" cy="1279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86" name="Document" r:id="rId5" imgW="3371760" imgH="704880" progId="ChemWindow.Document">
                  <p:embed/>
                </p:oleObj>
              </mc:Choice>
              <mc:Fallback>
                <p:oleObj name="Document" r:id="rId5" imgW="3371760" imgH="704880" progId="ChemWindow.Document">
                  <p:embed/>
                  <p:pic>
                    <p:nvPicPr>
                      <p:cNvPr id="7578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4475814"/>
                        <a:ext cx="6120680" cy="12794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4181375"/>
              </p:ext>
            </p:extLst>
          </p:nvPr>
        </p:nvGraphicFramePr>
        <p:xfrm>
          <a:off x="2339752" y="5778416"/>
          <a:ext cx="3949594" cy="819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87" name="Document" r:id="rId7" imgW="2066760" imgH="428760" progId="ChemWindow.Document">
                  <p:embed/>
                </p:oleObj>
              </mc:Choice>
              <mc:Fallback>
                <p:oleObj name="Document" r:id="rId7" imgW="2066760" imgH="428760" progId="ChemWindow.Document">
                  <p:embed/>
                  <p:pic>
                    <p:nvPicPr>
                      <p:cNvPr id="7578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5778416"/>
                        <a:ext cx="3949594" cy="8190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067944" y="6135791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b="1" dirty="0">
                <a:latin typeface="+mn-lt"/>
                <a:cs typeface="Times New Roman"/>
              </a:rPr>
              <a:t>натриевая соль </a:t>
            </a: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ru-RU" b="1" dirty="0">
                <a:latin typeface="+mn-lt"/>
                <a:cs typeface="Times New Roman"/>
              </a:rPr>
              <a:t>-</a:t>
            </a:r>
            <a:r>
              <a:rPr lang="ru-RU" b="1" dirty="0" err="1">
                <a:latin typeface="+mn-lt"/>
                <a:cs typeface="Times New Roman"/>
              </a:rPr>
              <a:t>гидроксибутановой</a:t>
            </a:r>
            <a:endParaRPr lang="ru-RU" b="1" dirty="0">
              <a:latin typeface="+mn-lt"/>
              <a:cs typeface="Times New Roman"/>
            </a:endParaRPr>
          </a:p>
          <a:p>
            <a:pPr>
              <a:buNone/>
            </a:pPr>
            <a:r>
              <a:rPr lang="ru-RU" b="1" dirty="0">
                <a:latin typeface="+mn-lt"/>
                <a:cs typeface="Times New Roman"/>
              </a:rPr>
              <a:t>кислоты</a:t>
            </a:r>
          </a:p>
        </p:txBody>
      </p:sp>
    </p:spTree>
    <p:extLst>
      <p:ext uri="{BB962C8B-B14F-4D97-AF65-F5344CB8AC3E}">
        <p14:creationId xmlns:p14="http://schemas.microsoft.com/office/powerpoint/2010/main" val="172812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08" y="116632"/>
            <a:ext cx="8856984" cy="562074"/>
          </a:xfrm>
        </p:spPr>
        <p:txBody>
          <a:bodyPr/>
          <a:lstStyle/>
          <a:p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карбоновых кислот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764704"/>
            <a:ext cx="8712968" cy="5904656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00CC"/>
                </a:solidFill>
              </a:rPr>
              <a:t>1.2. Алифатические , ненасыщенные</a:t>
            </a:r>
          </a:p>
          <a:p>
            <a:pPr>
              <a:buNone/>
            </a:pPr>
            <a:r>
              <a:rPr lang="ru-RU" sz="2800" b="1" dirty="0"/>
              <a:t> </a:t>
            </a:r>
            <a:r>
              <a:rPr lang="ru-RU" sz="2800" b="1" dirty="0" smtClean="0"/>
              <a:t>                                     </a:t>
            </a:r>
            <a:r>
              <a:rPr lang="ru-RU" sz="2800" b="1" dirty="0" smtClean="0">
                <a:cs typeface="Times New Roman" pitchFamily="18" charset="0"/>
              </a:rPr>
              <a:t>пропен-2-овая, акриловая кислота</a:t>
            </a:r>
          </a:p>
          <a:p>
            <a:pPr>
              <a:buNone/>
            </a:pPr>
            <a:endParaRPr lang="ru-RU" sz="2800" b="1" dirty="0"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800" b="1" dirty="0" smtClean="0">
                <a:cs typeface="Times New Roman" pitchFamily="18" charset="0"/>
              </a:rPr>
              <a:t>бутен-3-овая, </a:t>
            </a:r>
            <a:r>
              <a:rPr lang="ru-RU" sz="2800" b="1" dirty="0" err="1" smtClean="0">
                <a:cs typeface="Times New Roman" pitchFamily="18" charset="0"/>
              </a:rPr>
              <a:t>винилуксусная</a:t>
            </a:r>
            <a:r>
              <a:rPr lang="ru-RU" sz="2800" b="1" dirty="0" smtClean="0">
                <a:cs typeface="Times New Roman" pitchFamily="18" charset="0"/>
              </a:rPr>
              <a:t> кислота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1.3. Ароматические</a:t>
            </a:r>
            <a:endParaRPr lang="en-US" sz="2800" b="1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800" b="1" dirty="0"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800" b="1" dirty="0" smtClean="0"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1.4. Жирно-ароматические 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кислоты</a:t>
            </a:r>
            <a:endParaRPr lang="en-US" sz="2800" b="1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err="1" smtClean="0">
                <a:cs typeface="Times New Roman" pitchFamily="18" charset="0"/>
              </a:rPr>
              <a:t>фенилэтановая</a:t>
            </a:r>
            <a:r>
              <a:rPr lang="en-US" sz="2800" b="1" dirty="0">
                <a:cs typeface="Times New Roman" pitchFamily="18" charset="0"/>
              </a:rPr>
              <a:t>,</a:t>
            </a:r>
            <a:r>
              <a:rPr lang="ru-RU" sz="2800" b="1" dirty="0" smtClean="0">
                <a:cs typeface="Times New Roman" pitchFamily="18" charset="0"/>
              </a:rPr>
              <a:t> фенилуксусная</a:t>
            </a:r>
            <a:r>
              <a:rPr lang="en-US" sz="2800" b="1" dirty="0" smtClean="0">
                <a:cs typeface="Times New Roman" pitchFamily="18" charset="0"/>
              </a:rPr>
              <a:t> </a:t>
            </a:r>
            <a:r>
              <a:rPr lang="ru-RU" sz="2800" b="1" dirty="0" smtClean="0">
                <a:cs typeface="Times New Roman" pitchFamily="18" charset="0"/>
              </a:rPr>
              <a:t>кислота</a:t>
            </a:r>
            <a:endParaRPr lang="ru-RU" sz="2800" b="1" dirty="0"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2800" b="1" dirty="0" smtClean="0">
                <a:cs typeface="Times New Roman" pitchFamily="18" charset="0"/>
              </a:rPr>
              <a:t> </a:t>
            </a:r>
            <a:endParaRPr lang="ru-RU" sz="2800" b="1" dirty="0"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2800" b="1" dirty="0" smtClean="0">
                <a:cs typeface="Times New Roman" pitchFamily="18" charset="0"/>
              </a:rPr>
              <a:t> </a:t>
            </a:r>
            <a:endParaRPr lang="ru-RU" sz="2800" b="1" dirty="0"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cs typeface="Times New Roman" pitchFamily="18" charset="0"/>
            </a:endParaRPr>
          </a:p>
          <a:p>
            <a:pPr>
              <a:buNone/>
            </a:pPr>
            <a:endParaRPr lang="ru-RU" sz="2800" b="1" dirty="0">
              <a:cs typeface="Times New Roman" pitchFamily="18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4527504"/>
              </p:ext>
            </p:extLst>
          </p:nvPr>
        </p:nvGraphicFramePr>
        <p:xfrm>
          <a:off x="683568" y="1196752"/>
          <a:ext cx="2448271" cy="6162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03" name="Document" r:id="rId3" imgW="1285920" imgH="324000" progId="ChemWindow.Document">
                  <p:embed/>
                </p:oleObj>
              </mc:Choice>
              <mc:Fallback>
                <p:oleObj name="Document" r:id="rId3" imgW="1285920" imgH="324000" progId="ChemWindow.Document">
                  <p:embed/>
                  <p:pic>
                    <p:nvPicPr>
                      <p:cNvPr id="1843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196752"/>
                        <a:ext cx="2448271" cy="6162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5320176"/>
              </p:ext>
            </p:extLst>
          </p:nvPr>
        </p:nvGraphicFramePr>
        <p:xfrm>
          <a:off x="755576" y="1812959"/>
          <a:ext cx="3200297" cy="120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04" name="Document" r:id="rId5" imgW="1876320" imgH="704880" progId="ChemWindow.Document">
                  <p:embed/>
                </p:oleObj>
              </mc:Choice>
              <mc:Fallback>
                <p:oleObj name="Document" r:id="rId5" imgW="1876320" imgH="704880" progId="ChemWindow.Document">
                  <p:embed/>
                  <p:pic>
                    <p:nvPicPr>
                      <p:cNvPr id="1843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1812959"/>
                        <a:ext cx="3200297" cy="1202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2333134"/>
              </p:ext>
            </p:extLst>
          </p:nvPr>
        </p:nvGraphicFramePr>
        <p:xfrm>
          <a:off x="4356100" y="1878013"/>
          <a:ext cx="3240088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05" name="Document" r:id="rId7" imgW="1838160" imgH="685800" progId="ChemWindow.Document">
                  <p:embed/>
                </p:oleObj>
              </mc:Choice>
              <mc:Fallback>
                <p:oleObj name="Document" r:id="rId7" imgW="1838160" imgH="685800" progId="ChemWindow.Document">
                  <p:embed/>
                  <p:pic>
                    <p:nvPicPr>
                      <p:cNvPr id="1844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1878013"/>
                        <a:ext cx="3240088" cy="1209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3347679"/>
              </p:ext>
            </p:extLst>
          </p:nvPr>
        </p:nvGraphicFramePr>
        <p:xfrm>
          <a:off x="355349" y="2982740"/>
          <a:ext cx="2880320" cy="5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06" name="Document" r:id="rId9" imgW="1600200" imgH="324000" progId="ChemWindow.Document">
                  <p:embed/>
                </p:oleObj>
              </mc:Choice>
              <mc:Fallback>
                <p:oleObj name="Document" r:id="rId9" imgW="1600200" imgH="324000" progId="ChemWindow.Document">
                  <p:embed/>
                  <p:pic>
                    <p:nvPicPr>
                      <p:cNvPr id="1945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349" y="2982740"/>
                        <a:ext cx="2880320" cy="5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7029657"/>
              </p:ext>
            </p:extLst>
          </p:nvPr>
        </p:nvGraphicFramePr>
        <p:xfrm>
          <a:off x="1115616" y="4355665"/>
          <a:ext cx="1907338" cy="8925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07" name="Document" r:id="rId11" imgW="1343160" imgH="628560" progId="ChemWindow.Document">
                  <p:embed/>
                </p:oleObj>
              </mc:Choice>
              <mc:Fallback>
                <p:oleObj name="Document" r:id="rId11" imgW="1343160" imgH="628560" progId="ChemWindow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115616" y="4355665"/>
                        <a:ext cx="1907338" cy="8925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8971748"/>
              </p:ext>
            </p:extLst>
          </p:nvPr>
        </p:nvGraphicFramePr>
        <p:xfrm>
          <a:off x="3957427" y="3933056"/>
          <a:ext cx="3782925" cy="16208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08" name="Document" r:id="rId13" imgW="2354760" imgH="1028880" progId="ChemWindow.Document">
                  <p:embed/>
                </p:oleObj>
              </mc:Choice>
              <mc:Fallback>
                <p:oleObj name="Document" r:id="rId13" imgW="2354760" imgH="1028880" progId="ChemWindow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957427" y="3933056"/>
                        <a:ext cx="3782925" cy="16208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485183"/>
              </p:ext>
            </p:extLst>
          </p:nvPr>
        </p:nvGraphicFramePr>
        <p:xfrm>
          <a:off x="6480064" y="5553951"/>
          <a:ext cx="2232247" cy="9423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09" name="Document" r:id="rId15" imgW="1467000" imgH="619200" progId="ChemWindow.Document">
                  <p:embed/>
                </p:oleObj>
              </mc:Choice>
              <mc:Fallback>
                <p:oleObj name="Document" r:id="rId15" imgW="1467000" imgH="619200" progId="ChemWindow.Document">
                  <p:embed/>
                  <p:pic>
                    <p:nvPicPr>
                      <p:cNvPr id="1946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0064" y="5553951"/>
                        <a:ext cx="2232247" cy="9423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199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ru-RU" altLang="ru-RU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Фенолокислоты</a:t>
            </a:r>
            <a:endParaRPr lang="ru-RU" alt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7475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4453769"/>
              </p:ext>
            </p:extLst>
          </p:nvPr>
        </p:nvGraphicFramePr>
        <p:xfrm>
          <a:off x="423638" y="739670"/>
          <a:ext cx="4360282" cy="1801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45" name="Document" r:id="rId3" imgW="4772025" imgH="1971675" progId="ChemWindow.Document">
                  <p:embed/>
                </p:oleObj>
              </mc:Choice>
              <mc:Fallback>
                <p:oleObj name="Document" r:id="rId3" imgW="4772025" imgH="1971675" progId="ChemWindow.Document">
                  <p:embed/>
                  <p:pic>
                    <p:nvPicPr>
                      <p:cNvPr id="7475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638" y="739670"/>
                        <a:ext cx="4360282" cy="18017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904600" y="3978900"/>
            <a:ext cx="4648600" cy="1146999"/>
            <a:chOff x="930" y="935"/>
            <a:chExt cx="3628" cy="941"/>
          </a:xfrm>
        </p:grpSpPr>
        <p:pic>
          <p:nvPicPr>
            <p:cNvPr id="6" name="Picture 1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" y="935"/>
              <a:ext cx="3175" cy="9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1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1" y="1270"/>
              <a:ext cx="407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662"/>
          <a:stretch>
            <a:fillRect/>
          </a:stretch>
        </p:blipFill>
        <p:spPr bwMode="auto">
          <a:xfrm>
            <a:off x="1864511" y="5088097"/>
            <a:ext cx="4688689" cy="1276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5604" y="3463960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0000CC"/>
                </a:solidFill>
                <a:latin typeface="+mn-lt"/>
              </a:rPr>
              <a:t>Реакции с </a:t>
            </a:r>
            <a:r>
              <a:rPr lang="ru-RU" sz="2800" b="1" i="1" dirty="0" err="1" smtClean="0">
                <a:solidFill>
                  <a:srgbClr val="0000CC"/>
                </a:solidFill>
                <a:latin typeface="+mn-lt"/>
              </a:rPr>
              <a:t>хлоридм</a:t>
            </a:r>
            <a:r>
              <a:rPr lang="ru-RU" sz="2800" b="1" i="1" dirty="0" smtClean="0">
                <a:solidFill>
                  <a:srgbClr val="0000CC"/>
                </a:solidFill>
                <a:latin typeface="+mn-lt"/>
              </a:rPr>
              <a:t> железа</a:t>
            </a:r>
            <a:endParaRPr lang="ru-RU" sz="2800" b="1" i="1" dirty="0">
              <a:solidFill>
                <a:srgbClr val="0000CC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64511" y="4730965"/>
            <a:ext cx="122413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+mn-lt"/>
              </a:rPr>
              <a:t>Бензойная кислота</a:t>
            </a:r>
            <a:endParaRPr lang="ru-RU" sz="1400" b="1" i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17972" y="4842990"/>
            <a:ext cx="151216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i="1" dirty="0" err="1" smtClean="0">
                <a:latin typeface="+mn-lt"/>
              </a:rPr>
              <a:t>Бензоат</a:t>
            </a:r>
            <a:r>
              <a:rPr lang="ru-RU" sz="1400" b="1" i="1" dirty="0" smtClean="0">
                <a:latin typeface="+mn-lt"/>
              </a:rPr>
              <a:t> железа</a:t>
            </a:r>
            <a:endParaRPr lang="ru-RU" sz="1400" b="1" i="1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72166" y="5977650"/>
            <a:ext cx="142839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+mn-lt"/>
              </a:rPr>
              <a:t>Салициловая кислота</a:t>
            </a:r>
            <a:endParaRPr lang="ru-RU" sz="1400" b="1" i="1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36271" y="6079617"/>
            <a:ext cx="151216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+mn-lt"/>
              </a:rPr>
              <a:t>Салицилат железа</a:t>
            </a:r>
            <a:endParaRPr lang="ru-RU" sz="1400" b="1" i="1" dirty="0">
              <a:latin typeface="+mn-lt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74056" y="844308"/>
            <a:ext cx="3646519" cy="187151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37993" y="2582258"/>
            <a:ext cx="5682483" cy="87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1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свойства ароматических кислот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rgbClr val="0000CC"/>
                </a:solidFill>
              </a:rPr>
              <a:t>-СООН мета-</a:t>
            </a:r>
            <a:r>
              <a:rPr lang="ru-RU" sz="2800" b="1" i="1" dirty="0" err="1" smtClean="0">
                <a:solidFill>
                  <a:srgbClr val="0000CC"/>
                </a:solidFill>
              </a:rPr>
              <a:t>ориентант</a:t>
            </a:r>
            <a:r>
              <a:rPr lang="ru-RU" sz="2800" b="1" i="1" dirty="0" smtClean="0">
                <a:solidFill>
                  <a:srgbClr val="0000CC"/>
                </a:solidFill>
              </a:rPr>
              <a:t> </a:t>
            </a:r>
            <a:r>
              <a:rPr lang="en-US" sz="2800" b="1" i="1" dirty="0" smtClean="0">
                <a:solidFill>
                  <a:srgbClr val="0000CC"/>
                </a:solidFill>
              </a:rPr>
              <a:t>S</a:t>
            </a:r>
            <a:r>
              <a:rPr lang="en-US" sz="2800" b="1" i="1" baseline="-25000" dirty="0" smtClean="0">
                <a:solidFill>
                  <a:srgbClr val="0000CC"/>
                </a:solidFill>
              </a:rPr>
              <a:t>E</a:t>
            </a:r>
          </a:p>
          <a:p>
            <a:endParaRPr lang="en-US" sz="2800" b="1" i="1" baseline="-25000" dirty="0">
              <a:solidFill>
                <a:srgbClr val="0000CC"/>
              </a:solidFill>
            </a:endParaRPr>
          </a:p>
          <a:p>
            <a:endParaRPr lang="en-US" sz="2800" b="1" i="1" baseline="-25000" dirty="0" smtClean="0">
              <a:solidFill>
                <a:srgbClr val="0000CC"/>
              </a:solidFill>
            </a:endParaRPr>
          </a:p>
          <a:p>
            <a:endParaRPr lang="en-US" sz="2800" b="1" i="1" baseline="-25000" dirty="0">
              <a:solidFill>
                <a:srgbClr val="0000CC"/>
              </a:solidFill>
            </a:endParaRPr>
          </a:p>
          <a:p>
            <a:endParaRPr lang="en-US" sz="2800" b="1" i="1" baseline="-25000" dirty="0" smtClean="0">
              <a:solidFill>
                <a:srgbClr val="0000CC"/>
              </a:solidFill>
            </a:endParaRPr>
          </a:p>
          <a:p>
            <a:endParaRPr lang="ru-RU" sz="2800" b="1" i="1" dirty="0" smtClean="0">
              <a:solidFill>
                <a:srgbClr val="0000CC"/>
              </a:solidFill>
            </a:endParaRPr>
          </a:p>
          <a:p>
            <a:r>
              <a:rPr lang="ru-RU" sz="2800" b="1" i="1" dirty="0" err="1" smtClean="0">
                <a:solidFill>
                  <a:srgbClr val="0000CC"/>
                </a:solidFill>
              </a:rPr>
              <a:t>Декарбоксилирование</a:t>
            </a:r>
            <a:endParaRPr lang="ru-RU" sz="2800" b="1" i="1" dirty="0">
              <a:solidFill>
                <a:srgbClr val="0000CC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490" y="2132856"/>
            <a:ext cx="6108842" cy="19333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1" y="4536210"/>
            <a:ext cx="4752528" cy="14850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3488983"/>
            <a:ext cx="198139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+mn-lt"/>
              </a:rPr>
              <a:t>Бензойная кислота</a:t>
            </a:r>
            <a:endParaRPr lang="ru-RU" i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072" y="3795502"/>
            <a:ext cx="345255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+mn-lt"/>
              </a:rPr>
              <a:t>м-</a:t>
            </a:r>
            <a:r>
              <a:rPr lang="ru-RU" i="1" dirty="0" err="1" smtClean="0">
                <a:latin typeface="+mn-lt"/>
              </a:rPr>
              <a:t>нитробензойная</a:t>
            </a:r>
            <a:r>
              <a:rPr lang="ru-RU" i="1" dirty="0" smtClean="0">
                <a:latin typeface="+mn-lt"/>
              </a:rPr>
              <a:t> кислота</a:t>
            </a:r>
            <a:endParaRPr lang="ru-RU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8507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BCAA6-48A6-4131-90BA-7F6639B357BE}" type="slidenum">
              <a:rPr lang="ru-RU" altLang="ru-RU"/>
              <a:pPr/>
              <a:t>42</a:t>
            </a:fld>
            <a:endParaRPr lang="ru-RU" altLang="ru-RU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 i="1" dirty="0" err="1">
                <a:solidFill>
                  <a:srgbClr val="FF0000"/>
                </a:solidFill>
                <a:latin typeface="+mn-lt"/>
              </a:rPr>
              <a:t>Оксокислоты</a:t>
            </a:r>
            <a:r>
              <a:rPr lang="ru-RU" altLang="ru-RU" sz="3600" b="1" i="1" dirty="0">
                <a:solidFill>
                  <a:srgbClr val="FF0000"/>
                </a:solidFill>
                <a:latin typeface="+mn-lt"/>
              </a:rPr>
              <a:t> (</a:t>
            </a:r>
            <a:r>
              <a:rPr lang="ru-RU" altLang="ru-RU" sz="3600" b="1" i="1" dirty="0" err="1">
                <a:solidFill>
                  <a:srgbClr val="FF0000"/>
                </a:solidFill>
                <a:latin typeface="+mn-lt"/>
              </a:rPr>
              <a:t>альдегидо</a:t>
            </a:r>
            <a:r>
              <a:rPr lang="ru-RU" altLang="ru-RU" sz="3600" b="1" i="1" dirty="0">
                <a:solidFill>
                  <a:srgbClr val="FF0000"/>
                </a:solidFill>
                <a:latin typeface="+mn-lt"/>
              </a:rPr>
              <a:t>- и кето-)</a:t>
            </a:r>
          </a:p>
        </p:txBody>
      </p:sp>
      <p:graphicFrame>
        <p:nvGraphicFramePr>
          <p:cNvPr id="7578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6005197"/>
              </p:ext>
            </p:extLst>
          </p:nvPr>
        </p:nvGraphicFramePr>
        <p:xfrm>
          <a:off x="227565" y="1417639"/>
          <a:ext cx="8400838" cy="3950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8" name="Document" r:id="rId3" imgW="4505325" imgH="2095500" progId="ChemWindow.Document">
                  <p:embed/>
                </p:oleObj>
              </mc:Choice>
              <mc:Fallback>
                <p:oleObj name="Document" r:id="rId3" imgW="4505325" imgH="2095500" progId="ChemWindow.Document">
                  <p:embed/>
                  <p:pic>
                    <p:nvPicPr>
                      <p:cNvPr id="7578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565" y="1417639"/>
                        <a:ext cx="8400838" cy="395031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572000" y="3008074"/>
            <a:ext cx="352839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пируват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4581128"/>
            <a:ext cx="4104456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49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Альдегидо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кетокислоты</a:t>
            </a:r>
            <a:endParaRPr lang="ru-RU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8505387"/>
              </p:ext>
            </p:extLst>
          </p:nvPr>
        </p:nvGraphicFramePr>
        <p:xfrm>
          <a:off x="757254" y="1130716"/>
          <a:ext cx="3030532" cy="2006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54" name="Document" r:id="rId3" imgW="1380960" imgH="914400" progId="ChemWindow.Document">
                  <p:embed/>
                </p:oleObj>
              </mc:Choice>
              <mc:Fallback>
                <p:oleObj name="Document" r:id="rId3" imgW="1380960" imgH="914400" progId="ChemWindow.Document">
                  <p:embed/>
                  <p:pic>
                    <p:nvPicPr>
                      <p:cNvPr id="205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254" y="1130716"/>
                        <a:ext cx="3030532" cy="20069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2718304"/>
              </p:ext>
            </p:extLst>
          </p:nvPr>
        </p:nvGraphicFramePr>
        <p:xfrm>
          <a:off x="4866818" y="1196752"/>
          <a:ext cx="3052981" cy="1874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55" name="Document" r:id="rId5" imgW="1333440" imgH="819000" progId="ChemWindow.Document">
                  <p:embed/>
                </p:oleObj>
              </mc:Choice>
              <mc:Fallback>
                <p:oleObj name="Document" r:id="rId5" imgW="1333440" imgH="819000" progId="ChemWindow.Document">
                  <p:embed/>
                  <p:pic>
                    <p:nvPicPr>
                      <p:cNvPr id="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6818" y="1196752"/>
                        <a:ext cx="3052981" cy="18748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6599879"/>
              </p:ext>
            </p:extLst>
          </p:nvPr>
        </p:nvGraphicFramePr>
        <p:xfrm>
          <a:off x="4555489" y="3356992"/>
          <a:ext cx="393065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56" name="Document" r:id="rId7" imgW="2143080" imgH="866880" progId="ChemWindow.Document">
                  <p:embed/>
                </p:oleObj>
              </mc:Choice>
              <mc:Fallback>
                <p:oleObj name="Document" r:id="rId7" imgW="2143080" imgH="866880" progId="ChemWindow.Document">
                  <p:embed/>
                  <p:pic>
                    <p:nvPicPr>
                      <p:cNvPr id="115716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5489" y="3356992"/>
                        <a:ext cx="3930650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39134"/>
              </p:ext>
            </p:extLst>
          </p:nvPr>
        </p:nvGraphicFramePr>
        <p:xfrm>
          <a:off x="757254" y="3356992"/>
          <a:ext cx="3034020" cy="17387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57" name="Document" r:id="rId9" imgW="1628640" imgH="933480" progId="ChemWindow.Document">
                  <p:embed/>
                </p:oleObj>
              </mc:Choice>
              <mc:Fallback>
                <p:oleObj name="Document" r:id="rId9" imgW="1628640" imgH="933480" progId="ChemWindow.Document">
                  <p:embed/>
                  <p:pic>
                    <p:nvPicPr>
                      <p:cNvPr id="11571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254" y="3356992"/>
                        <a:ext cx="3034020" cy="17387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443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332" y="188640"/>
            <a:ext cx="8939336" cy="792088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Получение </a:t>
            </a:r>
            <a:r>
              <a:rPr lang="ru-RU" sz="4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альдегидо</a:t>
            </a: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и кетокислот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435280" cy="5688632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sz="2800" b="1" i="1" dirty="0" smtClean="0">
                <a:solidFill>
                  <a:srgbClr val="0000CC"/>
                </a:solidFill>
              </a:rPr>
              <a:t>Гидролиз </a:t>
            </a:r>
            <a:r>
              <a:rPr lang="ru-RU" sz="2800" b="1" i="1" dirty="0">
                <a:solidFill>
                  <a:srgbClr val="0000CC"/>
                </a:solidFill>
              </a:rPr>
              <a:t>из </a:t>
            </a:r>
            <a:r>
              <a:rPr lang="ru-RU" sz="2800" b="1" i="1" dirty="0" err="1">
                <a:solidFill>
                  <a:srgbClr val="0000CC"/>
                </a:solidFill>
              </a:rPr>
              <a:t>дигалогензамещенных</a:t>
            </a:r>
            <a:r>
              <a:rPr lang="ru-RU" sz="2800" b="1" i="1" dirty="0">
                <a:solidFill>
                  <a:srgbClr val="0000CC"/>
                </a:solidFill>
              </a:rPr>
              <a:t> </a:t>
            </a:r>
            <a:r>
              <a:rPr lang="ru-RU" sz="2800" b="1" i="1" dirty="0" smtClean="0">
                <a:solidFill>
                  <a:srgbClr val="0000CC"/>
                </a:solidFill>
              </a:rPr>
              <a:t> кислот</a:t>
            </a:r>
          </a:p>
          <a:p>
            <a:pPr marL="457200" indent="-457200">
              <a:buAutoNum type="arabicPeriod"/>
            </a:pPr>
            <a:endParaRPr lang="ru-RU" sz="2800" b="1" i="1" dirty="0" smtClean="0">
              <a:solidFill>
                <a:srgbClr val="0000CC"/>
              </a:solidFill>
            </a:endParaRPr>
          </a:p>
          <a:p>
            <a:pPr marL="457200" indent="-457200">
              <a:buAutoNum type="arabicPeriod"/>
            </a:pPr>
            <a:r>
              <a:rPr lang="ru-RU" sz="2800" b="1" i="1" dirty="0" smtClean="0">
                <a:solidFill>
                  <a:srgbClr val="0000CC"/>
                </a:solidFill>
              </a:rPr>
              <a:t>Гидролиз эфиров кетокислот</a:t>
            </a:r>
          </a:p>
          <a:p>
            <a:pPr marL="457200" indent="-457200">
              <a:buAutoNum type="arabicPeriod"/>
            </a:pPr>
            <a:endParaRPr lang="ru-RU" sz="2800" b="1" i="1" dirty="0">
              <a:solidFill>
                <a:srgbClr val="0000CC"/>
              </a:solidFill>
            </a:endParaRPr>
          </a:p>
          <a:p>
            <a:pPr marL="457200" indent="-457200">
              <a:buAutoNum type="arabicPeriod"/>
            </a:pPr>
            <a:endParaRPr lang="ru-RU" sz="2800" b="1" i="1" dirty="0" smtClean="0">
              <a:solidFill>
                <a:srgbClr val="0000CC"/>
              </a:solidFill>
            </a:endParaRPr>
          </a:p>
          <a:p>
            <a:pPr marL="457200" indent="-457200">
              <a:buAutoNum type="arabicPeriod"/>
            </a:pPr>
            <a:endParaRPr lang="ru-RU" sz="2800" b="1" i="1" dirty="0">
              <a:solidFill>
                <a:srgbClr val="0000CC"/>
              </a:solidFill>
            </a:endParaRPr>
          </a:p>
          <a:p>
            <a:pPr marL="457200" indent="-457200">
              <a:buAutoNum type="arabicPeriod"/>
            </a:pPr>
            <a:r>
              <a:rPr lang="ru-RU" sz="2800" b="1" i="1" dirty="0" smtClean="0">
                <a:solidFill>
                  <a:srgbClr val="0000CC"/>
                </a:solidFill>
              </a:rPr>
              <a:t>Окисление </a:t>
            </a:r>
          </a:p>
          <a:p>
            <a:pPr marL="0" indent="0">
              <a:buNone/>
            </a:pPr>
            <a:r>
              <a:rPr lang="ru-RU" sz="2800" b="1" i="1" dirty="0" err="1" smtClean="0">
                <a:solidFill>
                  <a:srgbClr val="0000CC"/>
                </a:solidFill>
              </a:rPr>
              <a:t>гидроксикислот</a:t>
            </a:r>
            <a:endParaRPr lang="ru-RU" sz="2800" b="1" i="1" dirty="0" smtClean="0">
              <a:solidFill>
                <a:srgbClr val="0000CC"/>
              </a:solidFill>
            </a:endParaRPr>
          </a:p>
          <a:p>
            <a:pPr marL="457200" indent="-457200">
              <a:buAutoNum type="arabicPeriod"/>
            </a:pPr>
            <a:endParaRPr lang="ru-RU" sz="2800" b="1" i="1" dirty="0">
              <a:solidFill>
                <a:srgbClr val="0000CC"/>
              </a:solidFill>
            </a:endParaRPr>
          </a:p>
          <a:p>
            <a:pPr marL="457200" indent="-457200">
              <a:buAutoNum type="arabicPeriod"/>
            </a:pPr>
            <a:endParaRPr lang="ru-RU" sz="2800" b="1" i="1" dirty="0" smtClean="0">
              <a:solidFill>
                <a:srgbClr val="0000CC"/>
              </a:solidFill>
            </a:endParaRPr>
          </a:p>
          <a:p>
            <a:pPr marL="457200" indent="-457200">
              <a:buAutoNum type="arabicPeriod"/>
            </a:pPr>
            <a:endParaRPr lang="ru-RU" sz="2800" b="1" i="1" dirty="0">
              <a:solidFill>
                <a:srgbClr val="0000CC"/>
              </a:solidFill>
            </a:endParaRPr>
          </a:p>
          <a:p>
            <a:pPr marL="457200" indent="-457200">
              <a:buAutoNum type="arabicPeriod"/>
            </a:pPr>
            <a:endParaRPr lang="ru-RU" sz="2800" b="1" i="1" dirty="0">
              <a:solidFill>
                <a:srgbClr val="0000CC"/>
              </a:solidFill>
            </a:endParaRPr>
          </a:p>
        </p:txBody>
      </p:sp>
      <p:graphicFrame>
        <p:nvGraphicFramePr>
          <p:cNvPr id="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470628"/>
              </p:ext>
            </p:extLst>
          </p:nvPr>
        </p:nvGraphicFramePr>
        <p:xfrm>
          <a:off x="971600" y="1412776"/>
          <a:ext cx="5801868" cy="84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0" name="Document" r:id="rId3" imgW="2943360" imgH="428760" progId="ChemWindow.Document">
                  <p:embed/>
                </p:oleObj>
              </mc:Choice>
              <mc:Fallback>
                <p:oleObj name="Document" r:id="rId3" imgW="2943360" imgH="428760" progId="ChemWindow.Document">
                  <p:embed/>
                  <p:pic>
                    <p:nvPicPr>
                      <p:cNvPr id="1843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412776"/>
                        <a:ext cx="5801868" cy="84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0094541"/>
              </p:ext>
            </p:extLst>
          </p:nvPr>
        </p:nvGraphicFramePr>
        <p:xfrm>
          <a:off x="817406" y="2507229"/>
          <a:ext cx="7509188" cy="1000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1" name="Document" r:id="rId5" imgW="4362480" imgH="581040" progId="ChemWindow.Document">
                  <p:embed/>
                </p:oleObj>
              </mc:Choice>
              <mc:Fallback>
                <p:oleObj name="Document" r:id="rId5" imgW="4362480" imgH="581040" progId="ChemWindow.Document">
                  <p:embed/>
                  <p:pic>
                    <p:nvPicPr>
                      <p:cNvPr id="9728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406" y="2507229"/>
                        <a:ext cx="7509188" cy="10001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432416"/>
              </p:ext>
            </p:extLst>
          </p:nvPr>
        </p:nvGraphicFramePr>
        <p:xfrm>
          <a:off x="1079263" y="3258946"/>
          <a:ext cx="2818490" cy="944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2" name="Document" r:id="rId7" imgW="1676520" imgH="561960" progId="ChemWindow.Document">
                  <p:embed/>
                </p:oleObj>
              </mc:Choice>
              <mc:Fallback>
                <p:oleObj name="Document" r:id="rId7" imgW="1676520" imgH="561960" progId="ChemWindow.Document">
                  <p:embed/>
                  <p:pic>
                    <p:nvPicPr>
                      <p:cNvPr id="9728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263" y="3258946"/>
                        <a:ext cx="2818490" cy="9448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51935" y="3933056"/>
            <a:ext cx="5734865" cy="24167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12569" y="5024626"/>
            <a:ext cx="27363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+mn-lt"/>
              </a:rPr>
              <a:t>Гликолевая кислота</a:t>
            </a:r>
            <a:endParaRPr lang="ru-RU" i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76825" y="4956749"/>
            <a:ext cx="26997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i="1" dirty="0" err="1" smtClean="0">
                <a:latin typeface="+mn-lt"/>
              </a:rPr>
              <a:t>Глиоксаливая</a:t>
            </a:r>
            <a:r>
              <a:rPr lang="ru-RU" i="1" dirty="0" smtClean="0">
                <a:latin typeface="+mn-lt"/>
              </a:rPr>
              <a:t> кислота</a:t>
            </a:r>
            <a:endParaRPr lang="ru-RU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834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92088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свойства </a:t>
            </a:r>
            <a:r>
              <a:rPr lang="ru-RU" sz="4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альдегидо</a:t>
            </a: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и кетокислот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030019"/>
          </a:xfrm>
        </p:spPr>
        <p:txBody>
          <a:bodyPr/>
          <a:lstStyle/>
          <a:p>
            <a:r>
              <a:rPr lang="ru-RU" b="1" i="1" dirty="0" smtClean="0">
                <a:solidFill>
                  <a:srgbClr val="0000CC"/>
                </a:solidFill>
              </a:rPr>
              <a:t>Реакции А</a:t>
            </a:r>
            <a:r>
              <a:rPr lang="en-US" b="1" i="1" dirty="0" smtClean="0">
                <a:solidFill>
                  <a:srgbClr val="0000CC"/>
                </a:solidFill>
              </a:rPr>
              <a:t>N</a:t>
            </a:r>
          </a:p>
          <a:p>
            <a:r>
              <a:rPr lang="en-US" b="1" i="1" dirty="0" smtClean="0">
                <a:solidFill>
                  <a:srgbClr val="0000CC"/>
                </a:solidFill>
              </a:rPr>
              <a:t>1.1. </a:t>
            </a:r>
            <a:r>
              <a:rPr lang="ru-RU" b="1" i="1" dirty="0" smtClean="0">
                <a:solidFill>
                  <a:srgbClr val="0000CC"/>
                </a:solidFill>
              </a:rPr>
              <a:t>Гидратация</a:t>
            </a:r>
            <a:endParaRPr lang="ru-RU" b="1" i="1" dirty="0">
              <a:solidFill>
                <a:srgbClr val="0000CC"/>
              </a:solidFill>
            </a:endParaRPr>
          </a:p>
        </p:txBody>
      </p:sp>
      <p:graphicFrame>
        <p:nvGraphicFramePr>
          <p:cNvPr id="4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2377383"/>
              </p:ext>
            </p:extLst>
          </p:nvPr>
        </p:nvGraphicFramePr>
        <p:xfrm>
          <a:off x="4067944" y="1628800"/>
          <a:ext cx="4440556" cy="13480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29" name="Document" r:id="rId3" imgW="3200400" imgH="971640" progId="ChemWindow.Document">
                  <p:embed/>
                </p:oleObj>
              </mc:Choice>
              <mc:Fallback>
                <p:oleObj name="Document" r:id="rId3" imgW="3200400" imgH="971640" progId="ChemWindow.Document">
                  <p:embed/>
                  <p:pic>
                    <p:nvPicPr>
                      <p:cNvPr id="3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1628800"/>
                        <a:ext cx="4440556" cy="13480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986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свойства </a:t>
            </a:r>
            <a:r>
              <a:rPr lang="ru-RU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альдегидо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и кетокислот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i="1" dirty="0" err="1" smtClean="0">
                <a:solidFill>
                  <a:srgbClr val="0000CC"/>
                </a:solidFill>
              </a:rPr>
              <a:t>Ращепление</a:t>
            </a:r>
            <a:r>
              <a:rPr lang="ru-RU" sz="2800" b="1" i="1" dirty="0" smtClean="0">
                <a:solidFill>
                  <a:srgbClr val="0000CC"/>
                </a:solidFill>
              </a:rPr>
              <a:t> серной кислотой</a:t>
            </a:r>
          </a:p>
          <a:p>
            <a:endParaRPr lang="ru-RU" sz="2800" b="1" i="1" dirty="0">
              <a:solidFill>
                <a:srgbClr val="0000CC"/>
              </a:solidFill>
            </a:endParaRPr>
          </a:p>
          <a:p>
            <a:endParaRPr lang="ru-RU" sz="2800" b="1" i="1" dirty="0" smtClean="0">
              <a:solidFill>
                <a:srgbClr val="0000CC"/>
              </a:solidFill>
            </a:endParaRPr>
          </a:p>
          <a:p>
            <a:endParaRPr lang="ru-RU" sz="2800" b="1" i="1" dirty="0">
              <a:solidFill>
                <a:srgbClr val="0000CC"/>
              </a:solidFill>
            </a:endParaRPr>
          </a:p>
          <a:p>
            <a:r>
              <a:rPr lang="ru-RU" sz="2800" b="1" i="1" dirty="0" smtClean="0">
                <a:solidFill>
                  <a:srgbClr val="0000CC"/>
                </a:solidFill>
              </a:rPr>
              <a:t>Серебряное зеркало</a:t>
            </a:r>
            <a:endParaRPr lang="ru-RU" sz="2800" b="1" i="1" dirty="0">
              <a:solidFill>
                <a:srgbClr val="0000CC"/>
              </a:solidFill>
            </a:endParaRP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1674775"/>
              </p:ext>
            </p:extLst>
          </p:nvPr>
        </p:nvGraphicFramePr>
        <p:xfrm>
          <a:off x="755576" y="2040545"/>
          <a:ext cx="7300912" cy="185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55" name="Document" r:id="rId3" imgW="3181320" imgH="809640" progId="ChemWindow.Document">
                  <p:embed/>
                </p:oleObj>
              </mc:Choice>
              <mc:Fallback>
                <p:oleObj name="Document" r:id="rId3" imgW="3181320" imgH="809640" progId="ChemWindow.Document">
                  <p:embed/>
                  <p:pic>
                    <p:nvPicPr>
                      <p:cNvPr id="9216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040545"/>
                        <a:ext cx="7300912" cy="1857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849" y="4154047"/>
            <a:ext cx="6135391" cy="19721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23728" y="4097669"/>
            <a:ext cx="22322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+mn-lt"/>
              </a:rPr>
              <a:t>Альдегидная группа</a:t>
            </a:r>
            <a:endParaRPr lang="ru-RU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25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свойства </a:t>
            </a:r>
            <a:r>
              <a:rPr lang="el-GR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оксокслот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760640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00CC"/>
                </a:solidFill>
              </a:rPr>
              <a:t>Кето-</a:t>
            </a:r>
            <a:r>
              <a:rPr lang="ru-RU" sz="2800" b="1" i="1" dirty="0" err="1" smtClean="0">
                <a:solidFill>
                  <a:srgbClr val="0000CC"/>
                </a:solidFill>
              </a:rPr>
              <a:t>енольная</a:t>
            </a:r>
            <a:r>
              <a:rPr lang="ru-RU" sz="2800" b="1" i="1" dirty="0" smtClean="0">
                <a:solidFill>
                  <a:srgbClr val="0000CC"/>
                </a:solidFill>
              </a:rPr>
              <a:t> таутомерия ацетоуксусного эфира</a:t>
            </a:r>
          </a:p>
          <a:p>
            <a:endParaRPr lang="ru-RU" sz="2800" b="1" i="1" dirty="0">
              <a:solidFill>
                <a:srgbClr val="0000CC"/>
              </a:solidFill>
            </a:endParaRPr>
          </a:p>
          <a:p>
            <a:endParaRPr lang="ru-RU" sz="2800" b="1" i="1" dirty="0" smtClean="0">
              <a:solidFill>
                <a:srgbClr val="0000CC"/>
              </a:solidFill>
            </a:endParaRPr>
          </a:p>
          <a:p>
            <a:r>
              <a:rPr lang="ru-RU" sz="2800" b="1" i="1" dirty="0" smtClean="0">
                <a:solidFill>
                  <a:srgbClr val="0000CC"/>
                </a:solidFill>
              </a:rPr>
              <a:t>Реакции по кето-форме: </a:t>
            </a:r>
          </a:p>
          <a:p>
            <a:r>
              <a:rPr lang="ru-RU" sz="2800" b="1" i="1" dirty="0" smtClean="0">
                <a:solidFill>
                  <a:srgbClr val="0000CC"/>
                </a:solidFill>
              </a:rPr>
              <a:t>С Н</a:t>
            </a:r>
            <a:r>
              <a:rPr lang="en-US" sz="2800" b="1" i="1" dirty="0" smtClean="0">
                <a:solidFill>
                  <a:srgbClr val="0000CC"/>
                </a:solidFill>
              </a:rPr>
              <a:t>CN</a:t>
            </a:r>
            <a:r>
              <a:rPr lang="ru-RU" sz="2800" b="1" i="1" dirty="0" smtClean="0">
                <a:solidFill>
                  <a:srgbClr val="0000CC"/>
                </a:solidFill>
              </a:rPr>
              <a:t>, </a:t>
            </a:r>
            <a:r>
              <a:rPr lang="en-US" sz="2800" b="1" i="1" dirty="0" smtClean="0">
                <a:solidFill>
                  <a:srgbClr val="0000CC"/>
                </a:solidFill>
              </a:rPr>
              <a:t>NaSO</a:t>
            </a:r>
            <a:r>
              <a:rPr lang="en-US" sz="2800" b="1" i="1" baseline="-25000" dirty="0" smtClean="0">
                <a:solidFill>
                  <a:srgbClr val="0000CC"/>
                </a:solidFill>
              </a:rPr>
              <a:t>3</a:t>
            </a:r>
            <a:r>
              <a:rPr lang="en-US" sz="2800" b="1" i="1" dirty="0" smtClean="0">
                <a:solidFill>
                  <a:srgbClr val="0000CC"/>
                </a:solidFill>
              </a:rPr>
              <a:t>H (A</a:t>
            </a:r>
            <a:r>
              <a:rPr lang="en-US" sz="2800" b="1" i="1" baseline="-25000" dirty="0" smtClean="0">
                <a:solidFill>
                  <a:srgbClr val="0000CC"/>
                </a:solidFill>
              </a:rPr>
              <a:t>N</a:t>
            </a:r>
            <a:r>
              <a:rPr lang="en-US" sz="2800" b="1" i="1" dirty="0" smtClean="0">
                <a:solidFill>
                  <a:srgbClr val="0000CC"/>
                </a:solidFill>
              </a:rPr>
              <a:t>)</a:t>
            </a:r>
            <a:endParaRPr lang="ru-RU" sz="2800" b="1" i="1" dirty="0">
              <a:solidFill>
                <a:srgbClr val="0000CC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3962781"/>
            <a:ext cx="7207976" cy="22547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1960" y="1268760"/>
            <a:ext cx="6538327" cy="14155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87824" y="2403195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+mn-lt"/>
              </a:rPr>
              <a:t>Кето-форма</a:t>
            </a:r>
            <a:endParaRPr lang="ru-RU" b="1" i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84169" y="2420888"/>
            <a:ext cx="2407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>
                <a:latin typeface="+mn-lt"/>
              </a:rPr>
              <a:t>Енольная</a:t>
            </a:r>
            <a:r>
              <a:rPr lang="ru-RU" b="1" i="1" dirty="0" smtClean="0">
                <a:latin typeface="+mn-lt"/>
              </a:rPr>
              <a:t> форма</a:t>
            </a:r>
            <a:endParaRPr lang="ru-RU" b="1" i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4288" y="4628472"/>
            <a:ext cx="1979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err="1" smtClean="0">
                <a:latin typeface="+mn-lt"/>
              </a:rPr>
              <a:t>Оксинитрил</a:t>
            </a:r>
            <a:r>
              <a:rPr lang="ru-RU" i="1" dirty="0" smtClean="0">
                <a:latin typeface="+mn-lt"/>
              </a:rPr>
              <a:t> ацетоуксусного эфира</a:t>
            </a:r>
            <a:endParaRPr lang="ru-RU" i="1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04248" y="5810333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+mn-lt"/>
              </a:rPr>
              <a:t>Гидросульфит ацетоуксусного эфира</a:t>
            </a:r>
            <a:endParaRPr lang="ru-RU" i="1" dirty="0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15916" y="5704114"/>
            <a:ext cx="172610" cy="6302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4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свойства </a:t>
            </a:r>
            <a:r>
              <a:rPr lang="el-GR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оксокслот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en-US" sz="2800" b="1" i="1" dirty="0">
                <a:solidFill>
                  <a:srgbClr val="0000CC"/>
                </a:solidFill>
              </a:rPr>
              <a:t>c</a:t>
            </a:r>
            <a:r>
              <a:rPr lang="en-US" sz="2800" b="1" i="1" dirty="0" smtClean="0">
                <a:solidFill>
                  <a:srgbClr val="0000CC"/>
                </a:solidFill>
              </a:rPr>
              <a:t> H</a:t>
            </a:r>
            <a:r>
              <a:rPr lang="en-US" sz="2800" b="1" i="1" baseline="-25000" dirty="0" smtClean="0">
                <a:solidFill>
                  <a:srgbClr val="0000CC"/>
                </a:solidFill>
              </a:rPr>
              <a:t>2 </a:t>
            </a:r>
            <a:r>
              <a:rPr lang="en-US" sz="2800" b="1" i="1" dirty="0" smtClean="0">
                <a:solidFill>
                  <a:srgbClr val="0000CC"/>
                </a:solidFill>
              </a:rPr>
              <a:t>(A</a:t>
            </a:r>
            <a:r>
              <a:rPr lang="en-US" sz="2800" b="1" i="1" baseline="-25000" dirty="0" smtClean="0">
                <a:solidFill>
                  <a:srgbClr val="0000CC"/>
                </a:solidFill>
              </a:rPr>
              <a:t>N</a:t>
            </a:r>
            <a:r>
              <a:rPr lang="en-US" sz="2800" b="1" i="1" dirty="0" smtClean="0">
                <a:solidFill>
                  <a:srgbClr val="0000CC"/>
                </a:solidFill>
              </a:rPr>
              <a:t>)</a:t>
            </a:r>
          </a:p>
          <a:p>
            <a:r>
              <a:rPr lang="ru-RU" sz="2800" b="1" i="1" dirty="0">
                <a:solidFill>
                  <a:srgbClr val="0000CC"/>
                </a:solidFill>
              </a:rPr>
              <a:t>с</a:t>
            </a:r>
            <a:r>
              <a:rPr lang="en-US" sz="2800" b="1" i="1" dirty="0" smtClean="0">
                <a:solidFill>
                  <a:srgbClr val="0000CC"/>
                </a:solidFill>
              </a:rPr>
              <a:t> </a:t>
            </a:r>
            <a:r>
              <a:rPr lang="ru-RU" sz="2800" b="1" i="1" dirty="0" err="1" smtClean="0">
                <a:solidFill>
                  <a:srgbClr val="0000CC"/>
                </a:solidFill>
              </a:rPr>
              <a:t>гидроксиламином</a:t>
            </a:r>
            <a:r>
              <a:rPr lang="ru-RU" sz="2800" b="1" i="1" dirty="0" smtClean="0">
                <a:solidFill>
                  <a:srgbClr val="0000CC"/>
                </a:solidFill>
              </a:rPr>
              <a:t>, гидразинами (А</a:t>
            </a:r>
            <a:r>
              <a:rPr lang="en-US" sz="2800" b="1" i="1" baseline="-25000" dirty="0" smtClean="0">
                <a:solidFill>
                  <a:srgbClr val="0000CC"/>
                </a:solidFill>
              </a:rPr>
              <a:t>N</a:t>
            </a:r>
            <a:r>
              <a:rPr lang="en-US" sz="2800" b="1" i="1" dirty="0" smtClean="0">
                <a:solidFill>
                  <a:srgbClr val="0000CC"/>
                </a:solidFill>
              </a:rPr>
              <a:t>-H</a:t>
            </a:r>
            <a:r>
              <a:rPr lang="en-US" sz="2800" b="1" i="1" baseline="-25000" dirty="0" smtClean="0">
                <a:solidFill>
                  <a:srgbClr val="0000CC"/>
                </a:solidFill>
              </a:rPr>
              <a:t>2</a:t>
            </a:r>
            <a:r>
              <a:rPr lang="en-US" sz="2800" b="1" i="1" dirty="0" smtClean="0">
                <a:solidFill>
                  <a:srgbClr val="0000CC"/>
                </a:solidFill>
              </a:rPr>
              <a:t>O)</a:t>
            </a:r>
            <a:endParaRPr lang="ru-RU" sz="2800" b="1" i="1" baseline="-25000" dirty="0">
              <a:solidFill>
                <a:srgbClr val="0000CC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797" y="2077658"/>
            <a:ext cx="8015397" cy="34395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92080" y="2999447"/>
            <a:ext cx="28083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+mn-lt"/>
              </a:rPr>
              <a:t>Этил-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ru-RU" i="1" dirty="0" smtClean="0">
                <a:latin typeface="+mn-lt"/>
              </a:rPr>
              <a:t>-</a:t>
            </a:r>
            <a:r>
              <a:rPr lang="ru-RU" i="1" dirty="0" err="1" smtClean="0">
                <a:latin typeface="+mn-lt"/>
              </a:rPr>
              <a:t>гидроксибутират</a:t>
            </a:r>
            <a:endParaRPr lang="ru-RU" i="1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5549350"/>
            <a:ext cx="4059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err="1" smtClean="0">
                <a:latin typeface="+mn-lt"/>
              </a:rPr>
              <a:t>Оксим</a:t>
            </a:r>
            <a:r>
              <a:rPr lang="ru-RU" i="1" dirty="0" smtClean="0">
                <a:latin typeface="+mn-lt"/>
              </a:rPr>
              <a:t> ацетоуксусного эфира</a:t>
            </a:r>
            <a:endParaRPr lang="ru-RU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760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648072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свойства </a:t>
            </a:r>
            <a:r>
              <a:rPr lang="el-GR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оксокслот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/>
          <a:lstStyle/>
          <a:p>
            <a:r>
              <a:rPr lang="ru-RU" b="1" i="1" dirty="0" smtClean="0">
                <a:solidFill>
                  <a:srgbClr val="0000CC"/>
                </a:solidFill>
              </a:rPr>
              <a:t>Реакции по </a:t>
            </a:r>
            <a:r>
              <a:rPr lang="ru-RU" b="1" i="1" dirty="0" err="1" smtClean="0">
                <a:solidFill>
                  <a:srgbClr val="0000CC"/>
                </a:solidFill>
              </a:rPr>
              <a:t>енольной</a:t>
            </a:r>
            <a:r>
              <a:rPr lang="ru-RU" b="1" i="1" dirty="0" smtClean="0">
                <a:solidFill>
                  <a:srgbClr val="0000CC"/>
                </a:solidFill>
              </a:rPr>
              <a:t> форме: с</a:t>
            </a:r>
            <a:r>
              <a:rPr lang="en-US" b="1" i="1" dirty="0" smtClean="0">
                <a:solidFill>
                  <a:srgbClr val="0000CC"/>
                </a:solidFill>
              </a:rPr>
              <a:t>  FeCI</a:t>
            </a:r>
            <a:r>
              <a:rPr lang="en-US" b="1" i="1" baseline="-25000" dirty="0" smtClean="0">
                <a:solidFill>
                  <a:srgbClr val="0000CC"/>
                </a:solidFill>
              </a:rPr>
              <a:t>3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ru-RU" b="1" i="1" dirty="0">
                <a:solidFill>
                  <a:srgbClr val="0000CC"/>
                </a:solidFill>
              </a:rPr>
              <a:t>с</a:t>
            </a:r>
            <a:r>
              <a:rPr lang="ru-RU" b="1" i="1" dirty="0" smtClean="0">
                <a:solidFill>
                  <a:srgbClr val="0000CC"/>
                </a:solidFill>
              </a:rPr>
              <a:t> </a:t>
            </a:r>
            <a:r>
              <a:rPr lang="en-US" b="1" i="1" dirty="0" smtClean="0">
                <a:solidFill>
                  <a:srgbClr val="0000CC"/>
                </a:solidFill>
              </a:rPr>
              <a:t>Br</a:t>
            </a:r>
            <a:r>
              <a:rPr lang="en-US" b="1" i="1" baseline="-25000" dirty="0" smtClean="0">
                <a:solidFill>
                  <a:srgbClr val="0000CC"/>
                </a:solidFill>
              </a:rPr>
              <a:t>2</a:t>
            </a:r>
            <a:r>
              <a:rPr lang="ru-RU" b="1" i="1" dirty="0" smtClean="0">
                <a:solidFill>
                  <a:srgbClr val="0000CC"/>
                </a:solidFill>
              </a:rPr>
              <a:t>/</a:t>
            </a:r>
            <a:r>
              <a:rPr lang="en-US" b="1" i="1" dirty="0" smtClean="0">
                <a:solidFill>
                  <a:srgbClr val="0000CC"/>
                </a:solidFill>
              </a:rPr>
              <a:t>H</a:t>
            </a:r>
            <a:r>
              <a:rPr lang="en-US" b="1" i="1" baseline="-25000" dirty="0" smtClean="0">
                <a:solidFill>
                  <a:srgbClr val="0000CC"/>
                </a:solidFill>
              </a:rPr>
              <a:t>2</a:t>
            </a:r>
            <a:r>
              <a:rPr lang="en-US" b="1" i="1" dirty="0" smtClean="0">
                <a:solidFill>
                  <a:srgbClr val="0000CC"/>
                </a:solidFill>
              </a:rPr>
              <a:t>O</a:t>
            </a:r>
            <a:endParaRPr lang="ru-RU" b="1" i="1" dirty="0" smtClean="0">
              <a:solidFill>
                <a:srgbClr val="0000CC"/>
              </a:solidFill>
            </a:endParaRPr>
          </a:p>
          <a:p>
            <a:endParaRPr lang="ru-RU" b="1" i="1" dirty="0">
              <a:solidFill>
                <a:srgbClr val="0000CC"/>
              </a:solidFill>
            </a:endParaRPr>
          </a:p>
          <a:p>
            <a:endParaRPr lang="ru-RU" b="1" i="1" dirty="0" smtClean="0">
              <a:solidFill>
                <a:srgbClr val="0000CC"/>
              </a:solidFill>
            </a:endParaRPr>
          </a:p>
          <a:p>
            <a:endParaRPr lang="ru-RU" b="1" i="1" dirty="0">
              <a:solidFill>
                <a:srgbClr val="0000CC"/>
              </a:solidFill>
            </a:endParaRPr>
          </a:p>
          <a:p>
            <a:r>
              <a:rPr lang="en-US" b="1" i="1" dirty="0">
                <a:solidFill>
                  <a:srgbClr val="0000CC"/>
                </a:solidFill>
              </a:rPr>
              <a:t>c</a:t>
            </a:r>
            <a:r>
              <a:rPr lang="ru-RU" b="1" i="1" dirty="0" smtClean="0">
                <a:solidFill>
                  <a:srgbClr val="0000CC"/>
                </a:solidFill>
              </a:rPr>
              <a:t> РС</a:t>
            </a:r>
            <a:r>
              <a:rPr lang="en-US" b="1" i="1" dirty="0" smtClean="0">
                <a:solidFill>
                  <a:srgbClr val="0000CC"/>
                </a:solidFill>
              </a:rPr>
              <a:t>I</a:t>
            </a:r>
            <a:r>
              <a:rPr lang="en-US" b="1" i="1" baseline="-25000" dirty="0" smtClean="0">
                <a:solidFill>
                  <a:srgbClr val="0000CC"/>
                </a:solidFill>
              </a:rPr>
              <a:t>5</a:t>
            </a:r>
            <a:endParaRPr lang="ru-RU" b="1" i="1" baseline="-25000" dirty="0">
              <a:solidFill>
                <a:srgbClr val="0000CC"/>
              </a:solidFill>
            </a:endParaRP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5708143"/>
              </p:ext>
            </p:extLst>
          </p:nvPr>
        </p:nvGraphicFramePr>
        <p:xfrm>
          <a:off x="457200" y="1336208"/>
          <a:ext cx="7679586" cy="1285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50" name="Document" r:id="rId3" imgW="4095720" imgH="685800" progId="ChemWindow.Document">
                  <p:embed/>
                </p:oleObj>
              </mc:Choice>
              <mc:Fallback>
                <p:oleObj name="Document" r:id="rId3" imgW="4095720" imgH="685800" progId="ChemWindow.Document">
                  <p:embed/>
                  <p:pic>
                    <p:nvPicPr>
                      <p:cNvPr id="9523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336208"/>
                        <a:ext cx="7679586" cy="12858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3119288"/>
              </p:ext>
            </p:extLst>
          </p:nvPr>
        </p:nvGraphicFramePr>
        <p:xfrm>
          <a:off x="888287" y="2857514"/>
          <a:ext cx="7102204" cy="12144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51" name="Document" r:id="rId5" imgW="4400640" imgH="752400" progId="ChemWindow.Document">
                  <p:embed/>
                </p:oleObj>
              </mc:Choice>
              <mc:Fallback>
                <p:oleObj name="Document" r:id="rId5" imgW="4400640" imgH="752400" progId="ChemWindow.Document">
                  <p:embed/>
                  <p:pic>
                    <p:nvPicPr>
                      <p:cNvPr id="9625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8287" y="2857514"/>
                        <a:ext cx="7102204" cy="12144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386916"/>
              </p:ext>
            </p:extLst>
          </p:nvPr>
        </p:nvGraphicFramePr>
        <p:xfrm>
          <a:off x="1115616" y="3985627"/>
          <a:ext cx="3576743" cy="1000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52" name="Document" r:id="rId7" imgW="2009880" imgH="561960" progId="ChemWindow.Document">
                  <p:embed/>
                </p:oleObj>
              </mc:Choice>
              <mc:Fallback>
                <p:oleObj name="Document" r:id="rId7" imgW="2009880" imgH="561960" progId="ChemWindow.Document">
                  <p:embed/>
                  <p:pic>
                    <p:nvPicPr>
                      <p:cNvPr id="9625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3985627"/>
                        <a:ext cx="3576743" cy="10001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0448" y="5521829"/>
            <a:ext cx="7549164" cy="1164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75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78" y="188640"/>
            <a:ext cx="9108504" cy="566936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карбоновых кислот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760640"/>
          </a:xfrm>
        </p:spPr>
        <p:txBody>
          <a:bodyPr/>
          <a:lstStyle/>
          <a:p>
            <a:r>
              <a:rPr lang="en-US" sz="2800" b="1" i="1" dirty="0" smtClean="0">
                <a:solidFill>
                  <a:srgbClr val="0000CC"/>
                </a:solidFill>
              </a:rPr>
              <a:t>2. </a:t>
            </a:r>
            <a:r>
              <a:rPr lang="ru-RU" sz="2800" b="1" i="1" dirty="0" smtClean="0">
                <a:solidFill>
                  <a:srgbClr val="0000CC"/>
                </a:solidFill>
              </a:rPr>
              <a:t>Дикарбоновые</a:t>
            </a:r>
          </a:p>
          <a:p>
            <a:r>
              <a:rPr lang="ru-RU" sz="2800" b="1" i="1" dirty="0" smtClean="0">
                <a:solidFill>
                  <a:srgbClr val="0000CC"/>
                </a:solidFill>
              </a:rPr>
              <a:t>2.1. Насыщенные алифатические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ru-RU" sz="2800" b="1" dirty="0"/>
              <a:t> </a:t>
            </a:r>
            <a:r>
              <a:rPr lang="ru-RU" sz="2800" b="1" dirty="0" smtClean="0"/>
              <a:t>                         </a:t>
            </a:r>
            <a:r>
              <a:rPr lang="ru-RU" sz="2800" b="1" dirty="0" smtClean="0">
                <a:cs typeface="Times New Roman" pitchFamily="18" charset="0"/>
              </a:rPr>
              <a:t>щавелевая(оксалат</a:t>
            </a:r>
            <a:r>
              <a:rPr lang="ru-RU" sz="2800" b="1" dirty="0">
                <a:cs typeface="Times New Roman" pitchFamily="18" charset="0"/>
              </a:rPr>
              <a:t>) </a:t>
            </a:r>
            <a:r>
              <a:rPr lang="ru-RU" sz="2800" b="1" dirty="0" smtClean="0">
                <a:cs typeface="Times New Roman" pitchFamily="18" charset="0"/>
              </a:rPr>
              <a:t>к-та</a:t>
            </a:r>
            <a:r>
              <a:rPr lang="en-US" sz="2800" b="1" dirty="0" smtClean="0">
                <a:cs typeface="Times New Roman" pitchFamily="18" charset="0"/>
              </a:rPr>
              <a:t>, </a:t>
            </a:r>
            <a:r>
              <a:rPr lang="ru-RU" sz="2800" b="1" dirty="0" err="1" smtClean="0">
                <a:cs typeface="Times New Roman" pitchFamily="18" charset="0"/>
              </a:rPr>
              <a:t>этандиовая</a:t>
            </a:r>
            <a:endParaRPr lang="ru-RU" sz="2800" b="1" dirty="0"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>
                <a:cs typeface="Times New Roman" pitchFamily="18" charset="0"/>
              </a:rPr>
              <a:t> </a:t>
            </a:r>
            <a:r>
              <a:rPr lang="en-US" sz="2800" b="1" dirty="0" smtClean="0">
                <a:cs typeface="Times New Roman" pitchFamily="18" charset="0"/>
              </a:rPr>
              <a:t>                               </a:t>
            </a:r>
            <a:r>
              <a:rPr lang="ru-RU" sz="2800" b="1" dirty="0" smtClean="0">
                <a:cs typeface="Times New Roman" pitchFamily="18" charset="0"/>
              </a:rPr>
              <a:t> </a:t>
            </a:r>
            <a:r>
              <a:rPr lang="ru-RU" sz="2800" b="1" dirty="0" err="1" smtClean="0">
                <a:cs typeface="Times New Roman" pitchFamily="18" charset="0"/>
              </a:rPr>
              <a:t>малоновая</a:t>
            </a:r>
            <a:r>
              <a:rPr lang="ru-RU" sz="2800" b="1" dirty="0" smtClean="0">
                <a:cs typeface="Times New Roman" pitchFamily="18" charset="0"/>
              </a:rPr>
              <a:t> кислота</a:t>
            </a:r>
            <a:r>
              <a:rPr lang="en-US" sz="2800" b="1" dirty="0" smtClean="0">
                <a:cs typeface="Times New Roman" pitchFamily="18" charset="0"/>
              </a:rPr>
              <a:t>, </a:t>
            </a:r>
            <a:r>
              <a:rPr lang="ru-RU" sz="2800" b="1" dirty="0" err="1" smtClean="0">
                <a:cs typeface="Times New Roman" pitchFamily="18" charset="0"/>
              </a:rPr>
              <a:t>пропандиовая</a:t>
            </a:r>
            <a:r>
              <a:rPr lang="ru-RU" sz="2800" b="1" dirty="0" smtClean="0">
                <a:cs typeface="Times New Roman" pitchFamily="18" charset="0"/>
              </a:rPr>
              <a:t> </a:t>
            </a:r>
            <a:endParaRPr lang="ru-RU" sz="2800" b="1" dirty="0"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/>
              <a:t>                                          </a:t>
            </a:r>
            <a:r>
              <a:rPr lang="ru-RU" sz="2800" b="1" dirty="0">
                <a:cs typeface="Times New Roman" pitchFamily="18" charset="0"/>
              </a:rPr>
              <a:t>янтарная </a:t>
            </a:r>
            <a:r>
              <a:rPr lang="ru-RU" sz="2800" b="1" dirty="0" smtClean="0">
                <a:cs typeface="Times New Roman" pitchFamily="18" charset="0"/>
              </a:rPr>
              <a:t>кислота</a:t>
            </a:r>
            <a:r>
              <a:rPr lang="en-US" sz="2800" b="1" dirty="0" smtClean="0">
                <a:cs typeface="Times New Roman" pitchFamily="18" charset="0"/>
              </a:rPr>
              <a:t>, </a:t>
            </a:r>
            <a:r>
              <a:rPr lang="ru-RU" sz="2800" b="1" dirty="0" err="1" smtClean="0">
                <a:cs typeface="Times New Roman" pitchFamily="18" charset="0"/>
              </a:rPr>
              <a:t>бутандиовая</a:t>
            </a:r>
            <a:r>
              <a:rPr lang="ru-RU" sz="2800" b="1" dirty="0" smtClean="0">
                <a:cs typeface="Times New Roman" pitchFamily="18" charset="0"/>
              </a:rPr>
              <a:t> </a:t>
            </a:r>
            <a:endParaRPr lang="ru-RU" sz="2800" b="1" dirty="0"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2800" b="1" dirty="0" err="1" smtClean="0">
                <a:cs typeface="Times New Roman" pitchFamily="18" charset="0"/>
              </a:rPr>
              <a:t>глутаровая</a:t>
            </a:r>
            <a:r>
              <a:rPr lang="ru-RU" sz="2800" b="1" dirty="0" smtClean="0">
                <a:cs typeface="Times New Roman" pitchFamily="18" charset="0"/>
              </a:rPr>
              <a:t>, </a:t>
            </a:r>
            <a:r>
              <a:rPr lang="ru-RU" sz="2800" b="1" dirty="0" err="1" smtClean="0">
                <a:cs typeface="Times New Roman" pitchFamily="18" charset="0"/>
              </a:rPr>
              <a:t>пентандиовая</a:t>
            </a:r>
            <a:endParaRPr lang="ru-RU" sz="2800" b="1" dirty="0"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  <a:r>
              <a:rPr lang="ru-RU" sz="2800" b="1" dirty="0" smtClean="0">
                <a:cs typeface="Times New Roman" pitchFamily="18" charset="0"/>
              </a:rPr>
              <a:t>адипиновая, </a:t>
            </a:r>
            <a:r>
              <a:rPr lang="ru-RU" sz="2000" b="1" dirty="0" err="1" smtClean="0">
                <a:cs typeface="Times New Roman" pitchFamily="18" charset="0"/>
              </a:rPr>
              <a:t>гександиовая</a:t>
            </a:r>
            <a:endParaRPr lang="ru-RU" sz="2000" b="1" dirty="0"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2.2. Ненасыщенные алифатические</a:t>
            </a: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None/>
            </a:pPr>
            <a:endParaRPr lang="ru-RU" sz="2800" b="1" dirty="0"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/>
          </a:p>
          <a:p>
            <a:endParaRPr lang="ru-RU" sz="2800" b="1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3434757"/>
              </p:ext>
            </p:extLst>
          </p:nvPr>
        </p:nvGraphicFramePr>
        <p:xfrm>
          <a:off x="395535" y="2045628"/>
          <a:ext cx="1872209" cy="303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04" name="Document" r:id="rId3" imgW="1057320" imgH="171360" progId="ChemWindow.Document">
                  <p:embed/>
                </p:oleObj>
              </mc:Choice>
              <mc:Fallback>
                <p:oleObj name="Document" r:id="rId3" imgW="1057320" imgH="171360" progId="ChemWindow.Document">
                  <p:embed/>
                  <p:pic>
                    <p:nvPicPr>
                      <p:cNvPr id="2048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5" y="2045628"/>
                        <a:ext cx="1872209" cy="3032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7088686"/>
              </p:ext>
            </p:extLst>
          </p:nvPr>
        </p:nvGraphicFramePr>
        <p:xfrm>
          <a:off x="368760" y="2599681"/>
          <a:ext cx="2448271" cy="3422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05" name="Document" r:id="rId5" imgW="1514520" imgH="200160" progId="ChemWindow.Document">
                  <p:embed/>
                </p:oleObj>
              </mc:Choice>
              <mc:Fallback>
                <p:oleObj name="Document" r:id="rId5" imgW="1514520" imgH="200160" progId="ChemWindow.Document">
                  <p:embed/>
                  <p:pic>
                    <p:nvPicPr>
                      <p:cNvPr id="2048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760" y="2599681"/>
                        <a:ext cx="2448271" cy="3422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7650475"/>
              </p:ext>
            </p:extLst>
          </p:nvPr>
        </p:nvGraphicFramePr>
        <p:xfrm>
          <a:off x="395535" y="3152202"/>
          <a:ext cx="3143820" cy="3335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06" name="Document" r:id="rId7" imgW="1886040" imgH="200160" progId="ChemWindow.Document">
                  <p:embed/>
                </p:oleObj>
              </mc:Choice>
              <mc:Fallback>
                <p:oleObj name="Document" r:id="rId7" imgW="1886040" imgH="200160" progId="ChemWindow.Document">
                  <p:embed/>
                  <p:pic>
                    <p:nvPicPr>
                      <p:cNvPr id="2048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5" y="3152202"/>
                        <a:ext cx="3143820" cy="3335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2140020"/>
              </p:ext>
            </p:extLst>
          </p:nvPr>
        </p:nvGraphicFramePr>
        <p:xfrm>
          <a:off x="368760" y="3656225"/>
          <a:ext cx="3793113" cy="336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07" name="Document" r:id="rId9" imgW="2257560" imgH="200160" progId="ChemWindow.Document">
                  <p:embed/>
                </p:oleObj>
              </mc:Choice>
              <mc:Fallback>
                <p:oleObj name="Document" r:id="rId9" imgW="2257560" imgH="200160" progId="ChemWindow.Document">
                  <p:embed/>
                  <p:pic>
                    <p:nvPicPr>
                      <p:cNvPr id="2150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760" y="3656225"/>
                        <a:ext cx="3793113" cy="3361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434605"/>
              </p:ext>
            </p:extLst>
          </p:nvPr>
        </p:nvGraphicFramePr>
        <p:xfrm>
          <a:off x="368760" y="4162803"/>
          <a:ext cx="4635288" cy="3524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08" name="Document" r:id="rId11" imgW="2629080" imgH="200160" progId="ChemWindow.Document">
                  <p:embed/>
                </p:oleObj>
              </mc:Choice>
              <mc:Fallback>
                <p:oleObj name="Document" r:id="rId11" imgW="2629080" imgH="200160" progId="ChemWindow.Document">
                  <p:embed/>
                  <p:pic>
                    <p:nvPicPr>
                      <p:cNvPr id="2150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760" y="4162803"/>
                        <a:ext cx="4635288" cy="3524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6277513"/>
              </p:ext>
            </p:extLst>
          </p:nvPr>
        </p:nvGraphicFramePr>
        <p:xfrm>
          <a:off x="611959" y="5028656"/>
          <a:ext cx="3306713" cy="12239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09" name="Document" r:id="rId13" imgW="1724040" imgH="638280" progId="ChemWindow.Document">
                  <p:embed/>
                </p:oleObj>
              </mc:Choice>
              <mc:Fallback>
                <p:oleObj name="Document" r:id="rId13" imgW="1724040" imgH="638280" progId="ChemWindow.Document">
                  <p:embed/>
                  <p:pic>
                    <p:nvPicPr>
                      <p:cNvPr id="2150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959" y="5028656"/>
                        <a:ext cx="3306713" cy="12239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6782247"/>
              </p:ext>
            </p:extLst>
          </p:nvPr>
        </p:nvGraphicFramePr>
        <p:xfrm>
          <a:off x="4638385" y="5016606"/>
          <a:ext cx="3672408" cy="1236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10" name="Document" r:id="rId15" imgW="1924200" imgH="647640" progId="ChemWindow.Document">
                  <p:embed/>
                </p:oleObj>
              </mc:Choice>
              <mc:Fallback>
                <p:oleObj name="Document" r:id="rId15" imgW="1924200" imgH="647640" progId="ChemWindow.Document">
                  <p:embed/>
                  <p:pic>
                    <p:nvPicPr>
                      <p:cNvPr id="2151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8385" y="5016606"/>
                        <a:ext cx="3672408" cy="12360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3476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58638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Синтез на основе ацетоуксусного эфира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41052"/>
            <a:ext cx="8579296" cy="55283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608" y="1141052"/>
            <a:ext cx="6017712" cy="55283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35696" y="5157192"/>
            <a:ext cx="136815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i="1" dirty="0" err="1" smtClean="0">
                <a:latin typeface="+mn-lt"/>
              </a:rPr>
              <a:t>Кетонное</a:t>
            </a:r>
            <a:r>
              <a:rPr lang="ru-RU" sz="1400" b="1" i="1" dirty="0" smtClean="0">
                <a:latin typeface="+mn-lt"/>
              </a:rPr>
              <a:t> расщепление</a:t>
            </a:r>
            <a:endParaRPr lang="ru-RU" sz="1400" b="1" i="1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6021288"/>
            <a:ext cx="151216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+mn-lt"/>
              </a:rPr>
              <a:t>Кислотное расщепление</a:t>
            </a:r>
            <a:endParaRPr lang="ru-RU" sz="1400" b="1" i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6016" y="1772816"/>
            <a:ext cx="28083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+mn-lt"/>
              </a:rPr>
              <a:t>Ацетоуксусный эфир</a:t>
            </a:r>
            <a:endParaRPr lang="ru-RU" i="1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67115" y="4509120"/>
            <a:ext cx="37137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i="1" dirty="0" err="1" smtClean="0">
                <a:latin typeface="+mn-lt"/>
              </a:rPr>
              <a:t>Метилацетоуксусный</a:t>
            </a:r>
            <a:r>
              <a:rPr lang="ru-RU" i="1" dirty="0" smtClean="0">
                <a:latin typeface="+mn-lt"/>
              </a:rPr>
              <a:t> эфир</a:t>
            </a:r>
            <a:endParaRPr lang="ru-RU" i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3968" y="5242031"/>
            <a:ext cx="12601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i="1" dirty="0" err="1" smtClean="0">
                <a:latin typeface="+mn-lt"/>
              </a:rPr>
              <a:t>бутанон</a:t>
            </a:r>
            <a:endParaRPr lang="ru-RU" i="1" dirty="0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5589240"/>
            <a:ext cx="64807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203848" y="6123679"/>
            <a:ext cx="187220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latin typeface="+mn-lt"/>
              </a:rPr>
              <a:t>Натрия ацетат</a:t>
            </a:r>
            <a:endParaRPr lang="ru-RU" sz="1400" i="1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96036" y="6120804"/>
            <a:ext cx="172819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latin typeface="+mn-lt"/>
              </a:rPr>
              <a:t>Натрия </a:t>
            </a:r>
            <a:r>
              <a:rPr lang="ru-RU" sz="1400" i="1" dirty="0" err="1" smtClean="0">
                <a:latin typeface="+mn-lt"/>
              </a:rPr>
              <a:t>пропионат</a:t>
            </a:r>
            <a:endParaRPr lang="ru-RU" sz="1400" i="1" dirty="0">
              <a:latin typeface="+mn-lt"/>
            </a:endParaRPr>
          </a:p>
        </p:txBody>
      </p:sp>
      <p:graphicFrame>
        <p:nvGraphicFramePr>
          <p:cNvPr id="1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1422973"/>
              </p:ext>
            </p:extLst>
          </p:nvPr>
        </p:nvGraphicFramePr>
        <p:xfrm>
          <a:off x="6912131" y="5680413"/>
          <a:ext cx="2088361" cy="3940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33" name="Document" r:id="rId4" imgW="2019240" imgH="380880" progId="ChemWindow.Document">
                  <p:embed/>
                </p:oleObj>
              </mc:Choice>
              <mc:Fallback>
                <p:oleObj name="Document" r:id="rId4" imgW="2019240" imgH="380880" progId="ChemWindow.Document">
                  <p:embed/>
                  <p:pic>
                    <p:nvPicPr>
                      <p:cNvPr id="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2131" y="5680413"/>
                        <a:ext cx="2088361" cy="3940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346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562074"/>
          </a:xfrm>
        </p:spPr>
        <p:txBody>
          <a:bodyPr/>
          <a:lstStyle/>
          <a:p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карбоновых кислот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2548" y="836712"/>
            <a:ext cx="8711940" cy="5760640"/>
          </a:xfrm>
        </p:spPr>
        <p:txBody>
          <a:bodyPr/>
          <a:lstStyle/>
          <a:p>
            <a:r>
              <a:rPr lang="ru-RU" b="1" i="1" dirty="0" smtClean="0">
                <a:solidFill>
                  <a:srgbClr val="0000CC"/>
                </a:solidFill>
              </a:rPr>
              <a:t>2.3. Ароматические</a:t>
            </a:r>
          </a:p>
          <a:p>
            <a:endParaRPr lang="ru-RU" b="1" i="1" dirty="0">
              <a:solidFill>
                <a:srgbClr val="0000CC"/>
              </a:solidFill>
            </a:endParaRPr>
          </a:p>
          <a:p>
            <a:endParaRPr lang="ru-RU" b="1" i="1" dirty="0" smtClean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cs typeface="Times New Roman" pitchFamily="18" charset="0"/>
              </a:rPr>
              <a:t>     фталевая </a:t>
            </a:r>
            <a:r>
              <a:rPr lang="ru-RU" sz="2800" b="1" dirty="0">
                <a:cs typeface="Times New Roman" pitchFamily="18" charset="0"/>
              </a:rPr>
              <a:t>кислота       </a:t>
            </a:r>
            <a:r>
              <a:rPr lang="ru-RU" sz="2800" b="1" dirty="0" smtClean="0">
                <a:cs typeface="Times New Roman" pitchFamily="18" charset="0"/>
              </a:rPr>
              <a:t>             </a:t>
            </a:r>
            <a:r>
              <a:rPr lang="ru-RU" sz="2800" b="1" dirty="0" err="1" smtClean="0">
                <a:cs typeface="Times New Roman" pitchFamily="18" charset="0"/>
              </a:rPr>
              <a:t>изофталевая</a:t>
            </a:r>
            <a:r>
              <a:rPr lang="ru-RU" sz="2800" b="1" dirty="0" smtClean="0">
                <a:cs typeface="Times New Roman" pitchFamily="18" charset="0"/>
              </a:rPr>
              <a:t> </a:t>
            </a:r>
            <a:r>
              <a:rPr lang="ru-RU" sz="2800" b="1" dirty="0">
                <a:cs typeface="Times New Roman" pitchFamily="18" charset="0"/>
              </a:rPr>
              <a:t>кислота </a:t>
            </a:r>
            <a:r>
              <a:rPr lang="ru-RU" sz="2800" b="1" dirty="0" smtClean="0">
                <a:cs typeface="Times New Roman" pitchFamily="18" charset="0"/>
              </a:rPr>
              <a:t>1,2-бензолдикарбоновая       1,3</a:t>
            </a:r>
            <a:r>
              <a:rPr lang="en-US" sz="2800" b="1" dirty="0">
                <a:cs typeface="Times New Roman" pitchFamily="18" charset="0"/>
              </a:rPr>
              <a:t>-</a:t>
            </a:r>
            <a:r>
              <a:rPr lang="ru-RU" sz="2800" b="1" dirty="0" err="1" smtClean="0">
                <a:cs typeface="Times New Roman" pitchFamily="18" charset="0"/>
              </a:rPr>
              <a:t>бензолдикарбоновая</a:t>
            </a:r>
            <a:r>
              <a:rPr lang="ru-RU" sz="2800" b="1" dirty="0">
                <a:cs typeface="Times New Roman" pitchFamily="18" charset="0"/>
              </a:rPr>
              <a:t/>
            </a:r>
            <a:br>
              <a:rPr lang="ru-RU" sz="2800" b="1" dirty="0">
                <a:cs typeface="Times New Roman" pitchFamily="18" charset="0"/>
              </a:rPr>
            </a:br>
            <a:r>
              <a:rPr lang="ru-RU" sz="2800" b="1" dirty="0">
                <a:cs typeface="Times New Roman" pitchFamily="18" charset="0"/>
              </a:rPr>
              <a:t> </a:t>
            </a:r>
            <a:r>
              <a:rPr lang="ru-RU" sz="2800" b="1" dirty="0" smtClean="0">
                <a:cs typeface="Times New Roman" pitchFamily="18" charset="0"/>
              </a:rPr>
              <a:t>            </a:t>
            </a:r>
            <a:r>
              <a:rPr lang="ru-RU" sz="2800" b="1" dirty="0">
                <a:cs typeface="Times New Roman" pitchFamily="18" charset="0"/>
              </a:rPr>
              <a:t>кислота               </a:t>
            </a:r>
            <a:r>
              <a:rPr lang="ru-RU" sz="2800" b="1" dirty="0" smtClean="0">
                <a:cs typeface="Times New Roman" pitchFamily="18" charset="0"/>
              </a:rPr>
              <a:t>                            </a:t>
            </a:r>
            <a:r>
              <a:rPr lang="ru-RU" sz="2800" b="1" dirty="0" err="1" smtClean="0">
                <a:cs typeface="Times New Roman" pitchFamily="18" charset="0"/>
              </a:rPr>
              <a:t>кислота</a:t>
            </a:r>
            <a:endParaRPr lang="ru-RU" sz="2800" b="1" dirty="0" smtClean="0">
              <a:cs typeface="Times New Roman" pitchFamily="18" charset="0"/>
            </a:endParaRPr>
          </a:p>
          <a:p>
            <a:endParaRPr lang="ru-RU" sz="2800" b="1" dirty="0">
              <a:cs typeface="Times New Roman" pitchFamily="18" charset="0"/>
            </a:endParaRPr>
          </a:p>
          <a:p>
            <a:endParaRPr lang="ru-RU" sz="2800" b="1" dirty="0" smtClean="0"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cs typeface="Times New Roman" pitchFamily="18" charset="0"/>
              </a:rPr>
              <a:t>                            терефталевая </a:t>
            </a:r>
            <a:r>
              <a:rPr lang="ru-RU" sz="2800" b="1" dirty="0">
                <a:cs typeface="Times New Roman" pitchFamily="18" charset="0"/>
              </a:rPr>
              <a:t>кислота</a:t>
            </a:r>
            <a:br>
              <a:rPr lang="ru-RU" sz="2800" b="1" dirty="0">
                <a:cs typeface="Times New Roman" pitchFamily="18" charset="0"/>
              </a:rPr>
            </a:br>
            <a:r>
              <a:rPr lang="ru-RU" sz="2800" b="1" dirty="0">
                <a:cs typeface="Times New Roman" pitchFamily="18" charset="0"/>
              </a:rPr>
              <a:t>     </a:t>
            </a:r>
            <a:r>
              <a:rPr lang="ru-RU" sz="2800" b="1" dirty="0" smtClean="0">
                <a:cs typeface="Times New Roman" pitchFamily="18" charset="0"/>
              </a:rPr>
              <a:t>           </a:t>
            </a:r>
            <a:r>
              <a:rPr lang="ru-RU" sz="2800" b="1" dirty="0">
                <a:cs typeface="Times New Roman" pitchFamily="18" charset="0"/>
              </a:rPr>
              <a:t>1,4-бензолдикарбоновая кислота</a:t>
            </a:r>
            <a:br>
              <a:rPr lang="ru-RU" sz="2800" b="1" dirty="0">
                <a:cs typeface="Times New Roman" pitchFamily="18" charset="0"/>
              </a:rPr>
            </a:br>
            <a:r>
              <a:rPr lang="ru-RU" sz="2800" dirty="0">
                <a:cs typeface="Times New Roman" pitchFamily="18" charset="0"/>
              </a:rPr>
              <a:t/>
            </a:r>
            <a:br>
              <a:rPr lang="ru-RU" sz="2800" dirty="0">
                <a:cs typeface="Times New Roman" pitchFamily="18" charset="0"/>
              </a:rPr>
            </a:br>
            <a:r>
              <a:rPr lang="ru-RU" sz="2800" dirty="0">
                <a:cs typeface="Times New Roman" pitchFamily="18" charset="0"/>
              </a:rPr>
              <a:t/>
            </a:r>
            <a:br>
              <a:rPr lang="ru-RU" sz="2800" dirty="0">
                <a:cs typeface="Times New Roman" pitchFamily="18" charset="0"/>
              </a:rPr>
            </a:br>
            <a:endParaRPr lang="ru-RU" sz="2800" b="1" i="1" dirty="0">
              <a:solidFill>
                <a:srgbClr val="0000CC"/>
              </a:solidFill>
            </a:endParaRP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5273822"/>
              </p:ext>
            </p:extLst>
          </p:nvPr>
        </p:nvGraphicFramePr>
        <p:xfrm>
          <a:off x="1259632" y="1447306"/>
          <a:ext cx="2071688" cy="127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3" name="Document" r:id="rId3" imgW="1095480" imgH="676440" progId="ChemWindow.Document">
                  <p:embed/>
                </p:oleObj>
              </mc:Choice>
              <mc:Fallback>
                <p:oleObj name="Document" r:id="rId3" imgW="1095480" imgH="676440" progId="ChemWindow.Document">
                  <p:embed/>
                  <p:pic>
                    <p:nvPicPr>
                      <p:cNvPr id="2253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447306"/>
                        <a:ext cx="2071688" cy="1279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0199600"/>
              </p:ext>
            </p:extLst>
          </p:nvPr>
        </p:nvGraphicFramePr>
        <p:xfrm>
          <a:off x="5884863" y="1052736"/>
          <a:ext cx="2309812" cy="169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4" name="Document" r:id="rId5" imgW="1152360" imgH="885960" progId="ChemWindow.Document">
                  <p:embed/>
                </p:oleObj>
              </mc:Choice>
              <mc:Fallback>
                <p:oleObj name="Document" r:id="rId5" imgW="1152360" imgH="885960" progId="ChemWindow.Document">
                  <p:embed/>
                  <p:pic>
                    <p:nvPicPr>
                      <p:cNvPr id="2253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4863" y="1052736"/>
                        <a:ext cx="2309812" cy="169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357438" y="4071938"/>
          <a:ext cx="3527425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5" name="Document" r:id="rId7" imgW="1828800" imgH="495360" progId="ChemWindow.Document">
                  <p:embed/>
                </p:oleObj>
              </mc:Choice>
              <mc:Fallback>
                <p:oleObj name="Document" r:id="rId7" imgW="1828800" imgH="495360" progId="ChemWindow.Document">
                  <p:embed/>
                  <p:pic>
                    <p:nvPicPr>
                      <p:cNvPr id="2253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7438" y="4071938"/>
                        <a:ext cx="3527425" cy="95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980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Способы получения</a:t>
            </a:r>
          </a:p>
        </p:txBody>
      </p:sp>
      <p:sp>
        <p:nvSpPr>
          <p:cNvPr id="23560" name="Содержимое 2"/>
          <p:cNvSpPr>
            <a:spLocks noGrp="1"/>
          </p:cNvSpPr>
          <p:nvPr>
            <p:ph idx="1"/>
          </p:nvPr>
        </p:nvSpPr>
        <p:spPr>
          <a:xfrm>
            <a:off x="250824" y="836612"/>
            <a:ext cx="8713663" cy="583274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i="1" dirty="0" smtClean="0">
                <a:solidFill>
                  <a:srgbClr val="0000CC"/>
                </a:solidFill>
              </a:rPr>
              <a:t> </a:t>
            </a: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1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. Методы  окисления:</a:t>
            </a:r>
          </a:p>
          <a:p>
            <a:pPr>
              <a:buFont typeface="Arial" charset="0"/>
              <a:buNone/>
            </a:pP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1.1. Окисление </a:t>
            </a:r>
            <a:r>
              <a:rPr lang="ru-RU" sz="2800" b="1" i="1" dirty="0" err="1" smtClean="0">
                <a:solidFill>
                  <a:srgbClr val="0000CC"/>
                </a:solidFill>
                <a:cs typeface="Times New Roman" pitchFamily="18" charset="0"/>
              </a:rPr>
              <a:t>алканов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 кислородом воздуха</a:t>
            </a:r>
          </a:p>
          <a:p>
            <a:pPr>
              <a:buFont typeface="Arial" charset="0"/>
              <a:buNone/>
            </a:pPr>
            <a:endParaRPr lang="ru-RU" sz="2800" b="1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800" b="1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1.2. Окисление </a:t>
            </a:r>
            <a:r>
              <a:rPr lang="ru-RU" sz="2800" b="1" i="1" dirty="0" err="1" smtClean="0">
                <a:solidFill>
                  <a:srgbClr val="0000CC"/>
                </a:solidFill>
                <a:cs typeface="Times New Roman" pitchFamily="18" charset="0"/>
              </a:rPr>
              <a:t>алкенов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 и </a:t>
            </a:r>
            <a:r>
              <a:rPr lang="ru-RU" sz="2800" b="1" i="1" dirty="0" err="1" smtClean="0">
                <a:solidFill>
                  <a:srgbClr val="0000CC"/>
                </a:solidFill>
                <a:cs typeface="Times New Roman" pitchFamily="18" charset="0"/>
              </a:rPr>
              <a:t>алкинов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 (К</a:t>
            </a:r>
            <a:r>
              <a:rPr lang="en-US" sz="2800" b="1" i="1" dirty="0" smtClean="0">
                <a:solidFill>
                  <a:srgbClr val="0000CC"/>
                </a:solidFill>
                <a:cs typeface="Times New Roman" pitchFamily="18" charset="0"/>
              </a:rPr>
              <a:t>MnO</a:t>
            </a:r>
            <a:r>
              <a:rPr lang="en-US" sz="2800" b="1" i="1" baseline="-25000" dirty="0" smtClean="0">
                <a:solidFill>
                  <a:srgbClr val="0000CC"/>
                </a:solidFill>
                <a:cs typeface="Times New Roman" pitchFamily="18" charset="0"/>
              </a:rPr>
              <a:t>4</a:t>
            </a:r>
            <a:r>
              <a:rPr lang="en-US" sz="2800" b="1" i="1" dirty="0" smtClean="0">
                <a:solidFill>
                  <a:srgbClr val="0000CC"/>
                </a:solidFill>
                <a:cs typeface="Times New Roman" pitchFamily="18" charset="0"/>
              </a:rPr>
              <a:t>+H</a:t>
            </a:r>
            <a:r>
              <a:rPr lang="en-US" sz="2800" b="1" i="1" baseline="-25000" dirty="0" smtClean="0">
                <a:solidFill>
                  <a:srgbClr val="0000CC"/>
                </a:solidFill>
                <a:cs typeface="Times New Roman" pitchFamily="18" charset="0"/>
              </a:rPr>
              <a:t>2</a:t>
            </a:r>
            <a:r>
              <a:rPr lang="en-US" sz="2800" b="1" i="1" dirty="0" smtClean="0">
                <a:solidFill>
                  <a:srgbClr val="0000CC"/>
                </a:solidFill>
                <a:cs typeface="Times New Roman" pitchFamily="18" charset="0"/>
              </a:rPr>
              <a:t>SO</a:t>
            </a:r>
            <a:r>
              <a:rPr lang="en-US" sz="2800" b="1" i="1" baseline="-25000" dirty="0" smtClean="0">
                <a:solidFill>
                  <a:srgbClr val="0000CC"/>
                </a:solidFill>
                <a:cs typeface="Times New Roman" pitchFamily="18" charset="0"/>
              </a:rPr>
              <a:t>4</a:t>
            </a:r>
            <a:r>
              <a:rPr lang="en-US" sz="2800" b="1" i="1" dirty="0" smtClean="0">
                <a:solidFill>
                  <a:srgbClr val="0000CC"/>
                </a:solidFill>
                <a:cs typeface="Times New Roman" pitchFamily="18" charset="0"/>
              </a:rPr>
              <a:t>)</a:t>
            </a:r>
            <a:endParaRPr lang="ru-RU" sz="2800" b="1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800" b="1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800" b="1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1.3. Окисление гомологов бензола по боковой цепи</a:t>
            </a: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0285764"/>
              </p:ext>
            </p:extLst>
          </p:nvPr>
        </p:nvGraphicFramePr>
        <p:xfrm>
          <a:off x="1187450" y="1844675"/>
          <a:ext cx="6002338" cy="936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19" name="Document" r:id="rId3" imgW="2390760" imgH="438120" progId="ChemWindow.Document">
                  <p:embed/>
                </p:oleObj>
              </mc:Choice>
              <mc:Fallback>
                <p:oleObj name="Document" r:id="rId3" imgW="2390760" imgH="438120" progId="ChemWindow.Document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1844675"/>
                        <a:ext cx="6002338" cy="9362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2385317"/>
              </p:ext>
            </p:extLst>
          </p:nvPr>
        </p:nvGraphicFramePr>
        <p:xfrm>
          <a:off x="683568" y="3908424"/>
          <a:ext cx="7286625" cy="65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20" name="Document" r:id="rId5" imgW="3162240" imgH="285840" progId="ChemWindow.Document">
                  <p:embed/>
                </p:oleObj>
              </mc:Choice>
              <mc:Fallback>
                <p:oleObj name="Document" r:id="rId5" imgW="3162240" imgH="285840" progId="ChemWindow.Document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908424"/>
                        <a:ext cx="7286625" cy="658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1050385"/>
              </p:ext>
            </p:extLst>
          </p:nvPr>
        </p:nvGraphicFramePr>
        <p:xfrm>
          <a:off x="643880" y="3254374"/>
          <a:ext cx="7292975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21" name="Document" r:id="rId7" imgW="3162240" imgH="324000" progId="ChemWindow.Document">
                  <p:embed/>
                </p:oleObj>
              </mc:Choice>
              <mc:Fallback>
                <p:oleObj name="Document" r:id="rId7" imgW="3162240" imgH="324000" progId="ChemWindow.Document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880" y="3254374"/>
                        <a:ext cx="7292975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1853596"/>
              </p:ext>
            </p:extLst>
          </p:nvPr>
        </p:nvGraphicFramePr>
        <p:xfrm>
          <a:off x="683568" y="4869160"/>
          <a:ext cx="6923375" cy="16564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22" name="Document" r:id="rId9" imgW="4495680" imgH="1076400" progId="ChemWindow.Document">
                  <p:embed/>
                </p:oleObj>
              </mc:Choice>
              <mc:Fallback>
                <p:oleObj name="Document" r:id="rId9" imgW="4495680" imgH="1076400" progId="ChemWindow.Document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4869160"/>
                        <a:ext cx="6923375" cy="16564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Прямая соединительная линия 2"/>
          <p:cNvCxnSpPr/>
          <p:nvPr/>
        </p:nvCxnSpPr>
        <p:spPr>
          <a:xfrm>
            <a:off x="2339752" y="3573016"/>
            <a:ext cx="0" cy="42748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2339752" y="4149080"/>
            <a:ext cx="0" cy="41815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8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6048672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1.4. Окисление спиртов и альдегидов</a:t>
            </a:r>
          </a:p>
          <a:p>
            <a:pPr>
              <a:buFont typeface="Arial" charset="0"/>
              <a:buNone/>
            </a:pPr>
            <a:endParaRPr lang="ru-RU" sz="2800" b="1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1.5. Окисление кетонов в жестких условиях</a:t>
            </a:r>
          </a:p>
          <a:p>
            <a:pPr>
              <a:buFont typeface="Arial" charset="0"/>
              <a:buNone/>
            </a:pPr>
            <a:endParaRPr lang="ru-RU" sz="2800" b="1" i="1" dirty="0" smtClean="0">
              <a:solidFill>
                <a:srgbClr val="0000CC"/>
              </a:solidFill>
              <a:cs typeface="Times New Roman" pitchFamily="18" charset="0"/>
            </a:endParaRPr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7732903"/>
              </p:ext>
            </p:extLst>
          </p:nvPr>
        </p:nvGraphicFramePr>
        <p:xfrm>
          <a:off x="4176725" y="886104"/>
          <a:ext cx="3728634" cy="1020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3" name="Document" r:id="rId3" imgW="2924280" imgH="800280" progId="ChemWindow.Document">
                  <p:embed/>
                </p:oleObj>
              </mc:Choice>
              <mc:Fallback>
                <p:oleObj name="Document" r:id="rId3" imgW="2924280" imgH="800280" progId="ChemWindow.Document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6725" y="886104"/>
                        <a:ext cx="3728634" cy="10201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6570925"/>
              </p:ext>
            </p:extLst>
          </p:nvPr>
        </p:nvGraphicFramePr>
        <p:xfrm>
          <a:off x="702604" y="797948"/>
          <a:ext cx="2953806" cy="1580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4" name="Document" r:id="rId5" imgW="2457360" imgH="1314360" progId="ChemWindow.Document">
                  <p:embed/>
                </p:oleObj>
              </mc:Choice>
              <mc:Fallback>
                <p:oleObj name="Document" r:id="rId5" imgW="2457360" imgH="1314360" progId="ChemWindow.Document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604" y="797948"/>
                        <a:ext cx="2953806" cy="15800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6217229"/>
              </p:ext>
            </p:extLst>
          </p:nvPr>
        </p:nvGraphicFramePr>
        <p:xfrm>
          <a:off x="1331640" y="3985189"/>
          <a:ext cx="6427093" cy="7900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5" name="Document" r:id="rId7" imgW="4105440" imgH="504720" progId="ChemWindow.Document">
                  <p:embed/>
                </p:oleObj>
              </mc:Choice>
              <mc:Fallback>
                <p:oleObj name="Document" r:id="rId7" imgW="4105440" imgH="504720" progId="ChemWindow.Document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3985189"/>
                        <a:ext cx="6427093" cy="7900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5878439"/>
              </p:ext>
            </p:extLst>
          </p:nvPr>
        </p:nvGraphicFramePr>
        <p:xfrm>
          <a:off x="675363" y="5270386"/>
          <a:ext cx="7713061" cy="957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6" name="Document" r:id="rId9" imgW="4448160" imgH="552600" progId="ChemWindow.Document">
                  <p:embed/>
                </p:oleObj>
              </mc:Choice>
              <mc:Fallback>
                <p:oleObj name="Document" r:id="rId9" imgW="4448160" imgH="552600" progId="ChemWindow.Document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5363" y="5270386"/>
                        <a:ext cx="7713061" cy="9578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57200" y="78416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Способы получения</a:t>
            </a:r>
            <a:endParaRPr lang="ru-RU" sz="4400" dirty="0">
              <a:latin typeface="+mn-lt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0799342"/>
              </p:ext>
            </p:extLst>
          </p:nvPr>
        </p:nvGraphicFramePr>
        <p:xfrm>
          <a:off x="689731" y="1964669"/>
          <a:ext cx="6873078" cy="1584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7" name="Document" r:id="rId11" imgW="5248440" imgH="1209600" progId="ChemWindow.Document">
                  <p:embed/>
                </p:oleObj>
              </mc:Choice>
              <mc:Fallback>
                <p:oleObj name="Document" r:id="rId11" imgW="5248440" imgH="1209600" progId="ChemWindow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89731" y="1964669"/>
                        <a:ext cx="6873078" cy="15841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5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/>
          <a:lstStyle/>
          <a:p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Способы получения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6" name="Содержимое 2"/>
          <p:cNvSpPr>
            <a:spLocks noGrp="1"/>
          </p:cNvSpPr>
          <p:nvPr>
            <p:ph idx="1"/>
          </p:nvPr>
        </p:nvSpPr>
        <p:spPr>
          <a:xfrm>
            <a:off x="323528" y="692696"/>
            <a:ext cx="8568952" cy="5832648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2. Методы </a:t>
            </a:r>
            <a:r>
              <a:rPr lang="ru-RU" sz="2800" b="1" i="1" dirty="0" err="1" smtClean="0">
                <a:solidFill>
                  <a:srgbClr val="0000CC"/>
                </a:solidFill>
                <a:cs typeface="Times New Roman" pitchFamily="18" charset="0"/>
              </a:rPr>
              <a:t>гидрокарбонилирования</a:t>
            </a:r>
            <a:r>
              <a:rPr lang="ru-RU" sz="2800" b="1" i="1" dirty="0">
                <a:solidFill>
                  <a:srgbClr val="0000CC"/>
                </a:solidFill>
                <a:cs typeface="Times New Roman" pitchFamily="18" charset="0"/>
              </a:rPr>
              <a:t>:</a:t>
            </a:r>
            <a:endParaRPr lang="ru-RU" sz="2800" b="1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2.1.из спиртов,</a:t>
            </a:r>
            <a:r>
              <a:rPr lang="en-US" sz="2800" b="1" i="1" dirty="0" smtClean="0">
                <a:solidFill>
                  <a:srgbClr val="0000CC"/>
                </a:solidFill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0000CC"/>
                </a:solidFill>
                <a:cs typeface="Times New Roman" pitchFamily="18" charset="0"/>
              </a:rPr>
              <a:t>галогеналканов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, простых и сложных эфиров</a:t>
            </a:r>
          </a:p>
          <a:p>
            <a:pPr>
              <a:buFont typeface="Arial" charset="0"/>
              <a:buNone/>
            </a:pPr>
            <a:endParaRPr lang="ru-RU" sz="2800" b="1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2.2.из </a:t>
            </a:r>
            <a:r>
              <a:rPr lang="ru-RU" sz="2800" b="1" i="1" dirty="0" err="1" smtClean="0">
                <a:solidFill>
                  <a:srgbClr val="0000CC"/>
                </a:solidFill>
                <a:cs typeface="Times New Roman" pitchFamily="18" charset="0"/>
              </a:rPr>
              <a:t>алкенов</a:t>
            </a:r>
            <a:r>
              <a:rPr lang="ru-RU" sz="2800" b="1" i="1" dirty="0" smtClean="0">
                <a:solidFill>
                  <a:srgbClr val="0000CC"/>
                </a:solidFill>
                <a:cs typeface="Times New Roman" pitchFamily="18" charset="0"/>
              </a:rPr>
              <a:t> и </a:t>
            </a:r>
            <a:r>
              <a:rPr lang="ru-RU" sz="2800" b="1" i="1" dirty="0" err="1" smtClean="0">
                <a:solidFill>
                  <a:srgbClr val="0000CC"/>
                </a:solidFill>
                <a:cs typeface="Times New Roman" pitchFamily="18" charset="0"/>
              </a:rPr>
              <a:t>алкинов</a:t>
            </a:r>
            <a:endParaRPr lang="ru-RU" sz="2800" b="1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800" b="1" i="1" dirty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800" b="1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en-US" sz="2800" b="1" i="1" dirty="0">
                <a:solidFill>
                  <a:srgbClr val="0000CC"/>
                </a:solidFill>
              </a:rPr>
              <a:t>3</a:t>
            </a:r>
            <a:r>
              <a:rPr lang="ru-RU" sz="2800" b="1" i="1" dirty="0">
                <a:solidFill>
                  <a:srgbClr val="0000CC"/>
                </a:solidFill>
              </a:rPr>
              <a:t>. Металлоорганический синтез</a:t>
            </a:r>
          </a:p>
          <a:p>
            <a:pPr>
              <a:buFont typeface="Arial" charset="0"/>
              <a:buNone/>
            </a:pPr>
            <a:endParaRPr lang="ru-RU" sz="2800" b="1" i="1" dirty="0" smtClean="0">
              <a:solidFill>
                <a:srgbClr val="0000CC"/>
              </a:solidFill>
              <a:cs typeface="Times New Roman" pitchFamily="18" charset="0"/>
            </a:endParaRPr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9591397"/>
              </p:ext>
            </p:extLst>
          </p:nvPr>
        </p:nvGraphicFramePr>
        <p:xfrm>
          <a:off x="2404918" y="1643503"/>
          <a:ext cx="4815855" cy="564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8" name="Document" r:id="rId3" imgW="2276640" imgH="266760" progId="ChemWindow.Document">
                  <p:embed/>
                </p:oleObj>
              </mc:Choice>
              <mc:Fallback>
                <p:oleObj name="Document" r:id="rId3" imgW="2276640" imgH="266760" progId="ChemWindow.Document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4918" y="1643503"/>
                        <a:ext cx="4815855" cy="5640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0658373"/>
              </p:ext>
            </p:extLst>
          </p:nvPr>
        </p:nvGraphicFramePr>
        <p:xfrm>
          <a:off x="3707904" y="1862883"/>
          <a:ext cx="4765862" cy="797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9" name="Document" r:id="rId5" imgW="2276640" imgH="380880" progId="ChemWindow.Document">
                  <p:embed/>
                </p:oleObj>
              </mc:Choice>
              <mc:Fallback>
                <p:oleObj name="Document" r:id="rId5" imgW="2276640" imgH="380880" progId="ChemWindow.Document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1862883"/>
                        <a:ext cx="4765862" cy="7972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9650142"/>
              </p:ext>
            </p:extLst>
          </p:nvPr>
        </p:nvGraphicFramePr>
        <p:xfrm>
          <a:off x="1455282" y="2982457"/>
          <a:ext cx="6715125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90" name="Document" r:id="rId7" imgW="3400560" imgH="399960" progId="ChemWindow.Document">
                  <p:embed/>
                </p:oleObj>
              </mc:Choice>
              <mc:Fallback>
                <p:oleObj name="Document" r:id="rId7" imgW="3400560" imgH="399960" progId="ChemWindow.Document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5282" y="2982457"/>
                        <a:ext cx="6715125" cy="79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7601183"/>
              </p:ext>
            </p:extLst>
          </p:nvPr>
        </p:nvGraphicFramePr>
        <p:xfrm>
          <a:off x="1633875" y="3734990"/>
          <a:ext cx="6357938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91" name="Document" r:id="rId9" imgW="3191040" imgH="361800" progId="ChemWindow.Document">
                  <p:embed/>
                </p:oleObj>
              </mc:Choice>
              <mc:Fallback>
                <p:oleObj name="Document" r:id="rId9" imgW="3191040" imgH="361800" progId="ChemWindow.Document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3875" y="3734990"/>
                        <a:ext cx="6357938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0074709"/>
              </p:ext>
            </p:extLst>
          </p:nvPr>
        </p:nvGraphicFramePr>
        <p:xfrm>
          <a:off x="343793" y="4708185"/>
          <a:ext cx="8548687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92" name="Document" r:id="rId11" imgW="4314960" imgH="504720" progId="ChemWindow.Document">
                  <p:embed/>
                </p:oleObj>
              </mc:Choice>
              <mc:Fallback>
                <p:oleObj name="Document" r:id="rId11" imgW="4314960" imgH="504720" progId="ChemWindow.Document">
                  <p:embed/>
                  <p:pic>
                    <p:nvPicPr>
                      <p:cNvPr id="266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793" y="4708185"/>
                        <a:ext cx="8548687" cy="1000125"/>
                      </a:xfrm>
                      <a:prstGeom prst="rect">
                        <a:avLst/>
                      </a:prstGeom>
                      <a:noFill/>
                      <a:ln w="19050"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Выгнутая влево стрелка 1"/>
          <p:cNvSpPr/>
          <p:nvPr/>
        </p:nvSpPr>
        <p:spPr>
          <a:xfrm rot="5070673">
            <a:off x="1481378" y="4106875"/>
            <a:ext cx="304993" cy="1512169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Выгнутая влево стрелка 2"/>
          <p:cNvSpPr/>
          <p:nvPr/>
        </p:nvSpPr>
        <p:spPr>
          <a:xfrm rot="5002341">
            <a:off x="5062701" y="4371218"/>
            <a:ext cx="218106" cy="1089341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812844" y="4990467"/>
            <a:ext cx="47188" cy="5267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Выгнутая вправо стрелка 5"/>
          <p:cNvSpPr/>
          <p:nvPr/>
        </p:nvSpPr>
        <p:spPr>
          <a:xfrm rot="5214616">
            <a:off x="5550233" y="5065027"/>
            <a:ext cx="261881" cy="79093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2651</TotalTime>
  <Words>1189</Words>
  <Application>Microsoft Office PowerPoint</Application>
  <PresentationFormat>Экран (4:3)</PresentationFormat>
  <Paragraphs>385</Paragraphs>
  <Slides>50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6" baseType="lpstr">
      <vt:lpstr>Arial</vt:lpstr>
      <vt:lpstr>Calibri</vt:lpstr>
      <vt:lpstr>Times New Roman</vt:lpstr>
      <vt:lpstr>Wingdings</vt:lpstr>
      <vt:lpstr>Тема Office</vt:lpstr>
      <vt:lpstr>Document</vt:lpstr>
      <vt:lpstr>Карбоновые кислоты</vt:lpstr>
      <vt:lpstr>Классификация карбоновых кислот</vt:lpstr>
      <vt:lpstr>Классификация карбоновых кислот</vt:lpstr>
      <vt:lpstr>Классификация карбоновых кислот</vt:lpstr>
      <vt:lpstr>Классификация карбоновых кислот</vt:lpstr>
      <vt:lpstr>Классификация карбоновых кислот</vt:lpstr>
      <vt:lpstr>Способы получения</vt:lpstr>
      <vt:lpstr>Презентация PowerPoint</vt:lpstr>
      <vt:lpstr>Способы получения</vt:lpstr>
      <vt:lpstr>Способы получения</vt:lpstr>
      <vt:lpstr>Физические свойства</vt:lpstr>
      <vt:lpstr>Презентация PowerPoint</vt:lpstr>
      <vt:lpstr>Химические свойства</vt:lpstr>
      <vt:lpstr>Химические свойства</vt:lpstr>
      <vt:lpstr>Химические свойства</vt:lpstr>
      <vt:lpstr>Химические свойства</vt:lpstr>
      <vt:lpstr>Химические свойства</vt:lpstr>
      <vt:lpstr>Химические свойства</vt:lpstr>
      <vt:lpstr>Синтез на основе малонового эфира</vt:lpstr>
      <vt:lpstr>Химические свойства</vt:lpstr>
      <vt:lpstr>Химические свойства</vt:lpstr>
      <vt:lpstr>Получение дикарбоновых кислот</vt:lpstr>
      <vt:lpstr>Химические свойства</vt:lpstr>
      <vt:lpstr>Химические свойства</vt:lpstr>
      <vt:lpstr>Химические свойства</vt:lpstr>
      <vt:lpstr>Химические свойства</vt:lpstr>
      <vt:lpstr>Химические свойства</vt:lpstr>
      <vt:lpstr>Ненасыщенные дикарбоновые кислоты</vt:lpstr>
      <vt:lpstr>Ненасыщенные дикарбоновые кислоты</vt:lpstr>
      <vt:lpstr>Ненасыщенные дикарбоновые кислоты</vt:lpstr>
      <vt:lpstr>Гетерофункциональные карбоновые кислоты</vt:lpstr>
      <vt:lpstr>Галогенозамещенные карбоновые кислоты</vt:lpstr>
      <vt:lpstr>Галогенозамещенные карбоновые кислоты</vt:lpstr>
      <vt:lpstr>Гидроксикислоты</vt:lpstr>
      <vt:lpstr>Получение</vt:lpstr>
      <vt:lpstr>Химические свойства гидроксикислот</vt:lpstr>
      <vt:lpstr>Химические свойства гидроксикислот</vt:lpstr>
      <vt:lpstr>Особенности химических свойств:</vt:lpstr>
      <vt:lpstr>Особенности химических свойств:</vt:lpstr>
      <vt:lpstr>Фенолокислоты</vt:lpstr>
      <vt:lpstr>Химические свойства ароматических кислот</vt:lpstr>
      <vt:lpstr>Оксокислоты (альдегидо- и кето-)</vt:lpstr>
      <vt:lpstr>Альдегидо- и кетокислоты</vt:lpstr>
      <vt:lpstr>Получение альдегидо- и кетокислот</vt:lpstr>
      <vt:lpstr>Химические свойства альдегидо- и кетокислот</vt:lpstr>
      <vt:lpstr>Химические свойства альдегидо- и кетокислот</vt:lpstr>
      <vt:lpstr>Химические свойства β-оксокслот</vt:lpstr>
      <vt:lpstr>Химические свойства β-оксокслот</vt:lpstr>
      <vt:lpstr>Химические свойства β-оксокслот</vt:lpstr>
      <vt:lpstr>Синтез на основе ацетоуксусного эфира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Карбоновые кислоты</dc:title>
  <dc:creator>Admin</dc:creator>
  <cp:lastModifiedBy>Маргарита Аникина</cp:lastModifiedBy>
  <cp:revision>230</cp:revision>
  <dcterms:created xsi:type="dcterms:W3CDTF">2009-12-07T15:44:17Z</dcterms:created>
  <dcterms:modified xsi:type="dcterms:W3CDTF">2020-02-12T15:50:22Z</dcterms:modified>
</cp:coreProperties>
</file>