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86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ru-RU"/>
              <a:t>Образец заголовка</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2A50A0E-4ED5-43AC-A5EE-D04114BEA74D}" type="datetimeFigureOut">
              <a:rPr lang="ru-RU" smtClean="0"/>
              <a:t>26.12.2023</a:t>
            </a:fld>
            <a:endParaRPr lang="ru-RU"/>
          </a:p>
        </p:txBody>
      </p:sp>
      <p:sp>
        <p:nvSpPr>
          <p:cNvPr id="5" name="Footer Placeholder 4"/>
          <p:cNvSpPr>
            <a:spLocks noGrp="1"/>
          </p:cNvSpPr>
          <p:nvPr>
            <p:ph type="ftr" sz="quarter" idx="11"/>
          </p:nvPr>
        </p:nvSpPr>
        <p:spPr>
          <a:xfrm>
            <a:off x="2416500" y="329307"/>
            <a:ext cx="4973915" cy="309201"/>
          </a:xfrm>
        </p:spPr>
        <p:txBody>
          <a:bodyPr/>
          <a:lstStyle/>
          <a:p>
            <a:endParaRPr lang="ru-RU"/>
          </a:p>
        </p:txBody>
      </p:sp>
      <p:sp>
        <p:nvSpPr>
          <p:cNvPr id="6" name="Slide Number Placeholder 5"/>
          <p:cNvSpPr>
            <a:spLocks noGrp="1"/>
          </p:cNvSpPr>
          <p:nvPr>
            <p:ph type="sldNum" sz="quarter" idx="12"/>
          </p:nvPr>
        </p:nvSpPr>
        <p:spPr>
          <a:xfrm>
            <a:off x="1437664" y="798973"/>
            <a:ext cx="811019" cy="503578"/>
          </a:xfrm>
        </p:spPr>
        <p:txBody>
          <a:bodyPr/>
          <a:lstStyle/>
          <a:p>
            <a:fld id="{A7AC2D26-5E7C-4C13-9FD6-840A09CA3F22}" type="slidenum">
              <a:rPr lang="ru-RU" smtClean="0"/>
              <a:t>‹#›</a:t>
            </a:fld>
            <a:endParaRPr lang="ru-RU"/>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83223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2A50A0E-4ED5-43AC-A5EE-D04114BEA74D}" type="datetimeFigureOut">
              <a:rPr lang="ru-RU" smtClean="0"/>
              <a:t>26.12.2023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AC2D26-5E7C-4C13-9FD6-840A09CA3F22}" type="slidenum">
              <a:rPr lang="ru-RU" smtClean="0"/>
              <a:t>‹#›</a:t>
            </a:fld>
            <a:endParaRPr lang="ru-RU"/>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409919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2A50A0E-4ED5-43AC-A5EE-D04114BEA74D}" type="datetimeFigureOut">
              <a:rPr lang="ru-RU" smtClean="0"/>
              <a:t>26.12.2023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AC2D26-5E7C-4C13-9FD6-840A09CA3F22}" type="slidenum">
              <a:rPr lang="ru-RU" smtClean="0"/>
              <a:t>‹#›</a:t>
            </a:fld>
            <a:endParaRPr lang="ru-RU"/>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705875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2A50A0E-4ED5-43AC-A5EE-D04114BEA74D}" type="datetimeFigureOut">
              <a:rPr lang="ru-RU" smtClean="0"/>
              <a:t>26.12.2023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AC2D26-5E7C-4C13-9FD6-840A09CA3F22}" type="slidenum">
              <a:rPr lang="ru-RU" smtClean="0"/>
              <a:t>‹#›</a:t>
            </a:fld>
            <a:endParaRPr lang="ru-RU"/>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42103461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ru-RU"/>
              <a:t>Образец заголовка</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2A50A0E-4ED5-43AC-A5EE-D04114BEA74D}" type="datetimeFigureOut">
              <a:rPr lang="ru-RU" smtClean="0"/>
              <a:t>26.12.2023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7AC2D26-5E7C-4C13-9FD6-840A09CA3F22}" type="slidenum">
              <a:rPr lang="ru-RU" smtClean="0"/>
              <a:t>‹#›</a:t>
            </a:fld>
            <a:endParaRPr lang="ru-RU"/>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94007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2A50A0E-4ED5-43AC-A5EE-D04114BEA74D}" type="datetimeFigureOut">
              <a:rPr lang="ru-RU" smtClean="0"/>
              <a:t>26.12.2023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7AC2D26-5E7C-4C13-9FD6-840A09CA3F22}" type="slidenum">
              <a:rPr lang="ru-RU" smtClean="0"/>
              <a:t>‹#›</a:t>
            </a:fld>
            <a:endParaRPr lang="ru-RU"/>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709631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447191" y="2824269"/>
            <a:ext cx="4645152" cy="264445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412362" y="2821491"/>
            <a:ext cx="4645152" cy="263737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2A50A0E-4ED5-43AC-A5EE-D04114BEA74D}" type="datetimeFigureOut">
              <a:rPr lang="ru-RU" smtClean="0"/>
              <a:t>26.12.2023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7AC2D26-5E7C-4C13-9FD6-840A09CA3F22}" type="slidenum">
              <a:rPr lang="ru-RU" smtClean="0"/>
              <a:t>‹#›</a:t>
            </a:fld>
            <a:endParaRPr lang="ru-RU"/>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8594363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2A50A0E-4ED5-43AC-A5EE-D04114BEA74D}" type="datetimeFigureOut">
              <a:rPr lang="ru-RU" smtClean="0"/>
              <a:t>26.12.2023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7AC2D26-5E7C-4C13-9FD6-840A09CA3F22}" type="slidenum">
              <a:rPr lang="ru-RU" smtClean="0"/>
              <a:t>‹#›</a:t>
            </a:fld>
            <a:endParaRPr lang="ru-RU"/>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332727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A50A0E-4ED5-43AC-A5EE-D04114BEA74D}" type="datetimeFigureOut">
              <a:rPr lang="ru-RU" smtClean="0"/>
              <a:t>26.12.2023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7AC2D26-5E7C-4C13-9FD6-840A09CA3F22}" type="slidenum">
              <a:rPr lang="ru-RU" smtClean="0"/>
              <a:t>‹#›</a:t>
            </a:fld>
            <a:endParaRPr lang="ru-RU"/>
          </a:p>
        </p:txBody>
      </p:sp>
    </p:spTree>
    <p:extLst>
      <p:ext uri="{BB962C8B-B14F-4D97-AF65-F5344CB8AC3E}">
        <p14:creationId xmlns:p14="http://schemas.microsoft.com/office/powerpoint/2010/main" val="1231523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ru-RU"/>
              <a:t>Образец заголовка</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B2A50A0E-4ED5-43AC-A5EE-D04114BEA74D}" type="datetimeFigureOut">
              <a:rPr lang="ru-RU" smtClean="0"/>
              <a:t>26.12.2023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7AC2D26-5E7C-4C13-9FD6-840A09CA3F22}" type="slidenum">
              <a:rPr lang="ru-RU" smtClean="0"/>
              <a:t>‹#›</a:t>
            </a:fld>
            <a:endParaRPr lang="ru-RU"/>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674660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B2A50A0E-4ED5-43AC-A5EE-D04114BEA74D}" type="datetimeFigureOut">
              <a:rPr lang="ru-RU" smtClean="0"/>
              <a:t>26.12.2023</a:t>
            </a:fld>
            <a:endParaRPr lang="ru-RU"/>
          </a:p>
        </p:txBody>
      </p:sp>
      <p:sp>
        <p:nvSpPr>
          <p:cNvPr id="6" name="Footer Placeholder 5"/>
          <p:cNvSpPr>
            <a:spLocks noGrp="1"/>
          </p:cNvSpPr>
          <p:nvPr>
            <p:ph type="ftr" sz="quarter" idx="11"/>
          </p:nvPr>
        </p:nvSpPr>
        <p:spPr>
          <a:xfrm>
            <a:off x="1447382" y="318640"/>
            <a:ext cx="5541004" cy="320931"/>
          </a:xfrm>
        </p:spPr>
        <p:txBody>
          <a:bodyPr/>
          <a:lstStyle/>
          <a:p>
            <a:endParaRPr lang="ru-RU"/>
          </a:p>
        </p:txBody>
      </p:sp>
      <p:sp>
        <p:nvSpPr>
          <p:cNvPr id="7" name="Slide Number Placeholder 6"/>
          <p:cNvSpPr>
            <a:spLocks noGrp="1"/>
          </p:cNvSpPr>
          <p:nvPr>
            <p:ph type="sldNum" sz="quarter" idx="12"/>
          </p:nvPr>
        </p:nvSpPr>
        <p:spPr/>
        <p:txBody>
          <a:bodyPr/>
          <a:lstStyle/>
          <a:p>
            <a:fld id="{A7AC2D26-5E7C-4C13-9FD6-840A09CA3F22}" type="slidenum">
              <a:rPr lang="ru-RU" smtClean="0"/>
              <a:t>‹#›</a:t>
            </a:fld>
            <a:endParaRPr lang="ru-RU"/>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2446752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B2A50A0E-4ED5-43AC-A5EE-D04114BEA74D}" type="datetimeFigureOut">
              <a:rPr lang="ru-RU" smtClean="0"/>
              <a:t>26.12.2023</a:t>
            </a:fld>
            <a:endParaRPr lang="ru-RU"/>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A7AC2D26-5E7C-4C13-9FD6-840A09CA3F22}" type="slidenum">
              <a:rPr lang="ru-RU" smtClean="0"/>
              <a:t>‹#›</a:t>
            </a:fld>
            <a:endParaRPr lang="ru-RU"/>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091498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E7E4621-36E6-4B68-AA03-0D58C59B94DF}"/>
              </a:ext>
            </a:extLst>
          </p:cNvPr>
          <p:cNvSpPr>
            <a:spLocks noGrp="1"/>
          </p:cNvSpPr>
          <p:nvPr>
            <p:ph type="ctrTitle"/>
          </p:nvPr>
        </p:nvSpPr>
        <p:spPr>
          <a:xfrm>
            <a:off x="2417777" y="521208"/>
            <a:ext cx="8637073" cy="1965318"/>
          </a:xfrm>
        </p:spPr>
        <p:txBody>
          <a:bodyPr>
            <a:noAutofit/>
          </a:bodyPr>
          <a:lstStyle/>
          <a:p>
            <a:pPr algn="r"/>
            <a:r>
              <a:rPr lang="ru-RU" sz="4800" cap="none" dirty="0">
                <a:latin typeface="Times New Roman" panose="02020603050405020304" pitchFamily="18" charset="0"/>
                <a:cs typeface="Times New Roman" panose="02020603050405020304" pitchFamily="18" charset="0"/>
              </a:rPr>
              <a:t>Обучение математике в личностно-ориентированной модели образования</a:t>
            </a:r>
          </a:p>
        </p:txBody>
      </p:sp>
      <p:sp>
        <p:nvSpPr>
          <p:cNvPr id="4" name="Подзаголовок 3">
            <a:extLst>
              <a:ext uri="{FF2B5EF4-FFF2-40B4-BE49-F238E27FC236}">
                <a16:creationId xmlns:a16="http://schemas.microsoft.com/office/drawing/2014/main" id="{3F8C8417-8AB3-4DFE-A87B-FDCDC870313D}"/>
              </a:ext>
            </a:extLst>
          </p:cNvPr>
          <p:cNvSpPr>
            <a:spLocks noGrp="1"/>
          </p:cNvSpPr>
          <p:nvPr>
            <p:ph type="subTitle" idx="1"/>
          </p:nvPr>
        </p:nvSpPr>
        <p:spPr>
          <a:xfrm>
            <a:off x="2417780" y="3531204"/>
            <a:ext cx="8637072" cy="1571236"/>
          </a:xfrm>
        </p:spPr>
        <p:txBody>
          <a:bodyPr>
            <a:noAutofit/>
          </a:bodyPr>
          <a:lstStyle/>
          <a:p>
            <a:pPr algn="r"/>
            <a:r>
              <a:rPr lang="ru-RU" sz="2000" cap="none" dirty="0">
                <a:latin typeface="Times New Roman" panose="02020603050405020304" pitchFamily="18" charset="0"/>
                <a:cs typeface="Times New Roman" panose="02020603050405020304" pitchFamily="18" charset="0"/>
              </a:rPr>
              <a:t>Подготовил:</a:t>
            </a:r>
          </a:p>
          <a:p>
            <a:pPr algn="r"/>
            <a:r>
              <a:rPr lang="ru-RU" sz="2000" cap="none" dirty="0">
                <a:latin typeface="Times New Roman" panose="02020603050405020304" pitchFamily="18" charset="0"/>
                <a:cs typeface="Times New Roman" panose="02020603050405020304" pitchFamily="18" charset="0"/>
              </a:rPr>
              <a:t>Студент группы ПМИ 201.1</a:t>
            </a:r>
          </a:p>
          <a:p>
            <a:pPr algn="r"/>
            <a:r>
              <a:rPr lang="ru-RU" sz="2000" cap="none" dirty="0">
                <a:latin typeface="Times New Roman" panose="02020603050405020304" pitchFamily="18" charset="0"/>
                <a:cs typeface="Times New Roman" panose="02020603050405020304" pitchFamily="18" charset="0"/>
              </a:rPr>
              <a:t>Соболев Николай</a:t>
            </a:r>
          </a:p>
        </p:txBody>
      </p:sp>
    </p:spTree>
    <p:extLst>
      <p:ext uri="{BB962C8B-B14F-4D97-AF65-F5344CB8AC3E}">
        <p14:creationId xmlns:p14="http://schemas.microsoft.com/office/powerpoint/2010/main" val="1717213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04432A-7BD1-4FAA-B9F0-D1D561586536}"/>
              </a:ext>
            </a:extLst>
          </p:cNvPr>
          <p:cNvSpPr>
            <a:spLocks noGrp="1"/>
          </p:cNvSpPr>
          <p:nvPr>
            <p:ph type="title"/>
          </p:nvPr>
        </p:nvSpPr>
        <p:spPr>
          <a:xfrm>
            <a:off x="1451578" y="0"/>
            <a:ext cx="9603275" cy="1049235"/>
          </a:xfrm>
        </p:spPr>
        <p:txBody>
          <a:bodyPr/>
          <a:lstStyle/>
          <a:p>
            <a:r>
              <a:rPr lang="ru-RU" cap="none" dirty="0">
                <a:latin typeface="Times New Roman" panose="02020603050405020304" pitchFamily="18" charset="0"/>
                <a:cs typeface="Times New Roman" panose="02020603050405020304" pitchFamily="18" charset="0"/>
              </a:rPr>
              <a:t>Формы и способы представления информации</a:t>
            </a:r>
          </a:p>
        </p:txBody>
      </p:sp>
      <p:sp>
        <p:nvSpPr>
          <p:cNvPr id="3" name="Объект 2">
            <a:extLst>
              <a:ext uri="{FF2B5EF4-FFF2-40B4-BE49-F238E27FC236}">
                <a16:creationId xmlns:a16="http://schemas.microsoft.com/office/drawing/2014/main" id="{9FDE869F-E29D-4748-822C-7479C10175FF}"/>
              </a:ext>
            </a:extLst>
          </p:cNvPr>
          <p:cNvSpPr>
            <a:spLocks noGrp="1"/>
          </p:cNvSpPr>
          <p:nvPr>
            <p:ph idx="1"/>
          </p:nvPr>
        </p:nvSpPr>
        <p:spPr/>
        <p:txBody>
          <a:bodyPr>
            <a:normAutofit/>
          </a:bodyPr>
          <a:lstStyle/>
          <a:p>
            <a:r>
              <a:rPr lang="ru-RU" sz="2800" dirty="0">
                <a:latin typeface="Times New Roman" panose="02020603050405020304" pitchFamily="18" charset="0"/>
                <a:cs typeface="Times New Roman" panose="02020603050405020304" pitchFamily="18" charset="0"/>
              </a:rPr>
              <a:t>Визуальный</a:t>
            </a:r>
          </a:p>
          <a:p>
            <a:r>
              <a:rPr lang="ru-RU" sz="2800" dirty="0">
                <a:latin typeface="Times New Roman" panose="02020603050405020304" pitchFamily="18" charset="0"/>
                <a:cs typeface="Times New Roman" panose="02020603050405020304" pitchFamily="18" charset="0"/>
              </a:rPr>
              <a:t>Вербальный</a:t>
            </a:r>
          </a:p>
          <a:p>
            <a:r>
              <a:rPr lang="ru-RU" sz="2800" dirty="0">
                <a:latin typeface="Times New Roman" panose="02020603050405020304" pitchFamily="18" charset="0"/>
                <a:cs typeface="Times New Roman" panose="02020603050405020304" pitchFamily="18" charset="0"/>
              </a:rPr>
              <a:t>Деятельностный </a:t>
            </a:r>
          </a:p>
          <a:p>
            <a:r>
              <a:rPr lang="ru-RU" sz="2800" dirty="0">
                <a:latin typeface="Times New Roman" panose="02020603050405020304" pitchFamily="18" charset="0"/>
                <a:cs typeface="Times New Roman" panose="02020603050405020304" pitchFamily="18" charset="0"/>
              </a:rPr>
              <a:t>Ассоциативно-эмоциональный</a:t>
            </a:r>
          </a:p>
        </p:txBody>
      </p:sp>
    </p:spTree>
    <p:extLst>
      <p:ext uri="{BB962C8B-B14F-4D97-AF65-F5344CB8AC3E}">
        <p14:creationId xmlns:p14="http://schemas.microsoft.com/office/powerpoint/2010/main" val="2168147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88CC0D1-4E0A-4F10-BDBB-46DB621DF930}"/>
              </a:ext>
            </a:extLst>
          </p:cNvPr>
          <p:cNvSpPr>
            <a:spLocks noGrp="1"/>
          </p:cNvSpPr>
          <p:nvPr>
            <p:ph type="title"/>
          </p:nvPr>
        </p:nvSpPr>
        <p:spPr>
          <a:xfrm>
            <a:off x="1451578" y="0"/>
            <a:ext cx="9603275" cy="1049235"/>
          </a:xfrm>
        </p:spPr>
        <p:txBody>
          <a:bodyPr>
            <a:normAutofit/>
          </a:bodyPr>
          <a:lstStyle/>
          <a:p>
            <a:r>
              <a:rPr lang="ru-RU" sz="3100" b="1" cap="none" dirty="0">
                <a:latin typeface="Times New Roman" panose="02020603050405020304" pitchFamily="18" charset="0"/>
                <a:cs typeface="Times New Roman" panose="02020603050405020304" pitchFamily="18" charset="0"/>
              </a:rPr>
              <a:t>Целью учебного предмета «математика» является</a:t>
            </a:r>
            <a:r>
              <a:rPr lang="en-US" sz="3100" b="1" cap="none" dirty="0">
                <a:latin typeface="Times New Roman" panose="02020603050405020304" pitchFamily="18" charset="0"/>
                <a:cs typeface="Times New Roman" panose="02020603050405020304" pitchFamily="18" charset="0"/>
              </a:rPr>
              <a:t> - </a:t>
            </a:r>
            <a:endParaRPr lang="ru-RU" sz="3100" b="1" cap="none" dirty="0">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3AB1AA70-1210-4E4C-B9F3-7D9B6D5B37C0}"/>
              </a:ext>
            </a:extLst>
          </p:cNvPr>
          <p:cNvSpPr>
            <a:spLocks noGrp="1"/>
          </p:cNvSpPr>
          <p:nvPr>
            <p:ph idx="1"/>
          </p:nvPr>
        </p:nvSpPr>
        <p:spPr/>
        <p:txBody>
          <a:bodyPr>
            <a:normAutofit/>
          </a:bodyPr>
          <a:lstStyle/>
          <a:p>
            <a:pPr marL="0" indent="0" algn="just">
              <a:buNone/>
            </a:pPr>
            <a:r>
              <a:rPr lang="ru-RU" sz="2800" dirty="0">
                <a:latin typeface="Times New Roman" panose="02020603050405020304" pitchFamily="18" charset="0"/>
                <a:cs typeface="Times New Roman" panose="02020603050405020304" pitchFamily="18" charset="0"/>
              </a:rPr>
              <a:t>Формирование абстрактного мышления (способность к абстрагированию, умению «работать» с абстрактными объектами)</a:t>
            </a:r>
          </a:p>
          <a:p>
            <a:pPr marL="0" indent="0" algn="just">
              <a:buNone/>
            </a:pPr>
            <a:r>
              <a:rPr lang="ru-RU" sz="2800" dirty="0">
                <a:latin typeface="Times New Roman" panose="02020603050405020304" pitchFamily="18" charset="0"/>
                <a:cs typeface="Times New Roman" panose="02020603050405020304" pitchFamily="18" charset="0"/>
              </a:rPr>
              <a:t>В процессе изучения математики могут быть сформированы </a:t>
            </a:r>
            <a:r>
              <a:rPr lang="ru-RU" sz="2800" b="1" dirty="0">
                <a:latin typeface="Times New Roman" panose="02020603050405020304" pitchFamily="18" charset="0"/>
                <a:cs typeface="Times New Roman" panose="02020603050405020304" pitchFamily="18" charset="0"/>
              </a:rPr>
              <a:t>логическое и алгоритмическое мышление</a:t>
            </a:r>
            <a:r>
              <a:rPr lang="ru-RU" sz="2800" dirty="0">
                <a:latin typeface="Times New Roman" panose="02020603050405020304" pitchFamily="18" charset="0"/>
                <a:cs typeface="Times New Roman" panose="02020603050405020304" pitchFamily="18" charset="0"/>
              </a:rPr>
              <a:t>, такие качества мышления, как </a:t>
            </a:r>
            <a:r>
              <a:rPr lang="ru-RU" sz="2800" b="1" dirty="0">
                <a:latin typeface="Times New Roman" panose="02020603050405020304" pitchFamily="18" charset="0"/>
                <a:cs typeface="Times New Roman" panose="02020603050405020304" pitchFamily="18" charset="0"/>
              </a:rPr>
              <a:t>сила и гибкость, конструктивность</a:t>
            </a:r>
          </a:p>
        </p:txBody>
      </p:sp>
    </p:spTree>
    <p:extLst>
      <p:ext uri="{BB962C8B-B14F-4D97-AF65-F5344CB8AC3E}">
        <p14:creationId xmlns:p14="http://schemas.microsoft.com/office/powerpoint/2010/main" val="3631532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CEC274-4873-4794-B190-FF72CE901FE9}"/>
              </a:ext>
            </a:extLst>
          </p:cNvPr>
          <p:cNvSpPr>
            <a:spLocks noGrp="1"/>
          </p:cNvSpPr>
          <p:nvPr>
            <p:ph type="title"/>
          </p:nvPr>
        </p:nvSpPr>
        <p:spPr>
          <a:xfrm>
            <a:off x="1451578" y="0"/>
            <a:ext cx="9603275" cy="1049235"/>
          </a:xfrm>
        </p:spPr>
        <p:txBody>
          <a:bodyPr/>
          <a:lstStyle/>
          <a:p>
            <a:pPr algn="ctr"/>
            <a:r>
              <a:rPr lang="ru-RU" b="1" cap="none" dirty="0">
                <a:latin typeface="Times New Roman" panose="02020603050405020304" pitchFamily="18" charset="0"/>
                <a:cs typeface="Times New Roman" panose="02020603050405020304" pitchFamily="18" charset="0"/>
              </a:rPr>
              <a:t>Два базовых уровня психологического разворачивания деятельности:</a:t>
            </a:r>
          </a:p>
        </p:txBody>
      </p:sp>
      <p:sp>
        <p:nvSpPr>
          <p:cNvPr id="3" name="Объект 2">
            <a:extLst>
              <a:ext uri="{FF2B5EF4-FFF2-40B4-BE49-F238E27FC236}">
                <a16:creationId xmlns:a16="http://schemas.microsoft.com/office/drawing/2014/main" id="{E20E1B7F-E61D-452A-8E4A-2E052B4FBBF5}"/>
              </a:ext>
            </a:extLst>
          </p:cNvPr>
          <p:cNvSpPr>
            <a:spLocks noGrp="1"/>
          </p:cNvSpPr>
          <p:nvPr>
            <p:ph idx="1"/>
          </p:nvPr>
        </p:nvSpPr>
        <p:spPr/>
        <p:txBody>
          <a:bodyPr>
            <a:normAutofit/>
          </a:bodyPr>
          <a:lstStyle/>
          <a:p>
            <a:pPr algn="just"/>
            <a:r>
              <a:rPr lang="ru-RU" sz="2400" dirty="0">
                <a:latin typeface="Times New Roman" panose="02020603050405020304" pitchFamily="18" charset="0"/>
                <a:cs typeface="Times New Roman" panose="02020603050405020304" pitchFamily="18" charset="0"/>
              </a:rPr>
              <a:t>Предметно – понятийная деятельность, системообразующим фактором, которой является значение. Логика разворачивания значения в деятельность – это логика развития понятий.</a:t>
            </a:r>
          </a:p>
          <a:p>
            <a:pPr algn="just"/>
            <a:r>
              <a:rPr lang="ru-RU" sz="2400" dirty="0">
                <a:latin typeface="Times New Roman" panose="02020603050405020304" pitchFamily="18" charset="0"/>
                <a:cs typeface="Times New Roman" panose="02020603050405020304" pitchFamily="18" charset="0"/>
              </a:rPr>
              <a:t>Другой уровень – «смысловая» деятельность, которая имеет системообразующим фактором смыслы. При этом отмечается, что реальная жизнь человека представляет собой переплетение смысловых и понятийно-предметных аспектов деятельности</a:t>
            </a:r>
          </a:p>
        </p:txBody>
      </p:sp>
    </p:spTree>
    <p:extLst>
      <p:ext uri="{BB962C8B-B14F-4D97-AF65-F5344CB8AC3E}">
        <p14:creationId xmlns:p14="http://schemas.microsoft.com/office/powerpoint/2010/main" val="4014442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D18094B-6FD6-494D-BCF1-E14BBCBC23E7}"/>
              </a:ext>
            </a:extLst>
          </p:cNvPr>
          <p:cNvSpPr>
            <a:spLocks noGrp="1"/>
          </p:cNvSpPr>
          <p:nvPr>
            <p:ph type="title"/>
          </p:nvPr>
        </p:nvSpPr>
        <p:spPr>
          <a:xfrm>
            <a:off x="1451578" y="0"/>
            <a:ext cx="9603275" cy="1391655"/>
          </a:xfrm>
        </p:spPr>
        <p:txBody>
          <a:bodyPr>
            <a:normAutofit fontScale="90000"/>
          </a:bodyPr>
          <a:lstStyle/>
          <a:p>
            <a:r>
              <a:rPr lang="ru-RU" b="1" cap="none" dirty="0">
                <a:latin typeface="Times New Roman" panose="02020603050405020304" pitchFamily="18" charset="0"/>
                <a:cs typeface="Times New Roman" panose="02020603050405020304" pitchFamily="18" charset="0"/>
              </a:rPr>
              <a:t>Анализ основных фактов курса математики показывает, что основные идеи изучаемые в математической теории можно разделить на 2 группы:</a:t>
            </a:r>
          </a:p>
        </p:txBody>
      </p:sp>
      <p:sp>
        <p:nvSpPr>
          <p:cNvPr id="3" name="Объект 2">
            <a:extLst>
              <a:ext uri="{FF2B5EF4-FFF2-40B4-BE49-F238E27FC236}">
                <a16:creationId xmlns:a16="http://schemas.microsoft.com/office/drawing/2014/main" id="{E16E8F1F-FE76-4131-A2B2-0713FA086D9F}"/>
              </a:ext>
            </a:extLst>
          </p:cNvPr>
          <p:cNvSpPr>
            <a:spLocks noGrp="1"/>
          </p:cNvSpPr>
          <p:nvPr>
            <p:ph idx="1"/>
          </p:nvPr>
        </p:nvSpPr>
        <p:spPr/>
        <p:txBody>
          <a:bodyPr>
            <a:normAutofit/>
          </a:bodyPr>
          <a:lstStyle/>
          <a:p>
            <a:pPr algn="just"/>
            <a:r>
              <a:rPr lang="ru-RU" sz="2400" dirty="0">
                <a:latin typeface="Times New Roman" panose="02020603050405020304" pitchFamily="18" charset="0"/>
                <a:cs typeface="Times New Roman" panose="02020603050405020304" pitchFamily="18" charset="0"/>
              </a:rPr>
              <a:t>В 1 группу включают ведущие идеи курса, в которых основной является общеобразовательная функция; образованность при этом понимается как свойство личности.</a:t>
            </a:r>
          </a:p>
          <a:p>
            <a:pPr algn="just"/>
            <a:r>
              <a:rPr lang="ru-RU" sz="2400" dirty="0">
                <a:latin typeface="Times New Roman" panose="02020603050405020304" pitchFamily="18" charset="0"/>
                <a:cs typeface="Times New Roman" panose="02020603050405020304" pitchFamily="18" charset="0"/>
              </a:rPr>
              <a:t>2 группа специфична для данного учебного предмета. К ним относятся идеи предельного перехода, скорости изменения величины, суммирование бесконечно малых.</a:t>
            </a:r>
          </a:p>
        </p:txBody>
      </p:sp>
    </p:spTree>
    <p:extLst>
      <p:ext uri="{BB962C8B-B14F-4D97-AF65-F5344CB8AC3E}">
        <p14:creationId xmlns:p14="http://schemas.microsoft.com/office/powerpoint/2010/main" val="1528216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C2CB367-EAA9-436F-A134-6851D93844CB}"/>
              </a:ext>
            </a:extLst>
          </p:cNvPr>
          <p:cNvSpPr>
            <a:spLocks noGrp="1"/>
          </p:cNvSpPr>
          <p:nvPr>
            <p:ph type="title"/>
          </p:nvPr>
        </p:nvSpPr>
        <p:spPr>
          <a:xfrm>
            <a:off x="753979" y="0"/>
            <a:ext cx="10555705" cy="1700463"/>
          </a:xfrm>
        </p:spPr>
        <p:txBody>
          <a:bodyPr>
            <a:noAutofit/>
          </a:bodyPr>
          <a:lstStyle/>
          <a:p>
            <a:pPr algn="just"/>
            <a:r>
              <a:rPr lang="ru-RU" sz="2400" b="1" cap="none" dirty="0">
                <a:latin typeface="Times New Roman" panose="02020603050405020304" pitchFamily="18" charset="0"/>
                <a:cs typeface="Times New Roman" panose="02020603050405020304" pitchFamily="18" charset="0"/>
              </a:rPr>
              <a:t>Пример</a:t>
            </a:r>
            <a:r>
              <a:rPr lang="ru-RU" sz="2400" cap="none" dirty="0">
                <a:latin typeface="Times New Roman" panose="02020603050405020304" pitchFamily="18" charset="0"/>
                <a:cs typeface="Times New Roman" panose="02020603050405020304" pitchFamily="18" charset="0"/>
              </a:rPr>
              <a:t>: Тема «Наибольший общий делитель» изучается в 6 классе. Учитель обязательно сообщает детям на первом уроке, что на освоение темы отводится 6 уроков. На 1 уроке намечаются вопросы, на которые нужно ответить в течение этих занятий. Вопросы формируем в соответствии со ступенями.</a:t>
            </a:r>
          </a:p>
        </p:txBody>
      </p:sp>
      <p:sp>
        <p:nvSpPr>
          <p:cNvPr id="3" name="Объект 2">
            <a:extLst>
              <a:ext uri="{FF2B5EF4-FFF2-40B4-BE49-F238E27FC236}">
                <a16:creationId xmlns:a16="http://schemas.microsoft.com/office/drawing/2014/main" id="{2E34A979-644F-45BD-BB21-6FC94A767129}"/>
              </a:ext>
            </a:extLst>
          </p:cNvPr>
          <p:cNvSpPr>
            <a:spLocks noGrp="1"/>
          </p:cNvSpPr>
          <p:nvPr>
            <p:ph idx="1"/>
          </p:nvPr>
        </p:nvSpPr>
        <p:spPr>
          <a:xfrm>
            <a:off x="1026695" y="2015733"/>
            <a:ext cx="10028159" cy="2492100"/>
          </a:xfrm>
        </p:spPr>
        <p:txBody>
          <a:bodyPr>
            <a:normAutofit fontScale="92500" lnSpcReduction="10000"/>
          </a:bodyPr>
          <a:lstStyle/>
          <a:p>
            <a:r>
              <a:rPr lang="ru-RU" sz="2400" dirty="0">
                <a:latin typeface="Times New Roman" panose="02020603050405020304" pitchFamily="18" charset="0"/>
                <a:cs typeface="Times New Roman" panose="02020603050405020304" pitchFamily="18" charset="0"/>
              </a:rPr>
              <a:t>Что называют НОД чисел?</a:t>
            </a:r>
          </a:p>
          <a:p>
            <a:r>
              <a:rPr lang="ru-RU" sz="2400" dirty="0">
                <a:latin typeface="Times New Roman" panose="02020603050405020304" pitchFamily="18" charset="0"/>
                <a:cs typeface="Times New Roman" panose="02020603050405020304" pitchFamily="18" charset="0"/>
              </a:rPr>
              <a:t>Как находить НОД?</a:t>
            </a:r>
          </a:p>
          <a:p>
            <a:r>
              <a:rPr lang="ru-RU" sz="2400" dirty="0">
                <a:latin typeface="Times New Roman" panose="02020603050405020304" pitchFamily="18" charset="0"/>
                <a:cs typeface="Times New Roman" panose="02020603050405020304" pitchFamily="18" charset="0"/>
              </a:rPr>
              <a:t>Зачем надо уметь находить НОД?</a:t>
            </a:r>
          </a:p>
          <a:p>
            <a:r>
              <a:rPr lang="ru-RU" sz="2400" dirty="0">
                <a:latin typeface="Times New Roman" panose="02020603050405020304" pitchFamily="18" charset="0"/>
                <a:cs typeface="Times New Roman" panose="02020603050405020304" pitchFamily="18" charset="0"/>
              </a:rPr>
              <a:t>В каких заданиях применяется НОД?</a:t>
            </a:r>
          </a:p>
          <a:p>
            <a:r>
              <a:rPr lang="ru-RU" sz="2400" dirty="0">
                <a:latin typeface="Times New Roman" panose="02020603050405020304" pitchFamily="18" charset="0"/>
                <a:cs typeface="Times New Roman" panose="02020603050405020304" pitchFamily="18" charset="0"/>
              </a:rPr>
              <a:t>Как мы усвоили тему?</a:t>
            </a:r>
          </a:p>
        </p:txBody>
      </p:sp>
      <p:sp>
        <p:nvSpPr>
          <p:cNvPr id="4" name="Объект 2">
            <a:extLst>
              <a:ext uri="{FF2B5EF4-FFF2-40B4-BE49-F238E27FC236}">
                <a16:creationId xmlns:a16="http://schemas.microsoft.com/office/drawing/2014/main" id="{AD587D64-466D-436C-B57A-8C13AFA7FE79}"/>
              </a:ext>
            </a:extLst>
          </p:cNvPr>
          <p:cNvSpPr txBox="1">
            <a:spLocks/>
          </p:cNvSpPr>
          <p:nvPr/>
        </p:nvSpPr>
        <p:spPr>
          <a:xfrm>
            <a:off x="753979" y="4507833"/>
            <a:ext cx="10555705" cy="1540042"/>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endParaRPr lang="ru-RU" dirty="0">
              <a:latin typeface="Times New Roman" panose="02020603050405020304" pitchFamily="18" charset="0"/>
              <a:cs typeface="Times New Roman" panose="02020603050405020304" pitchFamily="18" charset="0"/>
            </a:endParaRPr>
          </a:p>
        </p:txBody>
      </p:sp>
      <p:sp>
        <p:nvSpPr>
          <p:cNvPr id="5" name="Объект 2">
            <a:extLst>
              <a:ext uri="{FF2B5EF4-FFF2-40B4-BE49-F238E27FC236}">
                <a16:creationId xmlns:a16="http://schemas.microsoft.com/office/drawing/2014/main" id="{35BC4A2C-896A-4231-9241-0D6358D95055}"/>
              </a:ext>
            </a:extLst>
          </p:cNvPr>
          <p:cNvSpPr txBox="1">
            <a:spLocks/>
          </p:cNvSpPr>
          <p:nvPr/>
        </p:nvSpPr>
        <p:spPr>
          <a:xfrm>
            <a:off x="1026695" y="4395537"/>
            <a:ext cx="10028159" cy="1286158"/>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endParaRPr lang="ru-RU" dirty="0">
              <a:latin typeface="Times New Roman" panose="02020603050405020304" pitchFamily="18" charset="0"/>
              <a:cs typeface="Times New Roman" panose="02020603050405020304" pitchFamily="18" charset="0"/>
            </a:endParaRPr>
          </a:p>
        </p:txBody>
      </p:sp>
      <p:sp>
        <p:nvSpPr>
          <p:cNvPr id="6" name="Объект 2">
            <a:extLst>
              <a:ext uri="{FF2B5EF4-FFF2-40B4-BE49-F238E27FC236}">
                <a16:creationId xmlns:a16="http://schemas.microsoft.com/office/drawing/2014/main" id="{24B7EDE0-2A5C-4E34-9FED-0D48C3ADD569}"/>
              </a:ext>
            </a:extLst>
          </p:cNvPr>
          <p:cNvSpPr txBox="1">
            <a:spLocks/>
          </p:cNvSpPr>
          <p:nvPr/>
        </p:nvSpPr>
        <p:spPr>
          <a:xfrm>
            <a:off x="753980" y="4507833"/>
            <a:ext cx="10555704" cy="1540042"/>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buNone/>
            </a:pPr>
            <a:r>
              <a:rPr lang="ru-RU" sz="2400" dirty="0">
                <a:latin typeface="Times New Roman" panose="02020603050405020304" pitchFamily="18" charset="0"/>
                <a:cs typeface="Times New Roman" panose="02020603050405020304" pitchFamily="18" charset="0"/>
              </a:rPr>
              <a:t>Постепенно, отвечая на поставленные вопросы, двигаясь по ступеням вверх, дети постигают истину. Таким образом, происходит осознанное восприятие материала, что очень важно при изучении предмета</a:t>
            </a:r>
          </a:p>
        </p:txBody>
      </p:sp>
    </p:spTree>
    <p:extLst>
      <p:ext uri="{BB962C8B-B14F-4D97-AF65-F5344CB8AC3E}">
        <p14:creationId xmlns:p14="http://schemas.microsoft.com/office/powerpoint/2010/main" val="1425914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738AB3-79F3-466B-9915-E37D2FC9FA2D}"/>
              </a:ext>
            </a:extLst>
          </p:cNvPr>
          <p:cNvSpPr>
            <a:spLocks noGrp="1"/>
          </p:cNvSpPr>
          <p:nvPr>
            <p:ph type="title"/>
          </p:nvPr>
        </p:nvSpPr>
        <p:spPr>
          <a:xfrm>
            <a:off x="1451579" y="0"/>
            <a:ext cx="9603275" cy="1251284"/>
          </a:xfrm>
        </p:spPr>
        <p:txBody>
          <a:bodyPr>
            <a:normAutofit fontScale="90000"/>
          </a:bodyPr>
          <a:lstStyle/>
          <a:p>
            <a:pPr algn="just"/>
            <a:r>
              <a:rPr lang="ru-RU" cap="none" dirty="0">
                <a:latin typeface="Times New Roman" panose="02020603050405020304" pitchFamily="18" charset="0"/>
                <a:cs typeface="Times New Roman" panose="02020603050405020304" pitchFamily="18" charset="0"/>
              </a:rPr>
              <a:t>В 5 классе применяют творческие задания, дети дома придумывают задачи по теме: «Координатный луч». Любимые герои</a:t>
            </a:r>
          </a:p>
        </p:txBody>
      </p:sp>
      <p:sp>
        <p:nvSpPr>
          <p:cNvPr id="3" name="Объект 2">
            <a:extLst>
              <a:ext uri="{FF2B5EF4-FFF2-40B4-BE49-F238E27FC236}">
                <a16:creationId xmlns:a16="http://schemas.microsoft.com/office/drawing/2014/main" id="{11E03003-EBFD-4406-BB57-79A6F7DCAF0D}"/>
              </a:ext>
            </a:extLst>
          </p:cNvPr>
          <p:cNvSpPr>
            <a:spLocks noGrp="1"/>
          </p:cNvSpPr>
          <p:nvPr>
            <p:ph idx="1"/>
          </p:nvPr>
        </p:nvSpPr>
        <p:spPr/>
        <p:txBody>
          <a:bodyPr>
            <a:normAutofit fontScale="92500"/>
          </a:bodyPr>
          <a:lstStyle/>
          <a:p>
            <a:pPr marL="0" indent="0">
              <a:buNone/>
            </a:pPr>
            <a:r>
              <a:rPr lang="ru-RU" sz="2800" b="1" dirty="0">
                <a:latin typeface="Times New Roman" panose="02020603050405020304" pitchFamily="18" charset="0"/>
                <a:cs typeface="Times New Roman" panose="02020603050405020304" pitchFamily="18" charset="0"/>
              </a:rPr>
              <a:t>Задача 1. </a:t>
            </a:r>
            <a:r>
              <a:rPr lang="ru-RU" sz="2800" dirty="0">
                <a:latin typeface="Times New Roman" panose="02020603050405020304" pitchFamily="18" charset="0"/>
                <a:cs typeface="Times New Roman" panose="02020603050405020304" pitchFamily="18" charset="0"/>
              </a:rPr>
              <a:t>Этот пухлый герой очень любит варенье. Начертите координатный луч с ед. отрезком 1 клетка. Отметьте точки: Р(7), Н(16), К(2), Л(8), А(4), О(13), С(10). Назовите имя героя?</a:t>
            </a:r>
          </a:p>
          <a:p>
            <a:pPr marL="0" indent="0">
              <a:buNone/>
            </a:pPr>
            <a:r>
              <a:rPr lang="ru-RU" sz="2800" b="1" dirty="0">
                <a:latin typeface="Times New Roman" panose="02020603050405020304" pitchFamily="18" charset="0"/>
                <a:cs typeface="Times New Roman" panose="02020603050405020304" pitchFamily="18" charset="0"/>
              </a:rPr>
              <a:t>Задача 2. </a:t>
            </a:r>
            <a:r>
              <a:rPr lang="ru-RU" sz="2800" dirty="0">
                <a:latin typeface="Times New Roman" panose="02020603050405020304" pitchFamily="18" charset="0"/>
                <a:cs typeface="Times New Roman" panose="02020603050405020304" pitchFamily="18" charset="0"/>
              </a:rPr>
              <a:t>Этот человек носит полосатую шапку. Начертите координатный луч с ед. отрезком 1 клетка. Отметьте точки: У(3), И(12), Б(2), Т(11), А(8), Р(5), О(15), Н(14)</a:t>
            </a:r>
          </a:p>
        </p:txBody>
      </p:sp>
    </p:spTree>
    <p:extLst>
      <p:ext uri="{BB962C8B-B14F-4D97-AF65-F5344CB8AC3E}">
        <p14:creationId xmlns:p14="http://schemas.microsoft.com/office/powerpoint/2010/main" val="557118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3F18B59-6FB9-4AF5-9D69-C237D7EA60F3}"/>
              </a:ext>
            </a:extLst>
          </p:cNvPr>
          <p:cNvSpPr>
            <a:spLocks noGrp="1"/>
          </p:cNvSpPr>
          <p:nvPr>
            <p:ph type="title"/>
          </p:nvPr>
        </p:nvSpPr>
        <p:spPr>
          <a:xfrm>
            <a:off x="1451578" y="0"/>
            <a:ext cx="9603275" cy="1049235"/>
          </a:xfrm>
        </p:spPr>
        <p:txBody>
          <a:bodyPr/>
          <a:lstStyle/>
          <a:p>
            <a:r>
              <a:rPr lang="ru-RU" cap="none" dirty="0">
                <a:latin typeface="Times New Roman" panose="02020603050405020304" pitchFamily="18" charset="0"/>
                <a:cs typeface="Times New Roman" panose="02020603050405020304" pitchFamily="18" charset="0"/>
              </a:rPr>
              <a:t>Важность </a:t>
            </a:r>
            <a:r>
              <a:rPr lang="ru-RU" i="1" cap="none" dirty="0">
                <a:latin typeface="Times New Roman" panose="02020603050405020304" pitchFamily="18" charset="0"/>
                <a:cs typeface="Times New Roman" panose="02020603050405020304" pitchFamily="18" charset="0"/>
              </a:rPr>
              <a:t>визуализации</a:t>
            </a:r>
            <a:r>
              <a:rPr lang="ru-RU" cap="none" dirty="0">
                <a:latin typeface="Times New Roman" panose="02020603050405020304" pitchFamily="18" charset="0"/>
                <a:cs typeface="Times New Roman" panose="02020603050405020304" pitchFamily="18" charset="0"/>
              </a:rPr>
              <a:t> знания несомненна.</a:t>
            </a:r>
          </a:p>
        </p:txBody>
      </p:sp>
      <p:sp>
        <p:nvSpPr>
          <p:cNvPr id="3" name="Объект 2">
            <a:extLst>
              <a:ext uri="{FF2B5EF4-FFF2-40B4-BE49-F238E27FC236}">
                <a16:creationId xmlns:a16="http://schemas.microsoft.com/office/drawing/2014/main" id="{2D5C7600-E80D-4A22-828A-E0AE722F7497}"/>
              </a:ext>
            </a:extLst>
          </p:cNvPr>
          <p:cNvSpPr>
            <a:spLocks noGrp="1"/>
          </p:cNvSpPr>
          <p:nvPr>
            <p:ph idx="1"/>
          </p:nvPr>
        </p:nvSpPr>
        <p:spPr>
          <a:xfrm>
            <a:off x="577516" y="2015732"/>
            <a:ext cx="11213431" cy="3984015"/>
          </a:xfrm>
        </p:spPr>
        <p:txBody>
          <a:bodyPr>
            <a:normAutofit/>
          </a:bodyPr>
          <a:lstStyle/>
          <a:p>
            <a:pPr algn="just"/>
            <a:r>
              <a:rPr lang="ru-RU" sz="2400" dirty="0">
                <a:latin typeface="Times New Roman" panose="02020603050405020304" pitchFamily="18" charset="0"/>
                <a:cs typeface="Times New Roman" panose="02020603050405020304" pitchFamily="18" charset="0"/>
              </a:rPr>
              <a:t>Мышление всегда использует зрительные образы, человек может помыслить какое-либо понятие, только визуализировав его, выразив в зрительном образе. Абстрактные понятия, такие, как «бесконечность» и «предел функции» не составляют исключения</a:t>
            </a:r>
          </a:p>
          <a:p>
            <a:pPr algn="just"/>
            <a:r>
              <a:rPr lang="ru-RU" sz="2400" dirty="0">
                <a:latin typeface="Times New Roman" panose="02020603050405020304" pitchFamily="18" charset="0"/>
                <a:cs typeface="Times New Roman" panose="02020603050405020304" pitchFamily="18" charset="0"/>
              </a:rPr>
              <a:t>Использование различных форм представления математических фактов (вербальная, знаковая, графическая и др.) тесно связано с интерпретацией.</a:t>
            </a:r>
          </a:p>
          <a:p>
            <a:pPr marL="0" indent="0" algn="just">
              <a:buNone/>
            </a:pPr>
            <a:r>
              <a:rPr lang="ru-RU" sz="2400" dirty="0">
                <a:latin typeface="Times New Roman" panose="02020603050405020304" pitchFamily="18" charset="0"/>
                <a:cs typeface="Times New Roman" panose="02020603050405020304" pitchFamily="18" charset="0"/>
              </a:rPr>
              <a:t>Например, словесная и графическая, демонстрация опытов и записи формул, объясняющие эти явления</a:t>
            </a:r>
          </a:p>
        </p:txBody>
      </p:sp>
    </p:spTree>
    <p:extLst>
      <p:ext uri="{BB962C8B-B14F-4D97-AF65-F5344CB8AC3E}">
        <p14:creationId xmlns:p14="http://schemas.microsoft.com/office/powerpoint/2010/main" val="2358726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EEFE944-1715-4267-932F-ECABB82CDB46}"/>
              </a:ext>
            </a:extLst>
          </p:cNvPr>
          <p:cNvSpPr>
            <a:spLocks noGrp="1"/>
          </p:cNvSpPr>
          <p:nvPr>
            <p:ph type="title"/>
          </p:nvPr>
        </p:nvSpPr>
        <p:spPr/>
        <p:txBody>
          <a:bodyPr>
            <a:normAutofit/>
          </a:bodyPr>
          <a:lstStyle/>
          <a:p>
            <a:pPr algn="ctr"/>
            <a:r>
              <a:rPr lang="ru-RU" sz="6000" i="1" cap="none" dirty="0"/>
              <a:t>Спасибо за внимание</a:t>
            </a:r>
          </a:p>
        </p:txBody>
      </p:sp>
    </p:spTree>
    <p:extLst>
      <p:ext uri="{BB962C8B-B14F-4D97-AF65-F5344CB8AC3E}">
        <p14:creationId xmlns:p14="http://schemas.microsoft.com/office/powerpoint/2010/main" val="3213787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9D88C4D-5214-4490-91B2-A04DB4B0EE0C}"/>
              </a:ext>
            </a:extLst>
          </p:cNvPr>
          <p:cNvSpPr>
            <a:spLocks noGrp="1"/>
          </p:cNvSpPr>
          <p:nvPr>
            <p:ph type="title"/>
          </p:nvPr>
        </p:nvSpPr>
        <p:spPr>
          <a:xfrm>
            <a:off x="1451579" y="0"/>
            <a:ext cx="9603275" cy="1049235"/>
          </a:xfrm>
        </p:spPr>
        <p:txBody>
          <a:bodyPr>
            <a:noAutofit/>
          </a:bodyPr>
          <a:lstStyle/>
          <a:p>
            <a:pPr algn="ctr"/>
            <a:r>
              <a:rPr lang="ru-RU" sz="3000" b="1" cap="none" dirty="0">
                <a:latin typeface="Times New Roman" panose="02020603050405020304" pitchFamily="18" charset="0"/>
                <a:cs typeface="Times New Roman" panose="02020603050405020304" pitchFamily="18" charset="0"/>
              </a:rPr>
              <a:t>Актуальность личностно-ориентированного обучения</a:t>
            </a:r>
          </a:p>
        </p:txBody>
      </p:sp>
      <p:sp>
        <p:nvSpPr>
          <p:cNvPr id="3" name="Объект 2">
            <a:extLst>
              <a:ext uri="{FF2B5EF4-FFF2-40B4-BE49-F238E27FC236}">
                <a16:creationId xmlns:a16="http://schemas.microsoft.com/office/drawing/2014/main" id="{B5FD3FAB-E07D-4074-BEED-2456BFBA67CD}"/>
              </a:ext>
            </a:extLst>
          </p:cNvPr>
          <p:cNvSpPr>
            <a:spLocks noGrp="1"/>
          </p:cNvSpPr>
          <p:nvPr>
            <p:ph idx="1"/>
          </p:nvPr>
        </p:nvSpPr>
        <p:spPr>
          <a:xfrm>
            <a:off x="1451579" y="1909010"/>
            <a:ext cx="9603275" cy="4170948"/>
          </a:xfrm>
        </p:spPr>
        <p:txBody>
          <a:bodyPr>
            <a:noAutofit/>
          </a:bodyPr>
          <a:lstStyle/>
          <a:p>
            <a:pPr algn="just"/>
            <a:r>
              <a:rPr lang="ru-RU" sz="2500" dirty="0">
                <a:latin typeface="Times New Roman" panose="02020603050405020304" pitchFamily="18" charset="0"/>
                <a:cs typeface="Times New Roman" panose="02020603050405020304" pitchFamily="18" charset="0"/>
              </a:rPr>
              <a:t>На современном этапе развития общества перед учебным заведением стоит задача всестороннего развития личности ученика. При этом обучение должно обеспечивать духовное, интеллектуальное, творческое развитие учащихся. Современные заведения ставят своей целью не только обучение детей с разными способностями, но и создание на уроках творческой обстановки, направленной на </a:t>
            </a:r>
            <a:r>
              <a:rPr lang="ru-RU" sz="2500" b="1" dirty="0">
                <a:latin typeface="Times New Roman" panose="02020603050405020304" pitchFamily="18" charset="0"/>
                <a:cs typeface="Times New Roman" panose="02020603050405020304" pitchFamily="18" charset="0"/>
              </a:rPr>
              <a:t>личностно-ориентированную модель</a:t>
            </a:r>
          </a:p>
          <a:p>
            <a:r>
              <a:rPr lang="ru-RU" sz="2500" dirty="0">
                <a:latin typeface="Times New Roman" panose="02020603050405020304" pitchFamily="18" charset="0"/>
                <a:cs typeface="Times New Roman" panose="02020603050405020304" pitchFamily="18" charset="0"/>
              </a:rPr>
              <a:t>Обучения, утверждающую ценность личности ребенка</a:t>
            </a:r>
          </a:p>
        </p:txBody>
      </p:sp>
    </p:spTree>
    <p:extLst>
      <p:ext uri="{BB962C8B-B14F-4D97-AF65-F5344CB8AC3E}">
        <p14:creationId xmlns:p14="http://schemas.microsoft.com/office/powerpoint/2010/main" val="4239177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4E29B1-D8BE-43D5-BE47-C874300E2473}"/>
              </a:ext>
            </a:extLst>
          </p:cNvPr>
          <p:cNvSpPr>
            <a:spLocks noGrp="1"/>
          </p:cNvSpPr>
          <p:nvPr>
            <p:ph type="title"/>
          </p:nvPr>
        </p:nvSpPr>
        <p:spPr>
          <a:xfrm>
            <a:off x="1451579" y="0"/>
            <a:ext cx="9603275" cy="1049235"/>
          </a:xfrm>
        </p:spPr>
        <p:txBody>
          <a:bodyPr/>
          <a:lstStyle/>
          <a:p>
            <a:r>
              <a:rPr lang="ru-RU" b="1" cap="none" dirty="0">
                <a:latin typeface="Times New Roman" panose="02020603050405020304" pitchFamily="18" charset="0"/>
                <a:cs typeface="Times New Roman" panose="02020603050405020304" pitchFamily="18" charset="0"/>
              </a:rPr>
              <a:t>Личностно-ориентированное обучение – это такое обучение, которое ставит перед собой задачи:</a:t>
            </a:r>
          </a:p>
        </p:txBody>
      </p:sp>
      <p:sp>
        <p:nvSpPr>
          <p:cNvPr id="3" name="Объект 2">
            <a:extLst>
              <a:ext uri="{FF2B5EF4-FFF2-40B4-BE49-F238E27FC236}">
                <a16:creationId xmlns:a16="http://schemas.microsoft.com/office/drawing/2014/main" id="{FA5EAB09-7D6A-4444-BAD0-977D4EC28CE6}"/>
              </a:ext>
            </a:extLst>
          </p:cNvPr>
          <p:cNvSpPr>
            <a:spLocks noGrp="1"/>
          </p:cNvSpPr>
          <p:nvPr>
            <p:ph idx="1"/>
          </p:nvPr>
        </p:nvSpPr>
        <p:spPr/>
        <p:txBody>
          <a:bodyPr>
            <a:normAutofit/>
          </a:bodyPr>
          <a:lstStyle/>
          <a:p>
            <a:r>
              <a:rPr lang="ru-RU" sz="2500" dirty="0">
                <a:latin typeface="Times New Roman" panose="02020603050405020304" pitchFamily="18" charset="0"/>
                <a:cs typeface="Times New Roman" panose="02020603050405020304" pitchFamily="18" charset="0"/>
              </a:rPr>
              <a:t>Самобытность ученика</a:t>
            </a:r>
          </a:p>
          <a:p>
            <a:r>
              <a:rPr lang="ru-RU" sz="2500" dirty="0" err="1">
                <a:latin typeface="Times New Roman" panose="02020603050405020304" pitchFamily="18" charset="0"/>
                <a:cs typeface="Times New Roman" panose="02020603050405020304" pitchFamily="18" charset="0"/>
              </a:rPr>
              <a:t>Сомоценность</a:t>
            </a:r>
            <a:r>
              <a:rPr lang="ru-RU" sz="2500" dirty="0">
                <a:latin typeface="Times New Roman" panose="02020603050405020304" pitchFamily="18" charset="0"/>
                <a:cs typeface="Times New Roman" panose="02020603050405020304" pitchFamily="18" charset="0"/>
              </a:rPr>
              <a:t> ученика</a:t>
            </a:r>
          </a:p>
          <a:p>
            <a:r>
              <a:rPr lang="ru-RU" sz="2500" dirty="0">
                <a:latin typeface="Times New Roman" panose="02020603050405020304" pitchFamily="18" charset="0"/>
                <a:cs typeface="Times New Roman" panose="02020603050405020304" pitchFamily="18" charset="0"/>
              </a:rPr>
              <a:t>Субъективность процесса учения</a:t>
            </a:r>
          </a:p>
        </p:txBody>
      </p:sp>
    </p:spTree>
    <p:extLst>
      <p:ext uri="{BB962C8B-B14F-4D97-AF65-F5344CB8AC3E}">
        <p14:creationId xmlns:p14="http://schemas.microsoft.com/office/powerpoint/2010/main" val="2149033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0A4448-37C4-4B6A-B9D4-6EBFFFCCE54F}"/>
              </a:ext>
            </a:extLst>
          </p:cNvPr>
          <p:cNvSpPr>
            <a:spLocks noGrp="1"/>
          </p:cNvSpPr>
          <p:nvPr>
            <p:ph type="title"/>
          </p:nvPr>
        </p:nvSpPr>
        <p:spPr>
          <a:xfrm>
            <a:off x="1451579" y="0"/>
            <a:ext cx="9603275" cy="1049235"/>
          </a:xfrm>
        </p:spPr>
        <p:txBody>
          <a:bodyPr/>
          <a:lstStyle/>
          <a:p>
            <a:r>
              <a:rPr lang="ru-RU" b="1" cap="none" dirty="0">
                <a:latin typeface="Times New Roman" panose="02020603050405020304" pitchFamily="18" charset="0"/>
                <a:cs typeface="Times New Roman" panose="02020603050405020304" pitchFamily="18" charset="0"/>
              </a:rPr>
              <a:t>Цель – заложить в ученике механизмы:</a:t>
            </a:r>
          </a:p>
        </p:txBody>
      </p:sp>
      <p:sp>
        <p:nvSpPr>
          <p:cNvPr id="3" name="Объект 2">
            <a:extLst>
              <a:ext uri="{FF2B5EF4-FFF2-40B4-BE49-F238E27FC236}">
                <a16:creationId xmlns:a16="http://schemas.microsoft.com/office/drawing/2014/main" id="{A9DC6EF5-470B-40D5-BB6D-3DF3E92FC1FE}"/>
              </a:ext>
            </a:extLst>
          </p:cNvPr>
          <p:cNvSpPr>
            <a:spLocks noGrp="1"/>
          </p:cNvSpPr>
          <p:nvPr>
            <p:ph idx="1"/>
          </p:nvPr>
        </p:nvSpPr>
        <p:spPr>
          <a:xfrm>
            <a:off x="1451579" y="2015732"/>
            <a:ext cx="9603275" cy="4032142"/>
          </a:xfrm>
        </p:spPr>
        <p:txBody>
          <a:bodyPr>
            <a:normAutofit lnSpcReduction="10000"/>
          </a:bodyPr>
          <a:lstStyle/>
          <a:p>
            <a:r>
              <a:rPr lang="ru-RU" sz="2800" dirty="0">
                <a:latin typeface="Times New Roman" panose="02020603050405020304" pitchFamily="18" charset="0"/>
                <a:cs typeface="Times New Roman" panose="02020603050405020304" pitchFamily="18" charset="0"/>
              </a:rPr>
              <a:t>Самореализации</a:t>
            </a:r>
          </a:p>
          <a:p>
            <a:r>
              <a:rPr lang="ru-RU" sz="2800" dirty="0">
                <a:latin typeface="Times New Roman" panose="02020603050405020304" pitchFamily="18" charset="0"/>
                <a:cs typeface="Times New Roman" panose="02020603050405020304" pitchFamily="18" charset="0"/>
              </a:rPr>
              <a:t>Саморазвития</a:t>
            </a:r>
          </a:p>
          <a:p>
            <a:r>
              <a:rPr lang="ru-RU" sz="2800" dirty="0">
                <a:latin typeface="Times New Roman" panose="02020603050405020304" pitchFamily="18" charset="0"/>
                <a:cs typeface="Times New Roman" panose="02020603050405020304" pitchFamily="18" charset="0"/>
              </a:rPr>
              <a:t>Адаптации </a:t>
            </a:r>
          </a:p>
          <a:p>
            <a:r>
              <a:rPr lang="ru-RU" sz="2800" dirty="0">
                <a:latin typeface="Times New Roman" panose="02020603050405020304" pitchFamily="18" charset="0"/>
                <a:cs typeface="Times New Roman" panose="02020603050405020304" pitchFamily="18" charset="0"/>
              </a:rPr>
              <a:t>Саморегуляции </a:t>
            </a:r>
          </a:p>
          <a:p>
            <a:r>
              <a:rPr lang="ru-RU" sz="2800" dirty="0">
                <a:latin typeface="Times New Roman" panose="02020603050405020304" pitchFamily="18" charset="0"/>
                <a:cs typeface="Times New Roman" panose="02020603050405020304" pitchFamily="18" charset="0"/>
              </a:rPr>
              <a:t>Самозащиты</a:t>
            </a:r>
          </a:p>
          <a:p>
            <a:pPr algn="just"/>
            <a:r>
              <a:rPr lang="ru-RU" sz="2800" dirty="0">
                <a:latin typeface="Times New Roman" panose="02020603050405020304" pitchFamily="18" charset="0"/>
                <a:cs typeface="Times New Roman" panose="02020603050405020304" pitchFamily="18" charset="0"/>
              </a:rPr>
              <a:t>Самовоспитания и другие, необходимые для становления самобытного личностного образа</a:t>
            </a:r>
          </a:p>
        </p:txBody>
      </p:sp>
    </p:spTree>
    <p:extLst>
      <p:ext uri="{BB962C8B-B14F-4D97-AF65-F5344CB8AC3E}">
        <p14:creationId xmlns:p14="http://schemas.microsoft.com/office/powerpoint/2010/main" val="13600896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877956-1429-4DF2-A21C-BFEB88E67390}"/>
              </a:ext>
            </a:extLst>
          </p:cNvPr>
          <p:cNvSpPr>
            <a:spLocks noGrp="1"/>
          </p:cNvSpPr>
          <p:nvPr>
            <p:ph type="title"/>
          </p:nvPr>
        </p:nvSpPr>
        <p:spPr>
          <a:xfrm>
            <a:off x="1451578" y="0"/>
            <a:ext cx="9603275" cy="1049235"/>
          </a:xfrm>
        </p:spPr>
        <p:txBody>
          <a:bodyPr>
            <a:normAutofit/>
          </a:bodyPr>
          <a:lstStyle/>
          <a:p>
            <a:r>
              <a:rPr lang="ru-RU" b="1" cap="none" dirty="0">
                <a:latin typeface="Times New Roman" panose="02020603050405020304" pitchFamily="18" charset="0"/>
                <a:cs typeface="Times New Roman" panose="02020603050405020304" pitchFamily="18" charset="0"/>
              </a:rPr>
              <a:t>В основе личностно-ориентированного обучения</a:t>
            </a:r>
          </a:p>
        </p:txBody>
      </p:sp>
      <p:sp>
        <p:nvSpPr>
          <p:cNvPr id="3" name="Объект 2">
            <a:extLst>
              <a:ext uri="{FF2B5EF4-FFF2-40B4-BE49-F238E27FC236}">
                <a16:creationId xmlns:a16="http://schemas.microsoft.com/office/drawing/2014/main" id="{EB8170CF-6B23-4C8A-A2A8-AFA4276174B3}"/>
              </a:ext>
            </a:extLst>
          </p:cNvPr>
          <p:cNvSpPr>
            <a:spLocks noGrp="1"/>
          </p:cNvSpPr>
          <p:nvPr>
            <p:ph idx="1"/>
          </p:nvPr>
        </p:nvSpPr>
        <p:spPr>
          <a:xfrm>
            <a:off x="1451579" y="2015733"/>
            <a:ext cx="9603275" cy="2203342"/>
          </a:xfrm>
        </p:spPr>
        <p:txBody>
          <a:bodyPr>
            <a:normAutofit/>
          </a:bodyPr>
          <a:lstStyle/>
          <a:p>
            <a:pPr marL="0" indent="0" algn="just">
              <a:buNone/>
            </a:pPr>
            <a:r>
              <a:rPr lang="ru-RU" sz="2800" dirty="0">
                <a:latin typeface="Times New Roman" panose="02020603050405020304" pitchFamily="18" charset="0"/>
                <a:cs typeface="Times New Roman" panose="02020603050405020304" pitchFamily="18" charset="0"/>
              </a:rPr>
              <a:t>лежит признание индивидуальности каждого человека, его развитие не как «коллективного субъекта», но, прежде всего, как индивида, наделенного своим неповторимым субъективным опытом</a:t>
            </a:r>
          </a:p>
        </p:txBody>
      </p:sp>
    </p:spTree>
    <p:extLst>
      <p:ext uri="{BB962C8B-B14F-4D97-AF65-F5344CB8AC3E}">
        <p14:creationId xmlns:p14="http://schemas.microsoft.com/office/powerpoint/2010/main" val="2246180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E653174-4E4C-4EA5-87BD-B2E17852A132}"/>
              </a:ext>
            </a:extLst>
          </p:cNvPr>
          <p:cNvSpPr>
            <a:spLocks noGrp="1"/>
          </p:cNvSpPr>
          <p:nvPr>
            <p:ph type="title"/>
          </p:nvPr>
        </p:nvSpPr>
        <p:spPr>
          <a:xfrm>
            <a:off x="1451578" y="0"/>
            <a:ext cx="9603275" cy="1049235"/>
          </a:xfrm>
        </p:spPr>
        <p:txBody>
          <a:bodyPr/>
          <a:lstStyle/>
          <a:p>
            <a:r>
              <a:rPr lang="ru-RU" b="1" cap="none" dirty="0">
                <a:latin typeface="Times New Roman" panose="02020603050405020304" pitchFamily="18" charset="0"/>
                <a:cs typeface="Times New Roman" panose="02020603050405020304" pitchFamily="18" charset="0"/>
              </a:rPr>
              <a:t>Личностно-ориентированный подход - </a:t>
            </a:r>
            <a:endParaRPr lang="ru-RU" cap="none" dirty="0">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963AC18E-B8AD-40E5-9A50-070D7C8AFD15}"/>
              </a:ext>
            </a:extLst>
          </p:cNvPr>
          <p:cNvSpPr>
            <a:spLocks noGrp="1"/>
          </p:cNvSpPr>
          <p:nvPr>
            <p:ph idx="1"/>
          </p:nvPr>
        </p:nvSpPr>
        <p:spPr/>
        <p:txBody>
          <a:bodyPr>
            <a:normAutofit/>
          </a:bodyPr>
          <a:lstStyle/>
          <a:p>
            <a:pPr marL="0" indent="0" algn="just">
              <a:buNone/>
            </a:pPr>
            <a:r>
              <a:rPr lang="ru-RU" sz="2800" dirty="0">
                <a:latin typeface="Times New Roman" panose="02020603050405020304" pitchFamily="18" charset="0"/>
                <a:cs typeface="Times New Roman" panose="02020603050405020304" pitchFamily="18" charset="0"/>
              </a:rPr>
              <a:t>Это методологическая ориентация в педагогической деятельности, позволяющая посредством опоры на систему взаимосвязанных понятий, идей и способов действий обеспечить и поддержать процессы самопознания, самореализации личности ребенка, развитие его неповторимой индивидуальности</a:t>
            </a:r>
          </a:p>
        </p:txBody>
      </p:sp>
    </p:spTree>
    <p:extLst>
      <p:ext uri="{BB962C8B-B14F-4D97-AF65-F5344CB8AC3E}">
        <p14:creationId xmlns:p14="http://schemas.microsoft.com/office/powerpoint/2010/main" val="4112682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778656-11BD-43D7-8CE1-B1123B7FB5D5}"/>
              </a:ext>
            </a:extLst>
          </p:cNvPr>
          <p:cNvSpPr>
            <a:spLocks noGrp="1"/>
          </p:cNvSpPr>
          <p:nvPr>
            <p:ph type="title"/>
          </p:nvPr>
        </p:nvSpPr>
        <p:spPr>
          <a:xfrm>
            <a:off x="1451579" y="0"/>
            <a:ext cx="9603275" cy="1049235"/>
          </a:xfrm>
        </p:spPr>
        <p:txBody>
          <a:bodyPr/>
          <a:lstStyle/>
          <a:p>
            <a:r>
              <a:rPr lang="ru-RU" b="1" cap="none" dirty="0">
                <a:latin typeface="Times New Roman" panose="02020603050405020304" pitchFamily="18" charset="0"/>
                <a:cs typeface="Times New Roman" panose="02020603050405020304" pitchFamily="18" charset="0"/>
              </a:rPr>
              <a:t>Личностно-ориентированное обучение – это:</a:t>
            </a:r>
            <a:endParaRPr lang="ru-RU" cap="none" dirty="0"/>
          </a:p>
        </p:txBody>
      </p:sp>
      <p:sp>
        <p:nvSpPr>
          <p:cNvPr id="3" name="Объект 2">
            <a:extLst>
              <a:ext uri="{FF2B5EF4-FFF2-40B4-BE49-F238E27FC236}">
                <a16:creationId xmlns:a16="http://schemas.microsoft.com/office/drawing/2014/main" id="{5830895C-AF92-4F8E-8781-D7EC5F676D24}"/>
              </a:ext>
            </a:extLst>
          </p:cNvPr>
          <p:cNvSpPr>
            <a:spLocks noGrp="1"/>
          </p:cNvSpPr>
          <p:nvPr>
            <p:ph idx="1"/>
          </p:nvPr>
        </p:nvSpPr>
        <p:spPr>
          <a:xfrm>
            <a:off x="1451579" y="2015732"/>
            <a:ext cx="9603275" cy="4080268"/>
          </a:xfrm>
        </p:spPr>
        <p:txBody>
          <a:bodyPr>
            <a:normAutofit fontScale="92500" lnSpcReduction="20000"/>
          </a:bodyPr>
          <a:lstStyle/>
          <a:p>
            <a:pPr algn="just"/>
            <a:r>
              <a:rPr lang="ru-RU" sz="2800" dirty="0">
                <a:latin typeface="Times New Roman" panose="02020603050405020304" pitchFamily="18" charset="0"/>
                <a:cs typeface="Times New Roman" panose="02020603050405020304" pitchFamily="18" charset="0"/>
              </a:rPr>
              <a:t>Признание учителем приоритета личности перед коллективом;</a:t>
            </a:r>
          </a:p>
          <a:p>
            <a:pPr algn="just"/>
            <a:r>
              <a:rPr lang="ru-RU" sz="2800" dirty="0">
                <a:latin typeface="Times New Roman" panose="02020603050405020304" pitchFamily="18" charset="0"/>
                <a:cs typeface="Times New Roman" panose="02020603050405020304" pitchFamily="18" charset="0"/>
              </a:rPr>
              <a:t>Создание гуманистических взаимоотношений в классе, через которые каждый ребенок осознает себя полноправной личностью, учится видеть и уважать личность в других;</a:t>
            </a:r>
          </a:p>
          <a:p>
            <a:pPr algn="just"/>
            <a:r>
              <a:rPr lang="ru-RU" sz="2800" dirty="0">
                <a:latin typeface="Times New Roman" panose="02020603050405020304" pitchFamily="18" charset="0"/>
                <a:cs typeface="Times New Roman" panose="02020603050405020304" pitchFamily="18" charset="0"/>
              </a:rPr>
              <a:t>Признание учителем того, что ученик обладает определенными правами, которое священны для учителя;</a:t>
            </a:r>
          </a:p>
          <a:p>
            <a:pPr algn="just"/>
            <a:r>
              <a:rPr lang="ru-RU" sz="2800" dirty="0">
                <a:latin typeface="Times New Roman" panose="02020603050405020304" pitchFamily="18" charset="0"/>
                <a:cs typeface="Times New Roman" panose="02020603050405020304" pitchFamily="18" charset="0"/>
              </a:rPr>
              <a:t>Отказ учителя от деления детей на «сильных» и «слабых», понимая, что все дети разные, и что каждый знает и умеет что-то лучше других;</a:t>
            </a:r>
          </a:p>
        </p:txBody>
      </p:sp>
    </p:spTree>
    <p:extLst>
      <p:ext uri="{BB962C8B-B14F-4D97-AF65-F5344CB8AC3E}">
        <p14:creationId xmlns:p14="http://schemas.microsoft.com/office/powerpoint/2010/main" val="604849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046124-E3BF-42B5-8A32-8B0C8B9E2B5E}"/>
              </a:ext>
            </a:extLst>
          </p:cNvPr>
          <p:cNvSpPr>
            <a:spLocks noGrp="1"/>
          </p:cNvSpPr>
          <p:nvPr>
            <p:ph type="title"/>
          </p:nvPr>
        </p:nvSpPr>
        <p:spPr>
          <a:xfrm>
            <a:off x="1451579" y="0"/>
            <a:ext cx="9603275" cy="1049235"/>
          </a:xfrm>
        </p:spPr>
        <p:txBody>
          <a:bodyPr/>
          <a:lstStyle/>
          <a:p>
            <a:r>
              <a:rPr lang="ru-RU" b="1" cap="none" dirty="0">
                <a:latin typeface="Times New Roman" panose="02020603050405020304" pitchFamily="18" charset="0"/>
                <a:cs typeface="Times New Roman" panose="02020603050405020304" pitchFamily="18" charset="0"/>
              </a:rPr>
              <a:t>Ценность применения разноуровневых заданий</a:t>
            </a:r>
          </a:p>
        </p:txBody>
      </p:sp>
      <p:sp>
        <p:nvSpPr>
          <p:cNvPr id="3" name="Объект 2">
            <a:extLst>
              <a:ext uri="{FF2B5EF4-FFF2-40B4-BE49-F238E27FC236}">
                <a16:creationId xmlns:a16="http://schemas.microsoft.com/office/drawing/2014/main" id="{87F3AAC8-44E5-4B2A-BFA6-192937DEE1D6}"/>
              </a:ext>
            </a:extLst>
          </p:cNvPr>
          <p:cNvSpPr>
            <a:spLocks noGrp="1"/>
          </p:cNvSpPr>
          <p:nvPr>
            <p:ph idx="1"/>
          </p:nvPr>
        </p:nvSpPr>
        <p:spPr/>
        <p:txBody>
          <a:bodyPr>
            <a:normAutofit/>
          </a:bodyPr>
          <a:lstStyle/>
          <a:p>
            <a:r>
              <a:rPr lang="ru-RU" sz="2800" dirty="0">
                <a:latin typeface="Times New Roman" panose="02020603050405020304" pitchFamily="18" charset="0"/>
                <a:cs typeface="Times New Roman" panose="02020603050405020304" pitchFamily="18" charset="0"/>
              </a:rPr>
              <a:t>Предложение выбора задания</a:t>
            </a:r>
          </a:p>
          <a:p>
            <a:r>
              <a:rPr lang="ru-RU" sz="2800" dirty="0">
                <a:latin typeface="Times New Roman" panose="02020603050405020304" pitchFamily="18" charset="0"/>
                <a:cs typeface="Times New Roman" panose="02020603050405020304" pitchFamily="18" charset="0"/>
              </a:rPr>
              <a:t>Овладение уровневым подходом</a:t>
            </a:r>
          </a:p>
          <a:p>
            <a:r>
              <a:rPr lang="ru-RU" sz="2800" dirty="0">
                <a:latin typeface="Times New Roman" panose="02020603050405020304" pitchFamily="18" charset="0"/>
                <a:cs typeface="Times New Roman" panose="02020603050405020304" pitchFamily="18" charset="0"/>
              </a:rPr>
              <a:t>Учет индивидуальных особенностей учеников</a:t>
            </a:r>
          </a:p>
          <a:p>
            <a:r>
              <a:rPr lang="ru-RU" sz="2800" dirty="0">
                <a:latin typeface="Times New Roman" panose="02020603050405020304" pitchFamily="18" charset="0"/>
                <a:cs typeface="Times New Roman" panose="02020603050405020304" pitchFamily="18" charset="0"/>
              </a:rPr>
              <a:t>Применение уровневых заданий</a:t>
            </a:r>
          </a:p>
        </p:txBody>
      </p:sp>
    </p:spTree>
    <p:extLst>
      <p:ext uri="{BB962C8B-B14F-4D97-AF65-F5344CB8AC3E}">
        <p14:creationId xmlns:p14="http://schemas.microsoft.com/office/powerpoint/2010/main" val="25047025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4AA1729-83C9-4D4D-A7FC-87DD59F7483B}"/>
              </a:ext>
            </a:extLst>
          </p:cNvPr>
          <p:cNvSpPr>
            <a:spLocks noGrp="1"/>
          </p:cNvSpPr>
          <p:nvPr>
            <p:ph type="title"/>
          </p:nvPr>
        </p:nvSpPr>
        <p:spPr>
          <a:xfrm>
            <a:off x="1451578" y="0"/>
            <a:ext cx="9603275" cy="1049235"/>
          </a:xfrm>
        </p:spPr>
        <p:txBody>
          <a:bodyPr/>
          <a:lstStyle/>
          <a:p>
            <a:r>
              <a:rPr lang="ru-RU" b="1" cap="none" dirty="0">
                <a:latin typeface="Times New Roman" panose="02020603050405020304" pitchFamily="18" charset="0"/>
                <a:cs typeface="Times New Roman" panose="02020603050405020304" pitchFamily="18" charset="0"/>
              </a:rPr>
              <a:t>Методические модели деятельностной концепции обучения:</a:t>
            </a:r>
          </a:p>
        </p:txBody>
      </p:sp>
      <p:sp>
        <p:nvSpPr>
          <p:cNvPr id="3" name="Объект 2">
            <a:extLst>
              <a:ext uri="{FF2B5EF4-FFF2-40B4-BE49-F238E27FC236}">
                <a16:creationId xmlns:a16="http://schemas.microsoft.com/office/drawing/2014/main" id="{B8F64D33-CF35-441E-96FC-D79573B89C38}"/>
              </a:ext>
            </a:extLst>
          </p:cNvPr>
          <p:cNvSpPr>
            <a:spLocks noGrp="1"/>
          </p:cNvSpPr>
          <p:nvPr>
            <p:ph idx="1"/>
          </p:nvPr>
        </p:nvSpPr>
        <p:spPr>
          <a:xfrm>
            <a:off x="882316" y="2015732"/>
            <a:ext cx="11101137" cy="3450613"/>
          </a:xfrm>
        </p:spPr>
        <p:txBody>
          <a:bodyPr>
            <a:normAutofit/>
          </a:bodyPr>
          <a:lstStyle/>
          <a:p>
            <a:r>
              <a:rPr lang="ru-RU" sz="2400" dirty="0">
                <a:latin typeface="Times New Roman" panose="02020603050405020304" pitchFamily="18" charset="0"/>
                <a:cs typeface="Times New Roman" panose="02020603050405020304" pitchFamily="18" charset="0"/>
              </a:rPr>
              <a:t>Модель развивающего обучения (В.В. Давыдов, Л.В. </a:t>
            </a:r>
            <a:r>
              <a:rPr lang="ru-RU" sz="2400" dirty="0" err="1">
                <a:latin typeface="Times New Roman" panose="02020603050405020304" pitchFamily="18" charset="0"/>
                <a:cs typeface="Times New Roman" panose="02020603050405020304" pitchFamily="18" charset="0"/>
              </a:rPr>
              <a:t>Занков</a:t>
            </a:r>
            <a:r>
              <a:rPr lang="ru-RU" sz="2400" dirty="0">
                <a:latin typeface="Times New Roman" panose="02020603050405020304" pitchFamily="18" charset="0"/>
                <a:cs typeface="Times New Roman" panose="02020603050405020304" pitchFamily="18" charset="0"/>
              </a:rPr>
              <a:t>, Д.Б. Эльконин и др.)</a:t>
            </a:r>
          </a:p>
          <a:p>
            <a:r>
              <a:rPr lang="ru-RU" sz="2400" dirty="0">
                <a:latin typeface="Times New Roman" panose="02020603050405020304" pitchFamily="18" charset="0"/>
                <a:cs typeface="Times New Roman" panose="02020603050405020304" pitchFamily="18" charset="0"/>
              </a:rPr>
              <a:t>Модель продуктивного обучения (И. Шнайдер, И. Бем, М.И. Башмаков и др.)</a:t>
            </a:r>
          </a:p>
          <a:p>
            <a:r>
              <a:rPr lang="ru-RU" sz="2400" dirty="0">
                <a:latin typeface="Times New Roman" panose="02020603050405020304" pitchFamily="18" charset="0"/>
                <a:cs typeface="Times New Roman" panose="02020603050405020304" pitchFamily="18" charset="0"/>
              </a:rPr>
              <a:t>Обогащающая модель обучения (М.А. Холодная, Э.Г. </a:t>
            </a:r>
            <a:r>
              <a:rPr lang="ru-RU" sz="2400" dirty="0" err="1">
                <a:latin typeface="Times New Roman" panose="02020603050405020304" pitchFamily="18" charset="0"/>
                <a:cs typeface="Times New Roman" panose="02020603050405020304" pitchFamily="18" charset="0"/>
              </a:rPr>
              <a:t>Гельфман</a:t>
            </a:r>
            <a:r>
              <a:rPr lang="ru-RU" sz="2400" dirty="0">
                <a:latin typeface="Times New Roman" panose="02020603050405020304" pitchFamily="18" charset="0"/>
                <a:cs typeface="Times New Roman" panose="02020603050405020304" pitchFamily="18" charset="0"/>
              </a:rPr>
              <a:t>)</a:t>
            </a:r>
          </a:p>
          <a:p>
            <a:r>
              <a:rPr lang="ru-RU" sz="2400" dirty="0">
                <a:latin typeface="Times New Roman" panose="02020603050405020304" pitchFamily="18" charset="0"/>
                <a:cs typeface="Times New Roman" panose="02020603050405020304" pitchFamily="18" charset="0"/>
              </a:rPr>
              <a:t>Формирующая модель (П.Я. Гальперин, Н.Ф. Талызина)</a:t>
            </a:r>
          </a:p>
        </p:txBody>
      </p:sp>
    </p:spTree>
    <p:extLst>
      <p:ext uri="{BB962C8B-B14F-4D97-AF65-F5344CB8AC3E}">
        <p14:creationId xmlns:p14="http://schemas.microsoft.com/office/powerpoint/2010/main" val="1435763652"/>
      </p:ext>
    </p:extLst>
  </p:cSld>
  <p:clrMapOvr>
    <a:masterClrMapping/>
  </p:clrMapOvr>
</p:sld>
</file>

<file path=ppt/theme/theme1.xml><?xml version="1.0" encoding="utf-8"?>
<a:theme xmlns:a="http://schemas.openxmlformats.org/drawingml/2006/main" name="Галерея">
  <a:themeElements>
    <a:clrScheme name="Галерея">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Галерея">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алерея">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docProps/app.xml><?xml version="1.0" encoding="utf-8"?>
<Properties xmlns="http://schemas.openxmlformats.org/officeDocument/2006/extended-properties" xmlns:vt="http://schemas.openxmlformats.org/officeDocument/2006/docPropsVTypes">
  <Template>TM10001114[[fn=Галерея]]</Template>
  <TotalTime>125</TotalTime>
  <Words>861</Words>
  <Application>Microsoft Office PowerPoint</Application>
  <PresentationFormat>Широкоэкранный</PresentationFormat>
  <Paragraphs>66</Paragraphs>
  <Slides>17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17</vt:i4>
      </vt:variant>
    </vt:vector>
  </HeadingPairs>
  <TitlesOfParts>
    <vt:vector size="21" baseType="lpstr">
      <vt:lpstr>Arial</vt:lpstr>
      <vt:lpstr>Gill Sans MT</vt:lpstr>
      <vt:lpstr>Times New Roman</vt:lpstr>
      <vt:lpstr>Галерея</vt:lpstr>
      <vt:lpstr>Обучение математике в личностно-ориентированной модели образования</vt:lpstr>
      <vt:lpstr>Актуальность личностно-ориентированного обучения</vt:lpstr>
      <vt:lpstr>Личностно-ориентированное обучение – это такое обучение, которое ставит перед собой задачи:</vt:lpstr>
      <vt:lpstr>Цель – заложить в ученике механизмы:</vt:lpstr>
      <vt:lpstr>В основе личностно-ориентированного обучения</vt:lpstr>
      <vt:lpstr>Личностно-ориентированный подход - </vt:lpstr>
      <vt:lpstr>Личностно-ориентированное обучение – это:</vt:lpstr>
      <vt:lpstr>Ценность применения разноуровневых заданий</vt:lpstr>
      <vt:lpstr>Методические модели деятельностной концепции обучения:</vt:lpstr>
      <vt:lpstr>Формы и способы представления информации</vt:lpstr>
      <vt:lpstr>Целью учебного предмета «математика» является - </vt:lpstr>
      <vt:lpstr>Два базовых уровня психологического разворачивания деятельности:</vt:lpstr>
      <vt:lpstr>Анализ основных фактов курса математики показывает, что основные идеи изучаемые в математической теории можно разделить на 2 группы:</vt:lpstr>
      <vt:lpstr>Пример: Тема «Наибольший общий делитель» изучается в 6 классе. Учитель обязательно сообщает детям на первом уроке, что на освоение темы отводится 6 уроков. На 1 уроке намечаются вопросы, на которые нужно ответить в течение этих занятий. Вопросы формируем в соответствии со ступенями.</vt:lpstr>
      <vt:lpstr>В 5 классе применяют творческие задания, дети дома придумывают задачи по теме: «Координатный луч». Любимые герои</vt:lpstr>
      <vt:lpstr>Важность визуализации знания несомненна.</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Обучение математике в личностно-ориентированной модели образования</dc:title>
  <dc:creator>Николай Соболев</dc:creator>
  <cp:lastModifiedBy>Николай Соболев</cp:lastModifiedBy>
  <cp:revision>15</cp:revision>
  <dcterms:created xsi:type="dcterms:W3CDTF">2023-12-26T15:53:06Z</dcterms:created>
  <dcterms:modified xsi:type="dcterms:W3CDTF">2023-12-26T18:06:08Z</dcterms:modified>
</cp:coreProperties>
</file>