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ls" ContentType="application/vnd.ms-exce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5" r:id="rId2"/>
    <p:sldId id="276" r:id="rId3"/>
    <p:sldId id="257" r:id="rId4"/>
    <p:sldId id="258" r:id="rId5"/>
    <p:sldId id="259" r:id="rId6"/>
    <p:sldId id="277" r:id="rId7"/>
    <p:sldId id="278" r:id="rId8"/>
    <p:sldId id="284" r:id="rId9"/>
    <p:sldId id="285" r:id="rId10"/>
    <p:sldId id="279" r:id="rId11"/>
    <p:sldId id="280" r:id="rId12"/>
    <p:sldId id="281" r:id="rId13"/>
    <p:sldId id="261" r:id="rId14"/>
    <p:sldId id="286" r:id="rId15"/>
    <p:sldId id="269" r:id="rId16"/>
    <p:sldId id="271" r:id="rId17"/>
    <p:sldId id="287" r:id="rId18"/>
    <p:sldId id="273" r:id="rId19"/>
    <p:sldId id="268" r:id="rId20"/>
    <p:sldId id="283" r:id="rId21"/>
    <p:sldId id="26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40" autoAdjust="0"/>
  </p:normalViewPr>
  <p:slideViewPr>
    <p:cSldViewPr>
      <p:cViewPr varScale="1">
        <p:scale>
          <a:sx n="65" d="100"/>
          <a:sy n="65" d="100"/>
        </p:scale>
        <p:origin x="-168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&#1080;&#1089;&#1089;&#1083;&#1077;&#1076;&#1086;&#1074;&#1072;&#1090;&#1077;&#1083;&#1100;&#1089;&#1082;&#1080;&#1077;%20&#1088;&#1072;&#1073;&#1086;&#1090;&#1099;\&#1096;&#1091;&#1084;%20&#1074;&#1083;&#1080;&#1103;&#1085;&#1080;&#1077;%20&#1085;&#1072;%20&#1089;&#1083;&#1091;&#1093;\&#1084;&#1086;&#1103;%20&#1088;&#1072;&#1073;&#1086;&#1090;&#1072;\&#1050;&#1085;&#1080;&#1075;&#1072;1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&#1080;&#1089;&#1089;&#1083;&#1077;&#1076;&#1086;&#1074;&#1072;&#1090;&#1077;&#1083;&#1100;&#1089;&#1082;&#1080;&#1077;%20&#1088;&#1072;&#1073;&#1086;&#1090;&#1099;\&#1096;&#1091;&#1084;%20&#1074;&#1083;&#1080;&#1103;&#1085;&#1080;&#1077;%20&#1085;&#1072;%20&#1089;&#1083;&#1091;&#1093;\&#1084;&#1086;&#1103;%20&#1088;&#1072;&#1073;&#1086;&#1090;&#1072;\&#1050;&#1085;&#1080;&#1075;&#1072;1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G:\&#1080;&#1089;&#1089;&#1083;&#1077;&#1076;&#1086;&#1074;&#1072;&#1090;&#1077;&#1083;&#1100;&#1089;&#1082;&#1080;&#1077;%20&#1088;&#1072;&#1073;&#1086;&#1090;&#1099;\&#1096;&#1091;&#1084;%20&#1074;&#1083;&#1080;&#1103;&#1085;&#1080;&#1077;%20&#1085;&#1072;%20&#1089;&#1083;&#1091;&#1093;\&#1084;&#1086;&#1103;%20&#1088;&#1072;&#1073;&#1086;&#1090;&#1072;\&#1050;&#1085;&#1080;&#1075;&#1072;1.xls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pPr>
            <a:r>
              <a:rPr lang="ru-RU" sz="2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Виды наушников, используемых учащимися</a:t>
            </a:r>
          </a:p>
        </c:rich>
      </c:tx>
      <c:layout/>
    </c:title>
    <c:view3D>
      <c:depthPercent val="100"/>
      <c:rAngAx val="1"/>
    </c:view3D>
    <c:floor>
      <c:spPr>
        <a:solidFill>
          <a:schemeClr val="accent1">
            <a:lumMod val="20000"/>
            <a:lumOff val="80000"/>
          </a:schemeClr>
        </a:solidFill>
      </c:spPr>
    </c:floor>
    <c:plotArea>
      <c:layout/>
      <c:bar3DChart>
        <c:barDir val="col"/>
        <c:grouping val="clustered"/>
        <c:ser>
          <c:idx val="0"/>
          <c:order val="0"/>
          <c:tx>
            <c:strRef>
              <c:f>Лист1!$F$68</c:f>
              <c:strCache>
                <c:ptCount val="1"/>
                <c:pt idx="0">
                  <c:v>Любые, нет предпочтения</c:v>
                </c:pt>
              </c:strCache>
            </c:strRef>
          </c:tx>
          <c:dLbls>
            <c:dLbl>
              <c:idx val="0"/>
              <c:layout>
                <c:manualLayout>
                  <c:x val="1.8862611741480809E-2"/>
                  <c:y val="-3.0543398321027111E-2"/>
                </c:manualLayout>
              </c:layout>
              <c:showVal val="1"/>
            </c:dLbl>
            <c:txPr>
              <a:bodyPr/>
              <a:lstStyle/>
              <a:p>
                <a:pPr>
                  <a:defRPr sz="3200" b="1">
                    <a:solidFill>
                      <a:schemeClr val="tx2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Лист1!$E$69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Лист1!$F$69</c:f>
              <c:numCache>
                <c:formatCode>0%</c:formatCode>
                <c:ptCount val="1"/>
                <c:pt idx="0">
                  <c:v>0.2</c:v>
                </c:pt>
              </c:numCache>
            </c:numRef>
          </c:val>
        </c:ser>
        <c:ser>
          <c:idx val="1"/>
          <c:order val="1"/>
          <c:tx>
            <c:strRef>
              <c:f>Лист1!$G$68</c:f>
              <c:strCache>
                <c:ptCount val="1"/>
                <c:pt idx="0">
                  <c:v>Мониторного типа</c:v>
                </c:pt>
              </c:strCache>
            </c:strRef>
          </c:tx>
          <c:dLbls>
            <c:dLbl>
              <c:idx val="0"/>
              <c:layout>
                <c:manualLayout>
                  <c:x val="1.2575074494320493E-2"/>
                  <c:y val="-3.6652077985232456E-2"/>
                </c:manualLayout>
              </c:layout>
              <c:showVal val="1"/>
            </c:dLbl>
            <c:txPr>
              <a:bodyPr/>
              <a:lstStyle/>
              <a:p>
                <a:pPr>
                  <a:defRPr sz="3600" b="1">
                    <a:solidFill>
                      <a:schemeClr val="accent2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Лист1!$E$69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Лист1!$G$69</c:f>
              <c:numCache>
                <c:formatCode>0%</c:formatCode>
                <c:ptCount val="1"/>
                <c:pt idx="0">
                  <c:v>5.0000000000000017E-2</c:v>
                </c:pt>
              </c:numCache>
            </c:numRef>
          </c:val>
        </c:ser>
        <c:ser>
          <c:idx val="2"/>
          <c:order val="2"/>
          <c:tx>
            <c:strRef>
              <c:f>Лист1!$H$68</c:f>
              <c:strCache>
                <c:ptCount val="1"/>
                <c:pt idx="0">
                  <c:v>Накладные</c:v>
                </c:pt>
              </c:strCache>
            </c:strRef>
          </c:tx>
          <c:dLbls>
            <c:dLbl>
              <c:idx val="0"/>
              <c:layout>
                <c:manualLayout>
                  <c:x val="9.4313058707403679E-3"/>
                  <c:y val="-4.6833210758908138E-2"/>
                </c:manualLayout>
              </c:layout>
              <c:showVal val="1"/>
            </c:dLbl>
            <c:txPr>
              <a:bodyPr/>
              <a:lstStyle/>
              <a:p>
                <a:pPr>
                  <a:defRPr sz="3600" b="1">
                    <a:solidFill>
                      <a:schemeClr val="accent3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Лист1!$E$69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Лист1!$H$69</c:f>
              <c:numCache>
                <c:formatCode>0%</c:formatCode>
                <c:ptCount val="1"/>
                <c:pt idx="0">
                  <c:v>0.23</c:v>
                </c:pt>
              </c:numCache>
            </c:numRef>
          </c:val>
        </c:ser>
        <c:ser>
          <c:idx val="3"/>
          <c:order val="3"/>
          <c:tx>
            <c:strRef>
              <c:f>Лист1!$I$68</c:f>
              <c:strCache>
                <c:ptCount val="1"/>
                <c:pt idx="0">
                  <c:v>Вставные -"таблетки"</c:v>
                </c:pt>
              </c:strCache>
            </c:strRef>
          </c:tx>
          <c:dLbls>
            <c:dLbl>
              <c:idx val="0"/>
              <c:layout>
                <c:manualLayout>
                  <c:x val="1.5718843117900609E-2"/>
                  <c:y val="-5.2941890423113466E-2"/>
                </c:manualLayout>
              </c:layout>
              <c:showVal val="1"/>
            </c:dLbl>
            <c:txPr>
              <a:bodyPr/>
              <a:lstStyle/>
              <a:p>
                <a:pPr>
                  <a:defRPr sz="3600" b="1">
                    <a:solidFill>
                      <a:schemeClr val="accent4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Лист1!$E$69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Лист1!$I$69</c:f>
              <c:numCache>
                <c:formatCode>0%</c:formatCode>
                <c:ptCount val="1"/>
                <c:pt idx="0">
                  <c:v>0.25</c:v>
                </c:pt>
              </c:numCache>
            </c:numRef>
          </c:val>
        </c:ser>
        <c:ser>
          <c:idx val="4"/>
          <c:order val="4"/>
          <c:tx>
            <c:strRef>
              <c:f>Лист1!$J$68</c:f>
              <c:strCache>
                <c:ptCount val="1"/>
                <c:pt idx="0">
                  <c:v>Вставные -вакуумные</c:v>
                </c:pt>
              </c:strCache>
            </c:strRef>
          </c:tx>
          <c:dLbls>
            <c:dLbl>
              <c:idx val="0"/>
              <c:layout>
                <c:manualLayout>
                  <c:x val="6.4447256783392484E-2"/>
                  <c:y val="-3.8688304539967563E-2"/>
                </c:manualLayout>
              </c:layout>
              <c:showVal val="1"/>
            </c:dLbl>
            <c:txPr>
              <a:bodyPr/>
              <a:lstStyle/>
              <a:p>
                <a:pPr>
                  <a:defRPr sz="3600" b="1">
                    <a:solidFill>
                      <a:schemeClr val="accent5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Лист1!$E$69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Лист1!$J$69</c:f>
              <c:numCache>
                <c:formatCode>0%</c:formatCode>
                <c:ptCount val="1"/>
                <c:pt idx="0">
                  <c:v>0.27</c:v>
                </c:pt>
              </c:numCache>
            </c:numRef>
          </c:val>
        </c:ser>
        <c:dLbls>
          <c:showVal val="1"/>
        </c:dLbls>
        <c:shape val="box"/>
        <c:axId val="116668288"/>
        <c:axId val="116669824"/>
        <c:axId val="0"/>
      </c:bar3DChart>
      <c:catAx>
        <c:axId val="116668288"/>
        <c:scaling>
          <c:orientation val="minMax"/>
        </c:scaling>
        <c:delete val="1"/>
        <c:axPos val="b"/>
        <c:tickLblPos val="nextTo"/>
        <c:crossAx val="116669824"/>
        <c:crosses val="autoZero"/>
        <c:auto val="1"/>
        <c:lblAlgn val="ctr"/>
        <c:lblOffset val="100"/>
      </c:catAx>
      <c:valAx>
        <c:axId val="116669824"/>
        <c:scaling>
          <c:orientation val="minMax"/>
        </c:scaling>
        <c:delete val="1"/>
        <c:axPos val="l"/>
        <c:numFmt formatCode="0%" sourceLinked="1"/>
        <c:tickLblPos val="nextTo"/>
        <c:crossAx val="116668288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/>
      <c:txPr>
        <a:bodyPr/>
        <a:lstStyle/>
        <a:p>
          <a:pPr>
            <a:defRPr sz="2000" b="1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pPr>
            <a:r>
              <a:rPr lang="ru-RU" sz="24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Результаты</a:t>
            </a:r>
            <a:r>
              <a:rPr lang="ru-RU" sz="2400" b="1" u="sng" baseline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анкетирования.</a:t>
            </a:r>
          </a:p>
          <a:p>
            <a:pPr>
              <a:defRPr sz="2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Количество </a:t>
            </a: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учащихся, 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пользующихся наушниками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17041194777818666"/>
          <c:y val="7.5175893031695459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5720912162977971"/>
          <c:y val="0.45133068849855235"/>
          <c:w val="0.62695224553513762"/>
          <c:h val="0.54785083976543969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spPr/>
              <c:txPr>
                <a:bodyPr/>
                <a:lstStyle/>
                <a:p>
                  <a:pPr>
                    <a:defRPr sz="36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</c:dLbl>
            <c:dLbl>
              <c:idx val="1"/>
              <c:layout>
                <c:manualLayout>
                  <c:x val="-4.5759076990376422E-2"/>
                  <c:y val="2.0267570720326783E-2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bestFit"/>
              <c:showPercent val="1"/>
            </c:dLbl>
            <c:dLbl>
              <c:idx val="2"/>
              <c:layout>
                <c:manualLayout>
                  <c:x val="0.11573818259642216"/>
                  <c:y val="5.0104996677158339E-3"/>
                </c:manualLayout>
              </c:layout>
              <c:spPr/>
              <c:txPr>
                <a:bodyPr/>
                <a:lstStyle/>
                <a:p>
                  <a:pPr>
                    <a:defRPr sz="3200" b="1">
                      <a:solidFill>
                        <a:srgbClr val="FF6600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bestFit"/>
              <c:showPercent val="1"/>
            </c:dLbl>
            <c:txPr>
              <a:bodyPr/>
              <a:lstStyle/>
              <a:p>
                <a:pPr>
                  <a:defRPr sz="28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Percent val="1"/>
            <c:showLeaderLines val="1"/>
            <c:leaderLines>
              <c:spPr>
                <a:ln w="38100">
                  <a:solidFill>
                    <a:srgbClr val="C00000"/>
                  </a:solidFill>
                </a:ln>
              </c:spPr>
            </c:leaderLines>
          </c:dLbls>
          <c:cat>
            <c:strRef>
              <c:f>Лист1!$A$1:$A$3</c:f>
              <c:strCache>
                <c:ptCount val="3"/>
                <c:pt idx="0">
                  <c:v>Пользуются очень часто</c:v>
                </c:pt>
                <c:pt idx="1">
                  <c:v>Пользуются иногда</c:v>
                </c:pt>
                <c:pt idx="2">
                  <c:v>Не пользуются</c:v>
                </c:pt>
              </c:strCache>
            </c:strRef>
          </c:cat>
          <c:val>
            <c:numRef>
              <c:f>Лист1!$B$1:$B$3</c:f>
              <c:numCache>
                <c:formatCode>0%</c:formatCode>
                <c:ptCount val="3"/>
                <c:pt idx="0">
                  <c:v>0.9</c:v>
                </c:pt>
                <c:pt idx="1">
                  <c:v>5.0000000000000114E-2</c:v>
                </c:pt>
                <c:pt idx="2">
                  <c:v>5.0000000000000114E-2</c:v>
                </c:pt>
              </c:numCache>
            </c:numRef>
          </c:val>
        </c:ser>
        <c:dLbls>
          <c:showPercent val="1"/>
        </c:dLbls>
      </c:pie3DChart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15144512926428191"/>
          <c:y val="0.24608930172970159"/>
          <c:w val="0.6986130622715766"/>
          <c:h val="0.19426401056910036"/>
        </c:manualLayout>
      </c:layout>
      <c:txPr>
        <a:bodyPr/>
        <a:lstStyle/>
        <a:p>
          <a:pPr>
            <a:defRPr sz="2400" b="1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Продолжительность использования наушников в сутки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c:rich>
      </c:tx>
      <c:layout/>
    </c:title>
    <c:view3D>
      <c:rAngAx val="1"/>
    </c:view3D>
    <c:floor>
      <c:spPr>
        <a:solidFill>
          <a:schemeClr val="tx2">
            <a:lumMod val="20000"/>
            <a:lumOff val="80000"/>
          </a:schemeClr>
        </a:solidFill>
      </c:spPr>
    </c:floor>
    <c:plotArea>
      <c:layout>
        <c:manualLayout>
          <c:layoutTarget val="inner"/>
          <c:xMode val="edge"/>
          <c:yMode val="edge"/>
          <c:x val="1.0506272327305955E-2"/>
          <c:y val="0.42116702533995748"/>
          <c:w val="0.97598566325187686"/>
          <c:h val="0.55394792313742769"/>
        </c:manualLayout>
      </c:layout>
      <c:bar3DChart>
        <c:barDir val="col"/>
        <c:grouping val="clustered"/>
        <c:ser>
          <c:idx val="0"/>
          <c:order val="0"/>
          <c:dPt>
            <c:idx val="0"/>
            <c:spPr>
              <a:solidFill>
                <a:srgbClr val="C00000"/>
              </a:solidFill>
            </c:spPr>
          </c:dPt>
          <c:dPt>
            <c:idx val="1"/>
            <c:spPr>
              <a:solidFill>
                <a:srgbClr val="7030A0"/>
              </a:solidFill>
            </c:spPr>
          </c:dPt>
          <c:dPt>
            <c:idx val="3"/>
            <c:spPr>
              <a:solidFill>
                <a:srgbClr val="00B050"/>
              </a:solidFill>
            </c:spPr>
          </c:dPt>
          <c:dPt>
            <c:idx val="4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5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-3.0017920935159984E-3"/>
                  <c:y val="-9.795320983413203E-3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1.3508064420821938E-2"/>
                  <c:y val="-1.3713449376778489E-2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solidFill>
                        <a:srgbClr val="7030A0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1.6509856514338075E-2"/>
                  <c:y val="-1.7631577770143771E-2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solidFill>
                        <a:srgbClr val="00B0F0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Val val="1"/>
            </c:dLbl>
            <c:dLbl>
              <c:idx val="3"/>
              <c:layout>
                <c:manualLayout>
                  <c:x val="2.2513440701370055E-2"/>
                  <c:y val="-1.3713449376778489E-2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solidFill>
                        <a:srgbClr val="00B050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Val val="1"/>
            </c:dLbl>
            <c:dLbl>
              <c:idx val="4"/>
              <c:layout>
                <c:manualLayout>
                  <c:x val="1.8010752561095925E-2"/>
                  <c:y val="-1.5672513573461128E-2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solidFill>
                        <a:schemeClr val="accent6">
                          <a:lumMod val="75000"/>
                        </a:schemeClr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Val val="1"/>
            </c:dLbl>
            <c:dLbl>
              <c:idx val="5"/>
              <c:layout>
                <c:manualLayout>
                  <c:x val="1.5008960467579826E-2"/>
                  <c:y val="-1.9590641966826413E-2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solidFill>
                        <a:srgbClr val="FF6600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Val val="1"/>
            </c:dLbl>
            <c:txPr>
              <a:bodyPr/>
              <a:lstStyle/>
              <a:p>
                <a:pPr>
                  <a:defRPr sz="28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Лист1!$B$72:$G$72</c:f>
              <c:strCache>
                <c:ptCount val="6"/>
                <c:pt idx="0">
                  <c:v>Менее 1 часа</c:v>
                </c:pt>
                <c:pt idx="1">
                  <c:v>1-2 часа</c:v>
                </c:pt>
                <c:pt idx="2">
                  <c:v>3-4 часа</c:v>
                </c:pt>
                <c:pt idx="3">
                  <c:v>4-5 часов</c:v>
                </c:pt>
                <c:pt idx="4">
                  <c:v>5-6 часов</c:v>
                </c:pt>
                <c:pt idx="5">
                  <c:v>Более 6 часов</c:v>
                </c:pt>
              </c:strCache>
            </c:strRef>
          </c:cat>
          <c:val>
            <c:numRef>
              <c:f>Лист1!$B$73:$G$73</c:f>
              <c:numCache>
                <c:formatCode>0%</c:formatCode>
                <c:ptCount val="6"/>
                <c:pt idx="0">
                  <c:v>0.30000000000000032</c:v>
                </c:pt>
                <c:pt idx="1">
                  <c:v>0.29000000000000031</c:v>
                </c:pt>
                <c:pt idx="2">
                  <c:v>0.17</c:v>
                </c:pt>
                <c:pt idx="3">
                  <c:v>0.12000000000000002</c:v>
                </c:pt>
                <c:pt idx="4">
                  <c:v>0.05</c:v>
                </c:pt>
                <c:pt idx="5">
                  <c:v>7.0000000000000021E-2</c:v>
                </c:pt>
              </c:numCache>
            </c:numRef>
          </c:val>
        </c:ser>
        <c:dLbls>
          <c:showVal val="1"/>
        </c:dLbls>
        <c:shape val="box"/>
        <c:axId val="117814784"/>
        <c:axId val="117816320"/>
        <c:axId val="0"/>
      </c:bar3DChart>
      <c:catAx>
        <c:axId val="117814784"/>
        <c:scaling>
          <c:orientation val="minMax"/>
        </c:scaling>
        <c:delete val="1"/>
        <c:axPos val="b"/>
        <c:majorTickMark val="none"/>
        <c:tickLblPos val="nextTo"/>
        <c:crossAx val="117816320"/>
        <c:crosses val="autoZero"/>
        <c:auto val="1"/>
        <c:lblAlgn val="ctr"/>
        <c:lblOffset val="100"/>
      </c:catAx>
      <c:valAx>
        <c:axId val="117816320"/>
        <c:scaling>
          <c:orientation val="minMax"/>
        </c:scaling>
        <c:delete val="1"/>
        <c:axPos val="l"/>
        <c:numFmt formatCode="0%" sourceLinked="1"/>
        <c:tickLblPos val="nextTo"/>
        <c:crossAx val="11781478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7.0014082423065491E-2"/>
          <c:y val="0.18689472436352395"/>
          <c:w val="0.85546914701359755"/>
          <c:h val="0.15590973310912737"/>
        </c:manualLayout>
      </c:layout>
      <c:txPr>
        <a:bodyPr/>
        <a:lstStyle/>
        <a:p>
          <a:pPr>
            <a:defRPr sz="2400" b="1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</c:chart>
  <c:spPr>
    <a:noFill/>
    <a:ln>
      <a:noFill/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i="0" u="none" strike="noStrike" baseline="0" dirty="0">
                <a:solidFill>
                  <a:srgbClr val="0070C0"/>
                </a:solidFill>
                <a:effectLst/>
              </a:rPr>
              <a:t>Как часто вы используете наушники в своей жизни?</a:t>
            </a:r>
            <a:endParaRPr lang="ru-RU" sz="1800" b="1" dirty="0">
              <a:solidFill>
                <a:srgbClr val="0070C0"/>
              </a:solidFill>
            </a:endParaRPr>
          </a:p>
        </c:rich>
      </c:tx>
      <c:layout/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Лист1!$A$1:$A$3</c:f>
              <c:strCache>
                <c:ptCount val="3"/>
                <c:pt idx="0">
                  <c:v>Ежедневно</c:v>
                </c:pt>
                <c:pt idx="1">
                  <c:v>Еженедельно</c:v>
                </c:pt>
                <c:pt idx="2">
                  <c:v>Ежемесячно</c:v>
                </c:pt>
              </c:strCache>
            </c:strRef>
          </c:cat>
          <c:val>
            <c:numRef>
              <c:f>Лист1!$B$1:$B$3</c:f>
              <c:numCache>
                <c:formatCode>0%</c:formatCode>
                <c:ptCount val="3"/>
                <c:pt idx="0">
                  <c:v>0.77000000000000046</c:v>
                </c:pt>
                <c:pt idx="1">
                  <c:v>0.14000000000000001</c:v>
                </c:pt>
                <c:pt idx="2">
                  <c:v>9.0000000000000066E-2</c:v>
                </c:pt>
              </c:numCache>
            </c:numRef>
          </c:val>
        </c:ser>
        <c:firstSliceAng val="0"/>
      </c:pie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b="1" i="0" u="none" strike="noStrike" baseline="0" dirty="0">
                <a:solidFill>
                  <a:srgbClr val="0070C0"/>
                </a:solidFill>
                <a:effectLst/>
              </a:rPr>
              <a:t>Какие ощущения у вас возникают после того, как вы снимаете наушники?</a:t>
            </a:r>
            <a:endParaRPr lang="ru-RU" sz="2000" b="1" dirty="0">
              <a:solidFill>
                <a:srgbClr val="0070C0"/>
              </a:solidFill>
            </a:endParaRPr>
          </a:p>
        </c:rich>
      </c:tx>
      <c:layout>
        <c:manualLayout>
          <c:xMode val="edge"/>
          <c:yMode val="edge"/>
          <c:x val="0.15916626875973591"/>
          <c:y val="0"/>
        </c:manualLayout>
      </c:layout>
      <c:spPr>
        <a:noFill/>
        <a:ln>
          <a:noFill/>
        </a:ln>
        <a:effectLst/>
      </c:spPr>
    </c:title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31348004983573297"/>
          <c:w val="1"/>
          <c:h val="0.33008559564810314"/>
        </c:manualLayout>
      </c:layout>
      <c:pie3D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Лист3!$A$1:$A$5</c:f>
              <c:strCache>
                <c:ptCount val="5"/>
                <c:pt idx="0">
                  <c:v>1.     Нервные ощущения: удовольствие, успокоение – 15%</c:v>
                </c:pt>
                <c:pt idx="1">
                  <c:v>2.     Притупление слуха и глухота испытывают - 8%</c:v>
                </c:pt>
                <c:pt idx="2">
                  <c:v>3.     Боль и шум в ушах – 15%</c:v>
                </c:pt>
                <c:pt idx="3">
                  <c:v>4.     Головная боль – 15%</c:v>
                </c:pt>
                <c:pt idx="4">
                  <c:v>5.     Ничего из перечисленного – 47%</c:v>
                </c:pt>
              </c:strCache>
            </c:strRef>
          </c:cat>
          <c:val>
            <c:numRef>
              <c:f>Лист3!$B$1:$B$5</c:f>
              <c:numCache>
                <c:formatCode>0%</c:formatCode>
                <c:ptCount val="5"/>
                <c:pt idx="0">
                  <c:v>0.15000000000000016</c:v>
                </c:pt>
                <c:pt idx="1">
                  <c:v>8.0000000000000043E-2</c:v>
                </c:pt>
                <c:pt idx="2">
                  <c:v>0.15000000000000016</c:v>
                </c:pt>
                <c:pt idx="3">
                  <c:v>0.15000000000000016</c:v>
                </c:pt>
                <c:pt idx="4">
                  <c:v>0.47000000000000008</c:v>
                </c:pt>
              </c:numCache>
            </c:numRef>
          </c:val>
        </c:ser>
      </c:pie3D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4F4FD2-18F8-42DE-9E4A-E050342880D6}" type="doc">
      <dgm:prSet loTypeId="urn:microsoft.com/office/officeart/2005/8/layout/vList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8B12E6D-3BEC-45F9-8DFD-EA047CF6AAD7}">
      <dgm:prSet phldrT="[Текст]"/>
      <dgm:spPr/>
      <dgm:t>
        <a:bodyPr/>
        <a:lstStyle/>
        <a:p>
          <a:pPr algn="just"/>
          <a:r>
            <a: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Вставные наушники</a:t>
          </a:r>
          <a:r>
            <a:rPr lang="ru-RU" b="1" dirty="0" smtClean="0">
              <a:latin typeface="Arial" pitchFamily="34" charset="0"/>
              <a:cs typeface="Arial" pitchFamily="34" charset="0"/>
            </a:rPr>
            <a:t> не помещаются в слуховой канал, имеют небольшие размеры. При выборе данных наушников особенно важно проверить, как они сидят в ушной раковине. Из-за небольшого размера мембраны хуже передают низкочастотные звуки.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E910F881-F61A-468F-B530-24ABB19741A3}" type="parTrans" cxnId="{AEFC1BC9-FC6B-4F66-BDF2-E8426FDE63DF}">
      <dgm:prSet/>
      <dgm:spPr/>
      <dgm:t>
        <a:bodyPr/>
        <a:lstStyle/>
        <a:p>
          <a:endParaRPr lang="ru-RU"/>
        </a:p>
      </dgm:t>
    </dgm:pt>
    <dgm:pt modelId="{4A91FFB4-0D4B-40CD-887C-E0F82881F00F}" type="sibTrans" cxnId="{AEFC1BC9-FC6B-4F66-BDF2-E8426FDE63DF}">
      <dgm:prSet/>
      <dgm:spPr/>
      <dgm:t>
        <a:bodyPr/>
        <a:lstStyle/>
        <a:p>
          <a:endParaRPr lang="ru-RU"/>
        </a:p>
      </dgm:t>
    </dgm:pt>
    <dgm:pt modelId="{FCB60824-C92D-4CD6-8543-E6424FADBA81}">
      <dgm:prSet phldrT="[Текст]"/>
      <dgm:spPr/>
      <dgm:t>
        <a:bodyPr/>
        <a:lstStyle/>
        <a:p>
          <a:pPr algn="just"/>
          <a:r>
            <a:rPr lang="ru-RU" b="1" dirty="0" smtClean="0">
              <a:latin typeface="Arial" pitchFamily="34" charset="0"/>
              <a:cs typeface="Arial" pitchFamily="34" charset="0"/>
            </a:rPr>
            <a:t> </a:t>
          </a:r>
          <a:r>
            <a: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Накладные наушники</a:t>
          </a:r>
          <a:r>
            <a:rPr lang="ru-RU" b="1" dirty="0" smtClean="0">
              <a:latin typeface="Arial" pitchFamily="34" charset="0"/>
              <a:cs typeface="Arial" pitchFamily="34" charset="0"/>
            </a:rPr>
            <a:t> классический тип наушников, облегающих голову и имеющий чашечки, непосредственно прилегающие к ушной раковине. помимо любимых произведений, вы также слышите посторонние звуки. В свою очередь, окружающие слышат все, воспроизводимое вашими наушниками. 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5C9128A0-F086-4EDF-BCB6-1639F60DADE5}" type="parTrans" cxnId="{6B087EDF-9886-405B-B293-513020424453}">
      <dgm:prSet/>
      <dgm:spPr/>
      <dgm:t>
        <a:bodyPr/>
        <a:lstStyle/>
        <a:p>
          <a:endParaRPr lang="ru-RU"/>
        </a:p>
      </dgm:t>
    </dgm:pt>
    <dgm:pt modelId="{AE89A105-7A79-4189-B05B-126777728311}" type="sibTrans" cxnId="{6B087EDF-9886-405B-B293-513020424453}">
      <dgm:prSet/>
      <dgm:spPr/>
      <dgm:t>
        <a:bodyPr/>
        <a:lstStyle/>
        <a:p>
          <a:endParaRPr lang="ru-RU"/>
        </a:p>
      </dgm:t>
    </dgm:pt>
    <dgm:pt modelId="{9EE0EDE8-FFA2-4048-995B-F6476563EEB4}">
      <dgm:prSet/>
      <dgm:spPr/>
      <dgm:t>
        <a:bodyPr/>
        <a:lstStyle/>
        <a:p>
          <a:pPr algn="just"/>
          <a:r>
            <a: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Мониторные наушники </a:t>
          </a:r>
          <a:r>
            <a:rPr lang="ru-RU" b="1" i="0" dirty="0" smtClean="0">
              <a:latin typeface="Arial" pitchFamily="34" charset="0"/>
              <a:cs typeface="Arial" pitchFamily="34" charset="0"/>
            </a:rPr>
            <a:t>изолируют</a:t>
          </a:r>
          <a:r>
            <a:rPr lang="ru-RU" b="1" dirty="0" smtClean="0">
              <a:latin typeface="Arial" pitchFamily="34" charset="0"/>
              <a:cs typeface="Arial" pitchFamily="34" charset="0"/>
            </a:rPr>
            <a:t> от посторонних шумов, не позволяют звуку вырываться наружу, сохраняют первоначальное звучание, без потерь передают все оттенки музыкального произведения. В них по-другому реализована конструкция амбушюров, форма чашечек. Они используются, как правило, при работе в музыкальной студии. 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053FA985-696C-467E-B367-9AC1916A1D20}" type="parTrans" cxnId="{87E8D13B-A69B-483F-9B03-810F1616E20D}">
      <dgm:prSet/>
      <dgm:spPr/>
      <dgm:t>
        <a:bodyPr/>
        <a:lstStyle/>
        <a:p>
          <a:endParaRPr lang="ru-RU"/>
        </a:p>
      </dgm:t>
    </dgm:pt>
    <dgm:pt modelId="{8D1B9C8C-6B7C-4C75-9BE1-A40515DB98EF}" type="sibTrans" cxnId="{87E8D13B-A69B-483F-9B03-810F1616E20D}">
      <dgm:prSet/>
      <dgm:spPr/>
      <dgm:t>
        <a:bodyPr/>
        <a:lstStyle/>
        <a:p>
          <a:endParaRPr lang="ru-RU"/>
        </a:p>
      </dgm:t>
    </dgm:pt>
    <dgm:pt modelId="{6DCDE363-639D-4C93-94E8-832EC92946F9}">
      <dgm:prSet phldrT="[Текст]"/>
      <dgm:spPr/>
      <dgm:t>
        <a:bodyPr/>
        <a:lstStyle/>
        <a:p>
          <a:pPr algn="just"/>
          <a:r>
            <a: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Вакуумные наушники </a:t>
          </a:r>
          <a:r>
            <a:rPr lang="ru-RU" b="1" i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по</a:t>
          </a:r>
          <a:r>
            <a:rPr lang="ru-RU" b="1" i="0" dirty="0" smtClean="0">
              <a:latin typeface="Arial" pitchFamily="34" charset="0"/>
              <a:cs typeface="Arial" pitchFamily="34" charset="0"/>
            </a:rPr>
            <a:t>мещаются</a:t>
          </a:r>
          <a:r>
            <a:rPr lang="ru-RU" b="1" dirty="0" smtClean="0">
              <a:latin typeface="Arial" pitchFamily="34" charset="0"/>
              <a:cs typeface="Arial" pitchFamily="34" charset="0"/>
            </a:rPr>
            <a:t> непосредственно в ушной канал и полностью                    изолируют вас от звуков внешнего мира. быстро наступающую усталость, если форма наушников не совсем совпадает с вашим индивидуальным строением ушного канала.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0E2F89B0-9266-4ED5-A85A-3E7FA43D00BA}" type="sibTrans" cxnId="{C5A0A87D-CC3D-4985-976F-C09905462C91}">
      <dgm:prSet/>
      <dgm:spPr/>
      <dgm:t>
        <a:bodyPr/>
        <a:lstStyle/>
        <a:p>
          <a:endParaRPr lang="ru-RU"/>
        </a:p>
      </dgm:t>
    </dgm:pt>
    <dgm:pt modelId="{BA52C5C5-2C00-4FE4-8C06-1B60F9DFC261}" type="parTrans" cxnId="{C5A0A87D-CC3D-4985-976F-C09905462C91}">
      <dgm:prSet/>
      <dgm:spPr/>
      <dgm:t>
        <a:bodyPr/>
        <a:lstStyle/>
        <a:p>
          <a:endParaRPr lang="ru-RU"/>
        </a:p>
      </dgm:t>
    </dgm:pt>
    <dgm:pt modelId="{3E401599-BC70-4507-ABA9-10372C32A3F0}" type="pres">
      <dgm:prSet presAssocID="{4F4F4FD2-18F8-42DE-9E4A-E050342880D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F7A6C6-2472-4840-8C8B-05C2DBC15774}" type="pres">
      <dgm:prSet presAssocID="{58B12E6D-3BEC-45F9-8DFD-EA047CF6AAD7}" presName="comp" presStyleCnt="0"/>
      <dgm:spPr/>
      <dgm:t>
        <a:bodyPr/>
        <a:lstStyle/>
        <a:p>
          <a:endParaRPr lang="ru-RU"/>
        </a:p>
      </dgm:t>
    </dgm:pt>
    <dgm:pt modelId="{8C8301FC-4133-4DA1-BFD1-A4AB65F5B96D}" type="pres">
      <dgm:prSet presAssocID="{58B12E6D-3BEC-45F9-8DFD-EA047CF6AAD7}" presName="box" presStyleLbl="node1" presStyleIdx="0" presStyleCnt="4"/>
      <dgm:spPr/>
      <dgm:t>
        <a:bodyPr/>
        <a:lstStyle/>
        <a:p>
          <a:endParaRPr lang="ru-RU"/>
        </a:p>
      </dgm:t>
    </dgm:pt>
    <dgm:pt modelId="{542499C2-178C-4334-B19D-5F6F291FD047}" type="pres">
      <dgm:prSet presAssocID="{58B12E6D-3BEC-45F9-8DFD-EA047CF6AAD7}" presName="img" presStyleLbl="fgImgPlace1" presStyleIdx="0" presStyleCnt="4" custScaleX="106217" custScaleY="112780" custLinFactNeighborX="-3114" custLinFactNeighborY="-253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D2AD41B-6366-4F25-A09B-DA1BDAD1D203}" type="pres">
      <dgm:prSet presAssocID="{58B12E6D-3BEC-45F9-8DFD-EA047CF6AAD7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18CDFC-B7A1-448F-B424-68DBA7309F1B}" type="pres">
      <dgm:prSet presAssocID="{4A91FFB4-0D4B-40CD-887C-E0F82881F00F}" presName="spacer" presStyleCnt="0"/>
      <dgm:spPr/>
      <dgm:t>
        <a:bodyPr/>
        <a:lstStyle/>
        <a:p>
          <a:endParaRPr lang="ru-RU"/>
        </a:p>
      </dgm:t>
    </dgm:pt>
    <dgm:pt modelId="{BD2C60D4-F468-43A6-92DD-388724D15E19}" type="pres">
      <dgm:prSet presAssocID="{6DCDE363-639D-4C93-94E8-832EC92946F9}" presName="comp" presStyleCnt="0"/>
      <dgm:spPr/>
      <dgm:t>
        <a:bodyPr/>
        <a:lstStyle/>
        <a:p>
          <a:endParaRPr lang="ru-RU"/>
        </a:p>
      </dgm:t>
    </dgm:pt>
    <dgm:pt modelId="{51798507-5227-4DEB-9BB6-9F0E22C82725}" type="pres">
      <dgm:prSet presAssocID="{6DCDE363-639D-4C93-94E8-832EC92946F9}" presName="box" presStyleLbl="node1" presStyleIdx="1" presStyleCnt="4" custLinFactNeighborX="-513" custLinFactNeighborY="-5685"/>
      <dgm:spPr/>
      <dgm:t>
        <a:bodyPr/>
        <a:lstStyle/>
        <a:p>
          <a:endParaRPr lang="ru-RU"/>
        </a:p>
      </dgm:t>
    </dgm:pt>
    <dgm:pt modelId="{0C513B03-BE89-40A7-9480-634B77343CF3}" type="pres">
      <dgm:prSet presAssocID="{6DCDE363-639D-4C93-94E8-832EC92946F9}" presName="img" presStyleLbl="fgImgPlace1" presStyleIdx="1" presStyleCnt="4" custScaleX="98159" custScaleY="106303" custLinFactNeighborX="-3213" custLinFactNeighborY="-899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C22F298-EC7B-4B33-986A-C41483C807E3}" type="pres">
      <dgm:prSet presAssocID="{6DCDE363-639D-4C93-94E8-832EC92946F9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F9429C-0B2B-4446-AE5E-E1E61E34E45C}" type="pres">
      <dgm:prSet presAssocID="{0E2F89B0-9266-4ED5-A85A-3E7FA43D00BA}" presName="spacer" presStyleCnt="0"/>
      <dgm:spPr/>
      <dgm:t>
        <a:bodyPr/>
        <a:lstStyle/>
        <a:p>
          <a:endParaRPr lang="ru-RU"/>
        </a:p>
      </dgm:t>
    </dgm:pt>
    <dgm:pt modelId="{F8A66EDB-80DC-422B-BFE8-A1268834EF27}" type="pres">
      <dgm:prSet presAssocID="{FCB60824-C92D-4CD6-8543-E6424FADBA81}" presName="comp" presStyleCnt="0"/>
      <dgm:spPr/>
      <dgm:t>
        <a:bodyPr/>
        <a:lstStyle/>
        <a:p>
          <a:endParaRPr lang="ru-RU"/>
        </a:p>
      </dgm:t>
    </dgm:pt>
    <dgm:pt modelId="{9256E58B-1CA8-4CBF-A1D9-A7E4357CEB29}" type="pres">
      <dgm:prSet presAssocID="{FCB60824-C92D-4CD6-8543-E6424FADBA81}" presName="box" presStyleLbl="node1" presStyleIdx="2" presStyleCnt="4" custLinFactNeighborX="-948" custLinFactNeighborY="-1137"/>
      <dgm:spPr/>
      <dgm:t>
        <a:bodyPr/>
        <a:lstStyle/>
        <a:p>
          <a:endParaRPr lang="ru-RU"/>
        </a:p>
      </dgm:t>
    </dgm:pt>
    <dgm:pt modelId="{9E0D1B6C-D01A-4C15-9242-034E9C76358A}" type="pres">
      <dgm:prSet presAssocID="{FCB60824-C92D-4CD6-8543-E6424FADBA81}" presName="img" presStyleLbl="fgImgPlace1" presStyleIdx="2" presStyleCnt="4" custScaleX="98048" custScaleY="118294" custLinFactNeighborX="-6294" custLinFactNeighborY="442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36DD080-CE80-4896-9BFF-943F46281CF2}" type="pres">
      <dgm:prSet presAssocID="{FCB60824-C92D-4CD6-8543-E6424FADBA81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D7ECF4-8152-49B7-86E8-BDA1C977AD1B}" type="pres">
      <dgm:prSet presAssocID="{AE89A105-7A79-4189-B05B-126777728311}" presName="spacer" presStyleCnt="0"/>
      <dgm:spPr/>
      <dgm:t>
        <a:bodyPr/>
        <a:lstStyle/>
        <a:p>
          <a:endParaRPr lang="ru-RU"/>
        </a:p>
      </dgm:t>
    </dgm:pt>
    <dgm:pt modelId="{F40FFDBD-710F-40E9-B493-F694C326D4CF}" type="pres">
      <dgm:prSet presAssocID="{9EE0EDE8-FFA2-4048-995B-F6476563EEB4}" presName="comp" presStyleCnt="0"/>
      <dgm:spPr/>
      <dgm:t>
        <a:bodyPr/>
        <a:lstStyle/>
        <a:p>
          <a:endParaRPr lang="ru-RU"/>
        </a:p>
      </dgm:t>
    </dgm:pt>
    <dgm:pt modelId="{CF752CF0-D8E9-4643-9676-CDCFFCF145A2}" type="pres">
      <dgm:prSet presAssocID="{9EE0EDE8-FFA2-4048-995B-F6476563EEB4}" presName="box" presStyleLbl="node1" presStyleIdx="3" presStyleCnt="4"/>
      <dgm:spPr/>
      <dgm:t>
        <a:bodyPr/>
        <a:lstStyle/>
        <a:p>
          <a:endParaRPr lang="ru-RU"/>
        </a:p>
      </dgm:t>
    </dgm:pt>
    <dgm:pt modelId="{7428AE8E-7D0E-4A2F-850F-7FE50E3A3AC7}" type="pres">
      <dgm:prSet presAssocID="{9EE0EDE8-FFA2-4048-995B-F6476563EEB4}" presName="img" presStyleLbl="fgImgPlace1" presStyleIdx="3" presStyleCnt="4" custScaleX="100602" custScaleY="129537" custLinFactNeighborX="-17705" custLinFactNeighborY="-2507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30AF530-6005-4E94-98E2-405C650BD47B}" type="pres">
      <dgm:prSet presAssocID="{9EE0EDE8-FFA2-4048-995B-F6476563EEB4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FC1BC9-FC6B-4F66-BDF2-E8426FDE63DF}" srcId="{4F4F4FD2-18F8-42DE-9E4A-E050342880D6}" destId="{58B12E6D-3BEC-45F9-8DFD-EA047CF6AAD7}" srcOrd="0" destOrd="0" parTransId="{E910F881-F61A-468F-B530-24ABB19741A3}" sibTransId="{4A91FFB4-0D4B-40CD-887C-E0F82881F00F}"/>
    <dgm:cxn modelId="{D49BEFA4-5CC9-41E9-84A5-1E54527AE643}" type="presOf" srcId="{4F4F4FD2-18F8-42DE-9E4A-E050342880D6}" destId="{3E401599-BC70-4507-ABA9-10372C32A3F0}" srcOrd="0" destOrd="0" presId="urn:microsoft.com/office/officeart/2005/8/layout/vList4"/>
    <dgm:cxn modelId="{A5688CF2-5F48-4B1C-B9BE-2852187C3E0D}" type="presOf" srcId="{58B12E6D-3BEC-45F9-8DFD-EA047CF6AAD7}" destId="{8C8301FC-4133-4DA1-BFD1-A4AB65F5B96D}" srcOrd="0" destOrd="0" presId="urn:microsoft.com/office/officeart/2005/8/layout/vList4"/>
    <dgm:cxn modelId="{C5A0A87D-CC3D-4985-976F-C09905462C91}" srcId="{4F4F4FD2-18F8-42DE-9E4A-E050342880D6}" destId="{6DCDE363-639D-4C93-94E8-832EC92946F9}" srcOrd="1" destOrd="0" parTransId="{BA52C5C5-2C00-4FE4-8C06-1B60F9DFC261}" sibTransId="{0E2F89B0-9266-4ED5-A85A-3E7FA43D00BA}"/>
    <dgm:cxn modelId="{B218728B-E794-4713-8A02-D033A3A165D4}" type="presOf" srcId="{9EE0EDE8-FFA2-4048-995B-F6476563EEB4}" destId="{A30AF530-6005-4E94-98E2-405C650BD47B}" srcOrd="1" destOrd="0" presId="urn:microsoft.com/office/officeart/2005/8/layout/vList4"/>
    <dgm:cxn modelId="{F9B8024A-EF13-488A-B0C8-1F98DF2320EF}" type="presOf" srcId="{58B12E6D-3BEC-45F9-8DFD-EA047CF6AAD7}" destId="{2D2AD41B-6366-4F25-A09B-DA1BDAD1D203}" srcOrd="1" destOrd="0" presId="urn:microsoft.com/office/officeart/2005/8/layout/vList4"/>
    <dgm:cxn modelId="{00789892-78EB-4B0E-B898-C8DC52CB26C5}" type="presOf" srcId="{FCB60824-C92D-4CD6-8543-E6424FADBA81}" destId="{9256E58B-1CA8-4CBF-A1D9-A7E4357CEB29}" srcOrd="0" destOrd="0" presId="urn:microsoft.com/office/officeart/2005/8/layout/vList4"/>
    <dgm:cxn modelId="{53C5C5E2-7760-40AB-9338-9A7B08F62C2B}" type="presOf" srcId="{9EE0EDE8-FFA2-4048-995B-F6476563EEB4}" destId="{CF752CF0-D8E9-4643-9676-CDCFFCF145A2}" srcOrd="0" destOrd="0" presId="urn:microsoft.com/office/officeart/2005/8/layout/vList4"/>
    <dgm:cxn modelId="{6B087EDF-9886-405B-B293-513020424453}" srcId="{4F4F4FD2-18F8-42DE-9E4A-E050342880D6}" destId="{FCB60824-C92D-4CD6-8543-E6424FADBA81}" srcOrd="2" destOrd="0" parTransId="{5C9128A0-F086-4EDF-BCB6-1639F60DADE5}" sibTransId="{AE89A105-7A79-4189-B05B-126777728311}"/>
    <dgm:cxn modelId="{76FCD8AE-980F-45A2-8544-740CE5630734}" type="presOf" srcId="{FCB60824-C92D-4CD6-8543-E6424FADBA81}" destId="{A36DD080-CE80-4896-9BFF-943F46281CF2}" srcOrd="1" destOrd="0" presId="urn:microsoft.com/office/officeart/2005/8/layout/vList4"/>
    <dgm:cxn modelId="{F5A61B6E-9731-4644-98B5-56C49C9F785F}" type="presOf" srcId="{6DCDE363-639D-4C93-94E8-832EC92946F9}" destId="{51798507-5227-4DEB-9BB6-9F0E22C82725}" srcOrd="0" destOrd="0" presId="urn:microsoft.com/office/officeart/2005/8/layout/vList4"/>
    <dgm:cxn modelId="{9736796C-9539-4654-A2FB-7B750ABACF6D}" type="presOf" srcId="{6DCDE363-639D-4C93-94E8-832EC92946F9}" destId="{DC22F298-EC7B-4B33-986A-C41483C807E3}" srcOrd="1" destOrd="0" presId="urn:microsoft.com/office/officeart/2005/8/layout/vList4"/>
    <dgm:cxn modelId="{87E8D13B-A69B-483F-9B03-810F1616E20D}" srcId="{4F4F4FD2-18F8-42DE-9E4A-E050342880D6}" destId="{9EE0EDE8-FFA2-4048-995B-F6476563EEB4}" srcOrd="3" destOrd="0" parTransId="{053FA985-696C-467E-B367-9AC1916A1D20}" sibTransId="{8D1B9C8C-6B7C-4C75-9BE1-A40515DB98EF}"/>
    <dgm:cxn modelId="{1B3CCFE2-B6C6-44D1-8CF3-C05AB92DB8F7}" type="presParOf" srcId="{3E401599-BC70-4507-ABA9-10372C32A3F0}" destId="{55F7A6C6-2472-4840-8C8B-05C2DBC15774}" srcOrd="0" destOrd="0" presId="urn:microsoft.com/office/officeart/2005/8/layout/vList4"/>
    <dgm:cxn modelId="{DCE4E748-B480-4E16-B1CC-625C7A205518}" type="presParOf" srcId="{55F7A6C6-2472-4840-8C8B-05C2DBC15774}" destId="{8C8301FC-4133-4DA1-BFD1-A4AB65F5B96D}" srcOrd="0" destOrd="0" presId="urn:microsoft.com/office/officeart/2005/8/layout/vList4"/>
    <dgm:cxn modelId="{F7873811-C90D-4F9C-A4EB-0A72578DF72C}" type="presParOf" srcId="{55F7A6C6-2472-4840-8C8B-05C2DBC15774}" destId="{542499C2-178C-4334-B19D-5F6F291FD047}" srcOrd="1" destOrd="0" presId="urn:microsoft.com/office/officeart/2005/8/layout/vList4"/>
    <dgm:cxn modelId="{80417BE2-8708-4BF7-A260-943985814AD5}" type="presParOf" srcId="{55F7A6C6-2472-4840-8C8B-05C2DBC15774}" destId="{2D2AD41B-6366-4F25-A09B-DA1BDAD1D203}" srcOrd="2" destOrd="0" presId="urn:microsoft.com/office/officeart/2005/8/layout/vList4"/>
    <dgm:cxn modelId="{63B585D4-A2BA-41CC-9262-0A79043085B2}" type="presParOf" srcId="{3E401599-BC70-4507-ABA9-10372C32A3F0}" destId="{B818CDFC-B7A1-448F-B424-68DBA7309F1B}" srcOrd="1" destOrd="0" presId="urn:microsoft.com/office/officeart/2005/8/layout/vList4"/>
    <dgm:cxn modelId="{B08E3123-59D9-445E-B59E-F9F2933277CB}" type="presParOf" srcId="{3E401599-BC70-4507-ABA9-10372C32A3F0}" destId="{BD2C60D4-F468-43A6-92DD-388724D15E19}" srcOrd="2" destOrd="0" presId="urn:microsoft.com/office/officeart/2005/8/layout/vList4"/>
    <dgm:cxn modelId="{935E22E3-054D-45D9-B380-14BB20882825}" type="presParOf" srcId="{BD2C60D4-F468-43A6-92DD-388724D15E19}" destId="{51798507-5227-4DEB-9BB6-9F0E22C82725}" srcOrd="0" destOrd="0" presId="urn:microsoft.com/office/officeart/2005/8/layout/vList4"/>
    <dgm:cxn modelId="{4961019E-E6D2-4F03-BFB9-80F995131C02}" type="presParOf" srcId="{BD2C60D4-F468-43A6-92DD-388724D15E19}" destId="{0C513B03-BE89-40A7-9480-634B77343CF3}" srcOrd="1" destOrd="0" presId="urn:microsoft.com/office/officeart/2005/8/layout/vList4"/>
    <dgm:cxn modelId="{4696D123-1B85-4284-A87E-F22FDD7237C1}" type="presParOf" srcId="{BD2C60D4-F468-43A6-92DD-388724D15E19}" destId="{DC22F298-EC7B-4B33-986A-C41483C807E3}" srcOrd="2" destOrd="0" presId="urn:microsoft.com/office/officeart/2005/8/layout/vList4"/>
    <dgm:cxn modelId="{27175282-2D87-4D73-BFCF-49FDD0A194C7}" type="presParOf" srcId="{3E401599-BC70-4507-ABA9-10372C32A3F0}" destId="{3FF9429C-0B2B-4446-AE5E-E1E61E34E45C}" srcOrd="3" destOrd="0" presId="urn:microsoft.com/office/officeart/2005/8/layout/vList4"/>
    <dgm:cxn modelId="{69BEB8DD-53EF-4453-8933-8C80DFE5ADFB}" type="presParOf" srcId="{3E401599-BC70-4507-ABA9-10372C32A3F0}" destId="{F8A66EDB-80DC-422B-BFE8-A1268834EF27}" srcOrd="4" destOrd="0" presId="urn:microsoft.com/office/officeart/2005/8/layout/vList4"/>
    <dgm:cxn modelId="{B7EC9DCA-5AA7-4107-B9AD-DEBE03ABD81B}" type="presParOf" srcId="{F8A66EDB-80DC-422B-BFE8-A1268834EF27}" destId="{9256E58B-1CA8-4CBF-A1D9-A7E4357CEB29}" srcOrd="0" destOrd="0" presId="urn:microsoft.com/office/officeart/2005/8/layout/vList4"/>
    <dgm:cxn modelId="{A3963416-88DD-4BE0-9885-648123E244C4}" type="presParOf" srcId="{F8A66EDB-80DC-422B-BFE8-A1268834EF27}" destId="{9E0D1B6C-D01A-4C15-9242-034E9C76358A}" srcOrd="1" destOrd="0" presId="urn:microsoft.com/office/officeart/2005/8/layout/vList4"/>
    <dgm:cxn modelId="{029F89F5-EDB1-42AF-B8FF-EDD6DE9CE907}" type="presParOf" srcId="{F8A66EDB-80DC-422B-BFE8-A1268834EF27}" destId="{A36DD080-CE80-4896-9BFF-943F46281CF2}" srcOrd="2" destOrd="0" presId="urn:microsoft.com/office/officeart/2005/8/layout/vList4"/>
    <dgm:cxn modelId="{439CF7BC-605F-4F0E-BAD7-D97AC44E3B2A}" type="presParOf" srcId="{3E401599-BC70-4507-ABA9-10372C32A3F0}" destId="{A4D7ECF4-8152-49B7-86E8-BDA1C977AD1B}" srcOrd="5" destOrd="0" presId="urn:microsoft.com/office/officeart/2005/8/layout/vList4"/>
    <dgm:cxn modelId="{6FA4B398-5288-477F-BF31-8E22E945B46B}" type="presParOf" srcId="{3E401599-BC70-4507-ABA9-10372C32A3F0}" destId="{F40FFDBD-710F-40E9-B493-F694C326D4CF}" srcOrd="6" destOrd="0" presId="urn:microsoft.com/office/officeart/2005/8/layout/vList4"/>
    <dgm:cxn modelId="{516F4848-280D-4FBF-9C86-0E70757EB70D}" type="presParOf" srcId="{F40FFDBD-710F-40E9-B493-F694C326D4CF}" destId="{CF752CF0-D8E9-4643-9676-CDCFFCF145A2}" srcOrd="0" destOrd="0" presId="urn:microsoft.com/office/officeart/2005/8/layout/vList4"/>
    <dgm:cxn modelId="{8657E2E6-0CC8-4B5D-B70A-C795E9BFE723}" type="presParOf" srcId="{F40FFDBD-710F-40E9-B493-F694C326D4CF}" destId="{7428AE8E-7D0E-4A2F-850F-7FE50E3A3AC7}" srcOrd="1" destOrd="0" presId="urn:microsoft.com/office/officeart/2005/8/layout/vList4"/>
    <dgm:cxn modelId="{C124410C-36E7-41AA-8621-3706FFB432ED}" type="presParOf" srcId="{F40FFDBD-710F-40E9-B493-F694C326D4CF}" destId="{A30AF530-6005-4E94-98E2-405C650BD47B}" srcOrd="2" destOrd="0" presId="urn:microsoft.com/office/officeart/2005/8/layout/vList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Microsoft_Office_Excel_97-20032.xls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_____Microsoft_Office_Excel_97-20034.xls"/><Relationship Id="rId4" Type="http://schemas.openxmlformats.org/officeDocument/2006/relationships/oleObject" Target="../embeddings/_____Microsoft_Office_Excel_97-20033.xls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_____Microsoft_Office_Excel_97-20035.xls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http://av.volyn.ua/news/4087_9c8cf84d.jpg" TargetMode="External"/><Relationship Id="rId13" Type="http://schemas.openxmlformats.org/officeDocument/2006/relationships/image" Target="../media/image10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http://acner.org/img/care_and_prevention/how-to-apply-compressions-to-reduce-large-pores_2_9062.jpg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http://kri.com.ua/uploads/posts/2012-06/1338536650_1244668224_kid6-1.jpg" TargetMode="External"/><Relationship Id="rId11" Type="http://schemas.openxmlformats.org/officeDocument/2006/relationships/image" Target="../media/image9.jpeg"/><Relationship Id="rId5" Type="http://schemas.openxmlformats.org/officeDocument/2006/relationships/image" Target="../media/image6.jpeg"/><Relationship Id="rId10" Type="http://schemas.openxmlformats.org/officeDocument/2006/relationships/image" Target="http://vijaytamil.net/wp-content/uploads/2016/02/year.jpeg" TargetMode="External"/><Relationship Id="rId4" Type="http://schemas.openxmlformats.org/officeDocument/2006/relationships/oleObject" Target="../embeddings/_____Microsoft_Office_Excel_97-20031.xls"/><Relationship Id="rId9" Type="http://schemas.openxmlformats.org/officeDocument/2006/relationships/image" Target="../media/image8.jpeg"/><Relationship Id="rId14" Type="http://schemas.openxmlformats.org/officeDocument/2006/relationships/image" Target="http://www.ineedhelp.com.ua/sites/default/files/styles/slide_front_panel/public/field/image/smiling_baby.jpg?itok=YpIY1xAY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2"/>
          <p:cNvSpPr>
            <a:spLocks noChangeArrowheads="1"/>
          </p:cNvSpPr>
          <p:nvPr/>
        </p:nvSpPr>
        <p:spPr bwMode="auto">
          <a:xfrm>
            <a:off x="1473200" y="1727200"/>
            <a:ext cx="648335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3600" b="1" dirty="0" smtClean="0">
                <a:solidFill>
                  <a:srgbClr val="1D314E"/>
                </a:solidFill>
                <a:cs typeface="Times New Roman" pitchFamily="18" charset="0"/>
              </a:rPr>
              <a:t>Проект</a:t>
            </a:r>
          </a:p>
          <a:p>
            <a:pPr algn="ctr" eaLnBrk="0" hangingPunct="0"/>
            <a:r>
              <a:rPr lang="ru-RU" sz="3600" b="1" dirty="0" smtClean="0">
                <a:solidFill>
                  <a:srgbClr val="1D314E"/>
                </a:solidFill>
                <a:cs typeface="Times New Roman" pitchFamily="18" charset="0"/>
              </a:rPr>
              <a:t>На тему «Влияние </a:t>
            </a:r>
            <a:r>
              <a:rPr lang="ru-RU" sz="3600" b="1" dirty="0">
                <a:solidFill>
                  <a:srgbClr val="1D314E"/>
                </a:solidFill>
                <a:cs typeface="Times New Roman" pitchFamily="18" charset="0"/>
              </a:rPr>
              <a:t>наушников на слуховой </a:t>
            </a:r>
            <a:br>
              <a:rPr lang="ru-RU" sz="3600" b="1" dirty="0">
                <a:solidFill>
                  <a:srgbClr val="1D314E"/>
                </a:solidFill>
                <a:cs typeface="Times New Roman" pitchFamily="18" charset="0"/>
              </a:rPr>
            </a:br>
            <a:r>
              <a:rPr lang="ru-RU" sz="3600" b="1" dirty="0">
                <a:solidFill>
                  <a:srgbClr val="1D314E"/>
                </a:solidFill>
                <a:cs typeface="Times New Roman" pitchFamily="18" charset="0"/>
              </a:rPr>
              <a:t>аппарат </a:t>
            </a:r>
            <a:r>
              <a:rPr lang="ru-RU" sz="3600" b="1" dirty="0" smtClean="0">
                <a:solidFill>
                  <a:srgbClr val="1D314E"/>
                </a:solidFill>
                <a:cs typeface="Times New Roman" pitchFamily="18" charset="0"/>
              </a:rPr>
              <a:t>человека» </a:t>
            </a:r>
            <a:r>
              <a:rPr lang="ru-RU" sz="2400" b="1" dirty="0" smtClean="0">
                <a:solidFill>
                  <a:srgbClr val="1D314E"/>
                </a:solidFill>
                <a:cs typeface="Times New Roman" pitchFamily="18" charset="0"/>
              </a:rPr>
              <a:t>(физика)</a:t>
            </a:r>
            <a:endParaRPr lang="ru-RU" sz="2400" dirty="0">
              <a:solidFill>
                <a:srgbClr val="1D314E"/>
              </a:solidFill>
            </a:endParaRPr>
          </a:p>
        </p:txBody>
      </p:sp>
      <p:pic>
        <p:nvPicPr>
          <p:cNvPr id="12291" name="Picture 4" descr="http://msdiepielts.com/wp-content/uploads/2014/04/ielts-listening-section-2-cach-lam-dang-labelling-a-map-or-pla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1675" y="3879850"/>
            <a:ext cx="3971925" cy="297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897063" y="238125"/>
            <a:ext cx="6134100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</a:rPr>
              <a:t>Муниципальное бюджетное общеобразовательное учреждение «Средняя общеобразовательная Роговатовская школа с углубленным изучением отдельных предметов»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</a:rPr>
            </a:br>
            <a:endParaRPr lang="ru-RU" b="1" dirty="0">
              <a:solidFill>
                <a:schemeClr val="accent4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2857488" y="5572141"/>
            <a:ext cx="28670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/>
              <a:t>с. </a:t>
            </a:r>
            <a:r>
              <a:rPr lang="ru-RU" sz="2400" b="1" dirty="0" smtClean="0"/>
              <a:t>Роговатое</a:t>
            </a:r>
            <a:endParaRPr lang="ru-RU" sz="24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000364" y="4071942"/>
            <a:ext cx="33575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/>
              <a:t> Ученика  </a:t>
            </a:r>
            <a:r>
              <a:rPr lang="ru-RU" b="1" dirty="0"/>
              <a:t>9 класса</a:t>
            </a:r>
            <a:br>
              <a:rPr lang="ru-RU" b="1" dirty="0"/>
            </a:br>
            <a:r>
              <a:rPr lang="ru-RU" b="1" dirty="0"/>
              <a:t> </a:t>
            </a:r>
            <a:r>
              <a:rPr lang="ru-RU" b="1" dirty="0" smtClean="0"/>
              <a:t>Кислинских Эдуарда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Диаграмма 5"/>
          <p:cNvGraphicFramePr>
            <a:graphicFrameLocks/>
          </p:cNvGraphicFramePr>
          <p:nvPr/>
        </p:nvGraphicFramePr>
        <p:xfrm>
          <a:off x="354842" y="313899"/>
          <a:ext cx="8447964" cy="6250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Диаграмма 2"/>
          <p:cNvGraphicFramePr>
            <a:graphicFrameLocks/>
          </p:cNvGraphicFramePr>
          <p:nvPr/>
        </p:nvGraphicFramePr>
        <p:xfrm>
          <a:off x="503238" y="0"/>
          <a:ext cx="8058150" cy="6480175"/>
        </p:xfrm>
        <a:graphic>
          <a:graphicData uri="http://schemas.openxmlformats.org/presentationml/2006/ole">
            <p:oleObj spid="_x0000_s2050" r:id="rId4" imgW="8053514" imgH="648061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4" name="Диаграмма 3"/>
          <p:cNvGraphicFramePr>
            <a:graphicFrameLocks/>
          </p:cNvGraphicFramePr>
          <p:nvPr/>
        </p:nvGraphicFramePr>
        <p:xfrm>
          <a:off x="-622300" y="1198563"/>
          <a:ext cx="5645150" cy="3690937"/>
        </p:xfrm>
        <a:graphic>
          <a:graphicData uri="http://schemas.openxmlformats.org/presentationml/2006/ole">
            <p:oleObj spid="_x0000_s3074" r:id="rId4" imgW="5645385" imgH="3688400" progId="Excel.Sheet.8">
              <p:embed/>
            </p:oleObj>
          </a:graphicData>
        </a:graphic>
      </p:graphicFrame>
      <p:graphicFrame>
        <p:nvGraphicFramePr>
          <p:cNvPr id="3075" name="Диаграмма 4"/>
          <p:cNvGraphicFramePr>
            <a:graphicFrameLocks/>
          </p:cNvGraphicFramePr>
          <p:nvPr/>
        </p:nvGraphicFramePr>
        <p:xfrm>
          <a:off x="4054475" y="3046413"/>
          <a:ext cx="6096000" cy="3567112"/>
        </p:xfrm>
        <a:graphic>
          <a:graphicData uri="http://schemas.openxmlformats.org/presentationml/2006/ole">
            <p:oleObj spid="_x0000_s3075" r:id="rId5" imgW="6096528" imgH="3566469" progId="Excel.Sheet.8">
              <p:embed/>
            </p:oleObj>
          </a:graphicData>
        </a:graphic>
      </p:graphicFrame>
      <p:sp>
        <p:nvSpPr>
          <p:cNvPr id="3077" name="TextBox 5"/>
          <p:cNvSpPr txBox="1">
            <a:spLocks noChangeArrowheads="1"/>
          </p:cNvSpPr>
          <p:nvPr/>
        </p:nvSpPr>
        <p:spPr bwMode="auto">
          <a:xfrm>
            <a:off x="1444625" y="265113"/>
            <a:ext cx="67484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bg1"/>
                </a:solidFill>
              </a:rPr>
              <a:t>Причина использования наушников.</a:t>
            </a:r>
          </a:p>
        </p:txBody>
      </p:sp>
      <p:sp>
        <p:nvSpPr>
          <p:cNvPr id="7" name="Прямая со стрелкой 6"/>
          <p:cNvSpPr/>
          <p:nvPr/>
        </p:nvSpPr>
        <p:spPr>
          <a:xfrm>
            <a:off x="6043613" y="4452938"/>
            <a:ext cx="542925" cy="247650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43322" y="548680"/>
            <a:ext cx="5194920" cy="5184576"/>
          </a:xfrm>
        </p:spPr>
        <p:txBody>
          <a:bodyPr>
            <a:normAutofit/>
          </a:bodyPr>
          <a:lstStyle/>
          <a:p>
            <a:pPr marL="0" indent="447675" algn="just">
              <a:buNone/>
            </a:pPr>
            <a:r>
              <a:rPr lang="ru-RU" sz="2400" dirty="0" smtClean="0"/>
              <a:t>По санитарным нормам, допустимым уровнем шума, который не наносит вреда слуху даже при длительном воздействии на слуховой аппарат, принято считать: 55 децибел (дБ) в дневное время и 40 децибел (дБ) ночью. Максимальная громкость большинства современных музыкальных устройств достигает 105 дБ, что говорит о плохом влиянии на слух.</a:t>
            </a:r>
          </a:p>
          <a:p>
            <a:endParaRPr lang="ru-RU" dirty="0"/>
          </a:p>
        </p:txBody>
      </p:sp>
      <p:pic>
        <p:nvPicPr>
          <p:cNvPr id="17410" name="Picture 2" descr="https://yt3.ggpht.com/a/AATXAJy_gmHQFI2cv2LhyST_pdZxgrIZUm9sfGmkHg=s900-c-k-c0xffffffff-no-rj-m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268760"/>
            <a:ext cx="2935288" cy="29352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Диаграмма 4"/>
          <p:cNvGraphicFramePr/>
          <p:nvPr/>
        </p:nvGraphicFramePr>
        <p:xfrm>
          <a:off x="382136" y="211539"/>
          <a:ext cx="8461612" cy="6482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7652" name="Picture 6" descr="http://myitforum.com/myitforumwp/wp-content/uploads/2013/02/remotesupportsmaller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94450" y="2414588"/>
            <a:ext cx="25304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750769076"/>
              </p:ext>
            </p:extLst>
          </p:nvPr>
        </p:nvGraphicFramePr>
        <p:xfrm>
          <a:off x="1259632" y="-26640"/>
          <a:ext cx="640871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73447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528402666"/>
              </p:ext>
            </p:extLst>
          </p:nvPr>
        </p:nvGraphicFramePr>
        <p:xfrm>
          <a:off x="1043608" y="1340768"/>
          <a:ext cx="6768752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462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Диаграмма 2"/>
          <p:cNvGraphicFramePr>
            <a:graphicFrameLocks/>
          </p:cNvGraphicFramePr>
          <p:nvPr/>
        </p:nvGraphicFramePr>
        <p:xfrm>
          <a:off x="503238" y="0"/>
          <a:ext cx="8058150" cy="6480175"/>
        </p:xfrm>
        <a:graphic>
          <a:graphicData uri="http://schemas.openxmlformats.org/presentationml/2006/ole">
            <p:oleObj spid="_x0000_s29698" r:id="rId4" imgW="8053514" imgH="648061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52448265"/>
              </p:ext>
            </p:extLst>
          </p:nvPr>
        </p:nvGraphicFramePr>
        <p:xfrm>
          <a:off x="827584" y="714358"/>
          <a:ext cx="7443415" cy="6659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42768"/>
                <a:gridCol w="2400647"/>
              </a:tblGrid>
              <a:tr h="1214444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1. Какое направление в музыке вы предпочитаете?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Рок – 8%, Рэп- 76%, Поп-16%,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клас.муз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.-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0%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79861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2. Включаете ли вы музыку, когда делаете уроки?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Да-54%. Нет- 46%, иногда-18%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19792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3. Каким образом вы предпочитаете слушать музыку (через колонки (динамики), наушники)?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Динамики – 16%,  наушники - 69%,  когда как – 15%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79861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4. Раздражает ли вас посторонний шум?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Да - 31%. Нет – 54%.</a:t>
                      </a: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Иногда – 15%.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79861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5. Бывает ли, что вы перестаете воспринимать объяснения учителя на уроке?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Да – 38 %. Нет - 46%.</a:t>
                      </a: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Иногда – 16%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79861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6. Громкую или тихую музыку вы любите?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Громкую - 77%.  Тихую - 23 %.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79861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7. Можете ли вы заснуть под громкий, надоедливый шум?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Да – 38%. Нет – 62%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4212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Выводы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052736"/>
            <a:ext cx="8291264" cy="5328592"/>
          </a:xfrm>
        </p:spPr>
        <p:txBody>
          <a:bodyPr>
            <a:normAutofit fontScale="92500" lnSpcReduction="10000"/>
          </a:bodyPr>
          <a:lstStyle/>
          <a:p>
            <a:pPr marL="0" indent="542925" algn="just">
              <a:buNone/>
            </a:pPr>
            <a:r>
              <a:rPr lang="ru-RU" dirty="0" smtClean="0"/>
              <a:t>В результате исследования было выяснено:</a:t>
            </a:r>
          </a:p>
          <a:p>
            <a:pPr marL="0" lvl="0" indent="542925" algn="just">
              <a:buFont typeface="Wingdings" pitchFamily="2" charset="2"/>
              <a:buChar char="Ø"/>
            </a:pPr>
            <a:r>
              <a:rPr lang="ru-RU" dirty="0" smtClean="0"/>
              <a:t>Изучив литературу по данной теме, мы выяснили, что высокие децибелы отрицательно влияют на слух школьников и ведут к снижению остроты слуха.</a:t>
            </a:r>
          </a:p>
          <a:p>
            <a:pPr marL="0" lvl="0" indent="542925" algn="just">
              <a:buFont typeface="Wingdings" pitchFamily="2" charset="2"/>
              <a:buChar char="Ø"/>
            </a:pPr>
            <a:r>
              <a:rPr lang="ru-RU" dirty="0" smtClean="0"/>
              <a:t>Проведя анкетирование, мы узнали что, многие ученики знают о вредном воздействии наушников на слух, но все равно продолжают пользоваться ими ежедневно. При исследовании камертоном, мы диагностировали снижение остроты слуха учащихся после прослушивания громкой музыки.</a:t>
            </a:r>
          </a:p>
          <a:p>
            <a:pPr marL="0" lvl="0" indent="542925" algn="just">
              <a:buFont typeface="Wingdings" pitchFamily="2" charset="2"/>
              <a:buChar char="Ø"/>
            </a:pPr>
            <a:r>
              <a:rPr lang="ru-RU" dirty="0" smtClean="0"/>
              <a:t>Я разработал рекомендации пользования наушниками, которые помогут школьникам предотвратить потерю слуха.</a:t>
            </a:r>
          </a:p>
          <a:p>
            <a:pPr marL="0" lvl="0" indent="542925" algn="just">
              <a:buFont typeface="Wingdings" pitchFamily="2" charset="2"/>
              <a:buChar char="Ø"/>
            </a:pPr>
            <a:r>
              <a:rPr lang="ru-RU" dirty="0" smtClean="0"/>
              <a:t>Наша гипотеза нашла свое подтверждение, что наушники отрицательно влияют на слух человека.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8915400" y="0"/>
            <a:ext cx="228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>
              <a:tabLst>
                <a:tab pos="457200" algn="l"/>
              </a:tabLst>
            </a:pPr>
            <a:r>
              <a:rPr lang="ru-RU" sz="1200">
                <a:cs typeface="Times New Roman" pitchFamily="18" charset="0"/>
              </a:rPr>
              <a:t>.</a:t>
            </a:r>
            <a:endParaRPr lang="ru-RU"/>
          </a:p>
        </p:txBody>
      </p:sp>
      <p:sp>
        <p:nvSpPr>
          <p:cNvPr id="13316" name="Прямоугольник 4"/>
          <p:cNvSpPr>
            <a:spLocks noChangeArrowheads="1"/>
          </p:cNvSpPr>
          <p:nvPr/>
        </p:nvSpPr>
        <p:spPr bwMode="auto">
          <a:xfrm>
            <a:off x="819150" y="1187450"/>
            <a:ext cx="7259638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tabLst>
                <a:tab pos="457200" algn="l"/>
              </a:tabLst>
            </a:pPr>
            <a:r>
              <a:rPr lang="ru-RU" sz="3200" b="1">
                <a:solidFill>
                  <a:srgbClr val="1F4E79"/>
                </a:solidFill>
                <a:latin typeface="Monotype Corsiva" pitchFamily="66" charset="0"/>
                <a:cs typeface="Times New Roman" pitchFamily="18" charset="0"/>
              </a:rPr>
              <a:t>Как хорошо, что мне дано судьбою </a:t>
            </a:r>
            <a:endParaRPr lang="ru-RU" sz="1400" b="1">
              <a:solidFill>
                <a:srgbClr val="1F4E79"/>
              </a:solidFill>
            </a:endParaRPr>
          </a:p>
          <a:p>
            <a:pPr algn="ctr" eaLnBrk="0" hangingPunct="0">
              <a:tabLst>
                <a:tab pos="457200" algn="l"/>
              </a:tabLst>
            </a:pPr>
            <a:r>
              <a:rPr lang="ru-RU" sz="3200" b="1">
                <a:solidFill>
                  <a:srgbClr val="1F4E79"/>
                </a:solidFill>
                <a:latin typeface="Monotype Corsiva" pitchFamily="66" charset="0"/>
                <a:cs typeface="Times New Roman" pitchFamily="18" charset="0"/>
              </a:rPr>
              <a:t>Услышать голос мамы,  шум прибоя,</a:t>
            </a:r>
            <a:endParaRPr lang="ru-RU" sz="1400" b="1">
              <a:solidFill>
                <a:srgbClr val="1F4E79"/>
              </a:solidFill>
            </a:endParaRPr>
          </a:p>
          <a:p>
            <a:pPr algn="ctr" eaLnBrk="0" hangingPunct="0">
              <a:tabLst>
                <a:tab pos="457200" algn="l"/>
              </a:tabLst>
            </a:pPr>
            <a:r>
              <a:rPr lang="ru-RU" sz="3200" b="1">
                <a:solidFill>
                  <a:srgbClr val="1F4E79"/>
                </a:solidFill>
                <a:latin typeface="Monotype Corsiva" pitchFamily="66" charset="0"/>
                <a:cs typeface="Times New Roman" pitchFamily="18" charset="0"/>
              </a:rPr>
              <a:t>И трели соловьиной перелив,</a:t>
            </a:r>
            <a:endParaRPr lang="ru-RU" sz="1400" b="1">
              <a:solidFill>
                <a:srgbClr val="1F4E79"/>
              </a:solidFill>
            </a:endParaRPr>
          </a:p>
          <a:p>
            <a:pPr algn="ctr" eaLnBrk="0" hangingPunct="0">
              <a:tabLst>
                <a:tab pos="457200" algn="l"/>
              </a:tabLst>
            </a:pPr>
            <a:r>
              <a:rPr lang="ru-RU" sz="3200" b="1">
                <a:solidFill>
                  <a:srgbClr val="1F4E79"/>
                </a:solidFill>
                <a:latin typeface="Monotype Corsiva" pitchFamily="66" charset="0"/>
                <a:cs typeface="Times New Roman" pitchFamily="18" charset="0"/>
              </a:rPr>
              <a:t>И музыки чарующий мотив.</a:t>
            </a:r>
            <a:endParaRPr lang="ru-RU" sz="1400" b="1">
              <a:solidFill>
                <a:srgbClr val="1F4E79"/>
              </a:solidFill>
            </a:endParaRPr>
          </a:p>
          <a:p>
            <a:pPr algn="ctr" eaLnBrk="0" hangingPunct="0">
              <a:tabLst>
                <a:tab pos="457200" algn="l"/>
              </a:tabLst>
            </a:pPr>
            <a:r>
              <a:rPr lang="ru-RU" sz="3200" b="1">
                <a:solidFill>
                  <a:srgbClr val="1F4E79"/>
                </a:solidFill>
                <a:latin typeface="Monotype Corsiva" pitchFamily="66" charset="0"/>
                <a:cs typeface="Times New Roman" pitchFamily="18" charset="0"/>
              </a:rPr>
              <a:t>И можно мне на миг остановиться </a:t>
            </a:r>
            <a:endParaRPr lang="ru-RU" sz="1400" b="1">
              <a:solidFill>
                <a:srgbClr val="1F4E79"/>
              </a:solidFill>
            </a:endParaRPr>
          </a:p>
          <a:p>
            <a:pPr algn="ctr" eaLnBrk="0" hangingPunct="0">
              <a:tabLst>
                <a:tab pos="457200" algn="l"/>
              </a:tabLst>
            </a:pPr>
            <a:r>
              <a:rPr lang="ru-RU" sz="3200" b="1">
                <a:solidFill>
                  <a:srgbClr val="1F4E79"/>
                </a:solidFill>
                <a:latin typeface="Monotype Corsiva" pitchFamily="66" charset="0"/>
                <a:cs typeface="Times New Roman" pitchFamily="18" charset="0"/>
              </a:rPr>
              <a:t>И тишиной природы насладиться.</a:t>
            </a:r>
            <a:endParaRPr lang="ru-RU" sz="1400" b="1">
              <a:solidFill>
                <a:srgbClr val="1F4E79"/>
              </a:solidFill>
            </a:endParaRPr>
          </a:p>
          <a:p>
            <a:pPr algn="ctr" eaLnBrk="0" hangingPunct="0">
              <a:tabLst>
                <a:tab pos="457200" algn="l"/>
              </a:tabLst>
            </a:pPr>
            <a:r>
              <a:rPr lang="ru-RU" sz="3200" b="1">
                <a:solidFill>
                  <a:srgbClr val="1F4E79"/>
                </a:solidFill>
                <a:latin typeface="Monotype Corsiva" pitchFamily="66" charset="0"/>
                <a:cs typeface="Times New Roman" pitchFamily="18" charset="0"/>
              </a:rPr>
              <a:t>Но в этой тишине услышу я:</a:t>
            </a:r>
            <a:endParaRPr lang="ru-RU" sz="1400" b="1">
              <a:solidFill>
                <a:srgbClr val="1F4E79"/>
              </a:solidFill>
            </a:endParaRPr>
          </a:p>
          <a:p>
            <a:pPr algn="ctr" eaLnBrk="0" hangingPunct="0">
              <a:tabLst>
                <a:tab pos="457200" algn="l"/>
              </a:tabLst>
            </a:pPr>
            <a:r>
              <a:rPr lang="ru-RU" sz="3200" b="1">
                <a:solidFill>
                  <a:srgbClr val="1F4E79"/>
                </a:solidFill>
                <a:latin typeface="Monotype Corsiva" pitchFamily="66" charset="0"/>
                <a:cs typeface="Times New Roman" pitchFamily="18" charset="0"/>
              </a:rPr>
              <a:t>Шуршание листвы, простой напев дождя.</a:t>
            </a:r>
            <a:endParaRPr lang="ru-RU" sz="1400" b="1">
              <a:solidFill>
                <a:srgbClr val="1F4E79"/>
              </a:solidFill>
            </a:endParaRPr>
          </a:p>
          <a:p>
            <a:pPr algn="ctr" eaLnBrk="0" hangingPunct="0">
              <a:tabLst>
                <a:tab pos="457200" algn="l"/>
              </a:tabLst>
            </a:pPr>
            <a:r>
              <a:rPr lang="ru-RU" sz="3200" b="1">
                <a:solidFill>
                  <a:srgbClr val="1F4E79"/>
                </a:solidFill>
                <a:latin typeface="Monotype Corsiva" pitchFamily="66" charset="0"/>
                <a:cs typeface="Times New Roman" pitchFamily="18" charset="0"/>
              </a:rPr>
              <a:t>Пусть эхо многократно повторит,</a:t>
            </a:r>
            <a:endParaRPr lang="ru-RU" sz="1400" b="1">
              <a:solidFill>
                <a:srgbClr val="1F4E79"/>
              </a:solidFill>
            </a:endParaRPr>
          </a:p>
          <a:p>
            <a:pPr algn="ctr" eaLnBrk="0" hangingPunct="0">
              <a:tabLst>
                <a:tab pos="457200" algn="l"/>
              </a:tabLst>
            </a:pPr>
            <a:r>
              <a:rPr lang="ru-RU" sz="3200" b="1">
                <a:solidFill>
                  <a:srgbClr val="1F4E79"/>
                </a:solidFill>
                <a:latin typeface="Monotype Corsiva" pitchFamily="66" charset="0"/>
                <a:cs typeface="Times New Roman" pitchFamily="18" charset="0"/>
              </a:rPr>
              <a:t>Что каждый здесь судьбу благодарит! </a:t>
            </a:r>
            <a:endParaRPr lang="ru-RU" sz="1400" b="1">
              <a:solidFill>
                <a:srgbClr val="1F4E79"/>
              </a:solidFill>
            </a:endParaRPr>
          </a:p>
          <a:p>
            <a:pPr algn="r" eaLnBrk="0" hangingPunct="0">
              <a:tabLst>
                <a:tab pos="457200" algn="l"/>
              </a:tabLst>
            </a:pPr>
            <a:r>
              <a:rPr lang="ru-RU" sz="2400" b="1">
                <a:solidFill>
                  <a:srgbClr val="1F4E79"/>
                </a:solidFill>
                <a:cs typeface="Times New Roman" pitchFamily="18" charset="0"/>
              </a:rPr>
              <a:t>Е. Шуваева</a:t>
            </a:r>
            <a:endParaRPr lang="ru-RU" sz="3200" b="1">
              <a:solidFill>
                <a:srgbClr val="1F4E7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4" descr="http://watermarked.cutcaster.com/cutcaster-photo-800922066-Listen-To-Music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50"/>
            <a:ext cx="42862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82738" y="1555750"/>
            <a:ext cx="56229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</a:rPr>
              <a:t>Шум стал одной из бомб</a:t>
            </a:r>
          </a:p>
          <a:p>
            <a:pPr algn="ctr">
              <a:defRPr/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</a:rPr>
              <a:t> замедленного действия.</a:t>
            </a:r>
          </a:p>
          <a:p>
            <a:pPr algn="r">
              <a:defRPr/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Г. </a:t>
            </a:r>
            <a:r>
              <a:rPr lang="ru-RU" sz="2400" b="1" dirty="0" err="1">
                <a:solidFill>
                  <a:schemeClr val="accent4">
                    <a:lumMod val="75000"/>
                  </a:schemeClr>
                </a:solidFill>
              </a:rPr>
              <a:t>Хефлинг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9701" name="TextBox 5"/>
          <p:cNvSpPr txBox="1">
            <a:spLocks noChangeArrowheads="1"/>
          </p:cNvSpPr>
          <p:nvPr/>
        </p:nvSpPr>
        <p:spPr bwMode="auto">
          <a:xfrm>
            <a:off x="792163" y="219075"/>
            <a:ext cx="80486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chemeClr val="bg1"/>
                </a:solidFill>
              </a:rPr>
              <a:t>Берегите свое здоровье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836712"/>
            <a:ext cx="8229600" cy="4525963"/>
          </a:xfrm>
        </p:spPr>
        <p:txBody>
          <a:bodyPr anchor="ctr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7200" b="1" i="1" dirty="0" smtClean="0">
                <a:ln/>
                <a:solidFill>
                  <a:schemeClr val="accent3"/>
                </a:solidFill>
              </a:rPr>
              <a:t>СПАСИБО </a:t>
            </a:r>
          </a:p>
          <a:p>
            <a:pPr algn="ctr">
              <a:buNone/>
            </a:pPr>
            <a:r>
              <a:rPr lang="ru-RU" sz="7200" b="1" i="1" dirty="0" smtClean="0">
                <a:ln/>
                <a:solidFill>
                  <a:schemeClr val="accent3"/>
                </a:solidFill>
              </a:rPr>
              <a:t>ЗА ВНИМАНИЕ</a:t>
            </a:r>
            <a:endParaRPr lang="ru-RU" sz="7200" b="1" i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Введение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908920"/>
          </a:xfrm>
        </p:spPr>
        <p:txBody>
          <a:bodyPr/>
          <a:lstStyle/>
          <a:p>
            <a:pPr marL="0" indent="990600" algn="just"/>
            <a:r>
              <a:rPr lang="ru-RU" b="1" u="sng" dirty="0" smtClean="0"/>
              <a:t>Актуальность</a:t>
            </a:r>
            <a:r>
              <a:rPr lang="ru-RU" u="sng" dirty="0" smtClean="0"/>
              <a:t> </a:t>
            </a:r>
            <a:r>
              <a:rPr lang="ru-RU" dirty="0" smtClean="0"/>
              <a:t>моего исследования в том, что я все чаще наблюдаю в школьном коридоре большое количество учеников с наушниками. Сняв наушники, школьники начинают громко, чуть ли не крича разговаривать между собой. Я задался вопросом, влияют ли наушники на слух.</a:t>
            </a: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Цель и задачи проекта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436713"/>
            <a:ext cx="7827640" cy="4873752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Цель работы:</a:t>
            </a:r>
            <a:r>
              <a:rPr lang="ru-RU" u="sng" dirty="0" smtClean="0"/>
              <a:t> </a:t>
            </a:r>
            <a:r>
              <a:rPr lang="ru-RU" dirty="0" smtClean="0"/>
              <a:t>исследовать влияние наушников на слух учащихся 9 классов МБОУ «Роговатовская СОШ с УИОП»</a:t>
            </a:r>
          </a:p>
          <a:p>
            <a:r>
              <a:rPr lang="ru-RU" b="1" u="sng" dirty="0" smtClean="0"/>
              <a:t>Задачи исследования:</a:t>
            </a:r>
            <a:endParaRPr lang="ru-RU" u="sng" dirty="0" smtClean="0"/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Проанализировать научную литературу по проблеме исследования;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Провести практическое исследование определения остроты слуха учащихся;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Выяснить влияние наушников на здоровье человека;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Разработать здоровьесберегающие рекомендации для учащихся.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Гипотеза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175679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Наушники и постоянное звуковое раздражение крайне негативно влияют на организм человека</a:t>
            </a:r>
          </a:p>
          <a:p>
            <a:endParaRPr lang="ru-RU" dirty="0"/>
          </a:p>
        </p:txBody>
      </p:sp>
      <p:pic>
        <p:nvPicPr>
          <p:cNvPr id="1026" name="Picture 2" descr="https://img.stereo.ru/news/2017/1/6978a5ab0ebd767652e8efb760b6a5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780928"/>
            <a:ext cx="5053141" cy="35214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Диаграмма 10"/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26" r:id="rId4" imgW="9144793" imgH="6858594" progId="Excel.Sheet.8">
              <p:embed/>
            </p:oleObj>
          </a:graphicData>
        </a:graphic>
      </p:graphicFrame>
      <p:pic>
        <p:nvPicPr>
          <p:cNvPr id="37892" name="Picture 4" descr="http://kri.com.ua/uploads/posts/2012-06/1338536650_1244668224_kid6-1.jpg"/>
          <p:cNvPicPr>
            <a:picLocks noChangeAspect="1" noChangeArrowheads="1"/>
          </p:cNvPicPr>
          <p:nvPr/>
        </p:nvPicPr>
        <p:blipFill>
          <a:blip r:embed="rId5" r:link="rId6"/>
          <a:srcRect l="11143" t="30562" r="9987" b="39723"/>
          <a:stretch>
            <a:fillRect/>
          </a:stretch>
        </p:blipFill>
        <p:spPr bwMode="auto">
          <a:xfrm>
            <a:off x="3895725" y="5670550"/>
            <a:ext cx="2301875" cy="866775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37898" name="Picture 10" descr="http://av.volyn.ua/news/4087_9c8cf84d.jpg"/>
          <p:cNvPicPr>
            <a:picLocks noChangeAspect="1" noChangeArrowheads="1"/>
          </p:cNvPicPr>
          <p:nvPr/>
        </p:nvPicPr>
        <p:blipFill>
          <a:blip r:embed="rId7" r:link="rId8"/>
          <a:srcRect l="14111" t="22083" r="18204" b="23573"/>
          <a:stretch>
            <a:fillRect/>
          </a:stretch>
        </p:blipFill>
        <p:spPr bwMode="auto">
          <a:xfrm>
            <a:off x="6872288" y="2235200"/>
            <a:ext cx="1947862" cy="1106488"/>
          </a:xfrm>
          <a:prstGeom prst="rect">
            <a:avLst/>
          </a:prstGeom>
          <a:noFill/>
          <a:ln w="2857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37895" name="Picture 7" descr="http://vijaytamil.net/wp-content/uploads/2016/02/year.jpeg"/>
          <p:cNvPicPr>
            <a:picLocks noChangeAspect="1" noChangeArrowheads="1"/>
          </p:cNvPicPr>
          <p:nvPr/>
        </p:nvPicPr>
        <p:blipFill>
          <a:blip r:embed="rId9" r:link="rId10"/>
          <a:srcRect t="27222" r="16408" b="18611"/>
          <a:stretch>
            <a:fillRect/>
          </a:stretch>
        </p:blipFill>
        <p:spPr bwMode="auto">
          <a:xfrm>
            <a:off x="225425" y="4710113"/>
            <a:ext cx="2184400" cy="987425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37896" name="Picture 8" descr="http://acner.org/img/care_and_prevention/how-to-apply-compressions-to-reduce-large-pores_2_9062.jpg"/>
          <p:cNvPicPr>
            <a:picLocks noChangeAspect="1" noChangeArrowheads="1"/>
          </p:cNvPicPr>
          <p:nvPr/>
        </p:nvPicPr>
        <p:blipFill>
          <a:blip r:embed="rId11" r:link="rId12"/>
          <a:srcRect l="13019" t="32442" r="6940" b="6914"/>
          <a:stretch>
            <a:fillRect/>
          </a:stretch>
        </p:blipFill>
        <p:spPr bwMode="auto">
          <a:xfrm>
            <a:off x="211138" y="2224088"/>
            <a:ext cx="1795462" cy="900112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032" name="Picture 9" descr="http://www.ineedhelp.com.ua/sites/default/files/styles/slide_front_panel/public/field/image/smiling_baby.jpg?itok=YpIY1xAY"/>
          <p:cNvPicPr>
            <a:picLocks noChangeAspect="1" noChangeArrowheads="1"/>
          </p:cNvPicPr>
          <p:nvPr/>
        </p:nvPicPr>
        <p:blipFill>
          <a:blip r:embed="rId13" r:link="rId14"/>
          <a:srcRect l="22160" t="57683" r="20313" b="10150"/>
          <a:stretch>
            <a:fillRect/>
          </a:stretch>
        </p:blipFill>
        <p:spPr bwMode="auto">
          <a:xfrm>
            <a:off x="3629025" y="1874838"/>
            <a:ext cx="2014538" cy="706437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</p:spPr>
      </p:pic>
      <p:cxnSp>
        <p:nvCxnSpPr>
          <p:cNvPr id="13" name="Прямая со стрелкой 12"/>
          <p:cNvCxnSpPr>
            <a:stCxn id="37898" idx="1"/>
          </p:cNvCxnSpPr>
          <p:nvPr/>
        </p:nvCxnSpPr>
        <p:spPr>
          <a:xfrm rot="10800000" flipV="1">
            <a:off x="4403725" y="2787650"/>
            <a:ext cx="2468563" cy="546100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3573462" y="2743201"/>
            <a:ext cx="434975" cy="12700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G:\исследовательские работы\фото 2016\DSC089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1036638"/>
            <a:ext cx="5561013" cy="281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G:\исследовательские работы\фото 2016\DSC0892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9338" y="3640138"/>
            <a:ext cx="5264150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0" y="0"/>
            <a:ext cx="877728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bg1"/>
                </a:solidFill>
              </a:rPr>
              <a:t>Не только учащиеся школы, но и вся молодежь</a:t>
            </a:r>
          </a:p>
          <a:p>
            <a:r>
              <a:rPr lang="ru-RU" sz="2800" b="1">
                <a:solidFill>
                  <a:schemeClr val="bg1"/>
                </a:solidFill>
              </a:rPr>
              <a:t>                                  не расстаются с наушниками</a:t>
            </a:r>
          </a:p>
        </p:txBody>
      </p:sp>
      <p:pic>
        <p:nvPicPr>
          <p:cNvPr id="14342" name="Picture 2" descr="G:\исследовательские работы\шум влияние на слух\наушники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82563" y="3956050"/>
            <a:ext cx="4030663" cy="26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Схема 6"/>
          <p:cNvGraphicFramePr/>
          <p:nvPr/>
        </p:nvGraphicFramePr>
        <p:xfrm>
          <a:off x="253699" y="1093010"/>
          <a:ext cx="8639032" cy="52085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2962275" y="314325"/>
            <a:ext cx="3279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chemeClr val="bg1"/>
                </a:solidFill>
              </a:rPr>
              <a:t>Тип наушников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Диаграмма 2"/>
          <p:cNvGraphicFramePr>
            <a:graphicFrameLocks/>
          </p:cNvGraphicFramePr>
          <p:nvPr/>
        </p:nvGraphicFramePr>
        <p:xfrm>
          <a:off x="559557" y="259307"/>
          <a:ext cx="8079475" cy="62370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165</TotalTime>
  <Words>775</Words>
  <Application>Microsoft Office PowerPoint</Application>
  <PresentationFormat>Экран (4:3)</PresentationFormat>
  <Paragraphs>84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Эркер</vt:lpstr>
      <vt:lpstr>Лист Microsoft Office Excel 97-2003</vt:lpstr>
      <vt:lpstr>Слайд 1</vt:lpstr>
      <vt:lpstr>Слайд 2</vt:lpstr>
      <vt:lpstr>Введение</vt:lpstr>
      <vt:lpstr>Цель и задачи проекта</vt:lpstr>
      <vt:lpstr>Гипотеза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Выводы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Мария</cp:lastModifiedBy>
  <cp:revision>26</cp:revision>
  <dcterms:created xsi:type="dcterms:W3CDTF">2020-04-18T15:16:20Z</dcterms:created>
  <dcterms:modified xsi:type="dcterms:W3CDTF">2023-11-18T16:26:31Z</dcterms:modified>
</cp:coreProperties>
</file>