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"/>
  </p:notesMasterIdLst>
  <p:sldIdLst>
    <p:sldId id="257" r:id="rId4"/>
    <p:sldId id="258" r:id="rId5"/>
    <p:sldId id="288" r:id="rId6"/>
    <p:sldId id="299" r:id="rId7"/>
    <p:sldId id="300" r:id="rId8"/>
    <p:sldId id="265" r:id="rId9"/>
    <p:sldId id="270" r:id="rId10"/>
    <p:sldId id="266" r:id="rId11"/>
    <p:sldId id="273" r:id="rId12"/>
    <p:sldId id="267" r:id="rId13"/>
    <p:sldId id="274" r:id="rId14"/>
    <p:sldId id="269" r:id="rId15"/>
    <p:sldId id="262" r:id="rId16"/>
    <p:sldId id="271" r:id="rId17"/>
    <p:sldId id="272" r:id="rId18"/>
    <p:sldId id="275" r:id="rId19"/>
    <p:sldId id="277" r:id="rId20"/>
    <p:sldId id="280" r:id="rId21"/>
    <p:sldId id="276" r:id="rId22"/>
    <p:sldId id="279" r:id="rId23"/>
    <p:sldId id="281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63" r:id="rId32"/>
    <p:sldId id="268" r:id="rId33"/>
  </p:sldIdLst>
  <p:sldSz cx="12192000" cy="6858000"/>
  <p:notesSz cx="6858000" cy="9144000"/>
  <p:custDataLst>
    <p:tags r:id="rId3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BAB"/>
    <a:srgbClr val="FFF1C5"/>
    <a:srgbClr val="FFE89F"/>
    <a:srgbClr val="FFD8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slide" Target="slides/slide16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17.xml" /><Relationship Id="rId21" Type="http://schemas.openxmlformats.org/officeDocument/2006/relationships/slide" Target="slides/slide18.xml" /><Relationship Id="rId22" Type="http://schemas.openxmlformats.org/officeDocument/2006/relationships/slide" Target="slides/slide19.xml" /><Relationship Id="rId23" Type="http://schemas.openxmlformats.org/officeDocument/2006/relationships/slide" Target="slides/slide20.xml" /><Relationship Id="rId24" Type="http://schemas.openxmlformats.org/officeDocument/2006/relationships/slide" Target="slides/slide21.xml" /><Relationship Id="rId25" Type="http://schemas.openxmlformats.org/officeDocument/2006/relationships/slide" Target="slides/slide22.xml" /><Relationship Id="rId26" Type="http://schemas.openxmlformats.org/officeDocument/2006/relationships/slide" Target="slides/slide23.xml" /><Relationship Id="rId27" Type="http://schemas.openxmlformats.org/officeDocument/2006/relationships/slide" Target="slides/slide24.xml" /><Relationship Id="rId28" Type="http://schemas.openxmlformats.org/officeDocument/2006/relationships/slide" Target="slides/slide25.xml" /><Relationship Id="rId29" Type="http://schemas.openxmlformats.org/officeDocument/2006/relationships/slide" Target="slides/slide26.xml" /><Relationship Id="rId3" Type="http://schemas.openxmlformats.org/officeDocument/2006/relationships/notesMaster" Target="notesMasters/notesMaster1.xml" /><Relationship Id="rId30" Type="http://schemas.openxmlformats.org/officeDocument/2006/relationships/slide" Target="slides/slide27.xml" /><Relationship Id="rId31" Type="http://schemas.openxmlformats.org/officeDocument/2006/relationships/slide" Target="slides/slide28.xml" /><Relationship Id="rId32" Type="http://schemas.openxmlformats.org/officeDocument/2006/relationships/slide" Target="slides/slide29.xml" /><Relationship Id="rId33" Type="http://schemas.openxmlformats.org/officeDocument/2006/relationships/slide" Target="slides/slide30.xml" /><Relationship Id="rId34" Type="http://schemas.openxmlformats.org/officeDocument/2006/relationships/tags" Target="tags/tag1.xml" /><Relationship Id="rId35" Type="http://schemas.openxmlformats.org/officeDocument/2006/relationships/presProps" Target="presProps.xml" /><Relationship Id="rId36" Type="http://schemas.openxmlformats.org/officeDocument/2006/relationships/viewProps" Target="viewProps.xml" /><Relationship Id="rId37" Type="http://schemas.openxmlformats.org/officeDocument/2006/relationships/theme" Target="theme/theme1.xml" /><Relationship Id="rId38" Type="http://schemas.openxmlformats.org/officeDocument/2006/relationships/tableStyles" Target="tableStyles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8BF24-AA57-4AFB-94A2-71EEEB34E3BD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F059C-7D02-4742-92BC-42BA05549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12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921601"/>
      </p:ext>
    </p:extLst>
  </p:cSld>
  <p:clrMapOvr>
    <a:masterClrMapping/>
  </p:clrMapOvr>
  <p:transition spd="slow">
    <p:push dir="u"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279034"/>
      </p:ext>
    </p:extLst>
  </p:cSld>
  <p:clrMapOvr>
    <a:masterClrMapping/>
  </p:clrMapOvr>
  <p:transition spd="slow">
    <p:push dir="u"/>
  </p:transition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855278"/>
      </p:ext>
    </p:extLst>
  </p:cSld>
  <p:clrMapOvr>
    <a:masterClrMapping/>
  </p:clrMapOvr>
  <p:transition spd="slow">
    <p:push dir="u"/>
  </p:transition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9" y="600077"/>
            <a:ext cx="2766483" cy="1981201"/>
          </a:xfrm>
          <a:ln>
            <a:noFill/>
          </a:ln>
        </p:spPr>
        <p:txBody>
          <a:bodyPr/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51818" y="1651002"/>
            <a:ext cx="7503583" cy="422076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51816" y="614366"/>
            <a:ext cx="4988984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B835A-6BA7-415A-8FA1-D6D5D93A3757}" type="datetimeFigureOut">
              <a:rPr lang="ru-RU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18.11.2023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E9CCD-7F8C-47C8-B454-4ADDA6402918}" type="slidenum">
              <a:rPr lang="ru-RU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658284" y="6356353"/>
            <a:ext cx="680296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063740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eg" /><Relationship Id="rId3" Type="http://schemas.openxmlformats.org/officeDocument/2006/relationships/theme" Target="..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EE3B92E-E4E9-40AF-9900-E126E6C8D6E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id="{1DA028C8-1325-4FC8-B28D-8987480C588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ransition spd="slow">
    <p:push dir="u"/>
  </p:transition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26635" y="1554163"/>
            <a:ext cx="2764367" cy="19796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05868" y="1547813"/>
            <a:ext cx="5630333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50400" y="188916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753098-F616-4857-BF32-04BF12040516}" type="datetimeFigureOut">
              <a:rPr lang="ru-RU">
                <a:solidFill>
                  <a:srgbClr val="FFFFFF">
                    <a:tint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18.11.2023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6635" y="6356353"/>
            <a:ext cx="6802967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46168" y="6356353"/>
            <a:ext cx="1517651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8BCDB6-97B6-4704-94FB-C524D0040E0B}" type="slidenum">
              <a:rPr lang="ru-RU">
                <a:solidFill>
                  <a:srgbClr val="FFFFFF">
                    <a:tint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4825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</p:sldLayoutIdLst>
  <p:transition/>
  <p:timing/>
  <p:txStyles>
    <p:titleStyle>
      <a:lvl1pPr algn="l" rtl="0" eaLnBrk="0" fontAlgn="base" hangingPunct="0">
        <a:spcBef>
          <a:spcPct val="0"/>
        </a:spcBef>
        <a:spcAft>
          <a:spcPct val="0"/>
        </a:spcAft>
        <a:defRPr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 Black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»"/>
        <a:defRPr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Relationship Id="rId3" Type="http://schemas.openxmlformats.org/officeDocument/2006/relationships/image" Target="../media/image19.jpeg" /><Relationship Id="rId4" Type="http://schemas.openxmlformats.org/officeDocument/2006/relationships/image" Target="../media/image20.png" /><Relationship Id="rId5" Type="http://schemas.openxmlformats.org/officeDocument/2006/relationships/image" Target="../media/image21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2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3.png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Relationship Id="rId3" Type="http://schemas.openxmlformats.org/officeDocument/2006/relationships/image" Target="../media/image26.jpeg" /><Relationship Id="rId4" Type="http://schemas.openxmlformats.org/officeDocument/2006/relationships/image" Target="../media/image27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8.jpeg" /><Relationship Id="rId3" Type="http://schemas.openxmlformats.org/officeDocument/2006/relationships/image" Target="../media/image29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0.jpeg" /><Relationship Id="rId3" Type="http://schemas.openxmlformats.org/officeDocument/2006/relationships/image" Target="../media/image31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2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3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4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5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6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7.jpeg" /><Relationship Id="rId3" Type="http://schemas.openxmlformats.org/officeDocument/2006/relationships/image" Target="../media/image38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9.jpeg" /><Relationship Id="rId3" Type="http://schemas.openxmlformats.org/officeDocument/2006/relationships/image" Target="../media/image40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41.jpeg" /><Relationship Id="rId3" Type="http://schemas.openxmlformats.org/officeDocument/2006/relationships/image" Target="../media/image42.pn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43.jpeg" /><Relationship Id="rId3" Type="http://schemas.openxmlformats.org/officeDocument/2006/relationships/image" Target="../media/image44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5.png" /><Relationship Id="rId3" Type="http://schemas.openxmlformats.org/officeDocument/2006/relationships/image" Target="../media/image46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slide" Target="slide2.xml" TargetMode="Internal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Relationship Id="rId4" Type="http://schemas.openxmlformats.org/officeDocument/2006/relationships/image" Target="../media/image6.jpeg" /><Relationship Id="rId5" Type="http://schemas.openxmlformats.org/officeDocument/2006/relationships/image" Target="../media/image7.jpeg" /><Relationship Id="rId6" Type="http://schemas.openxmlformats.org/officeDocument/2006/relationships/image" Target="../media/image8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Relationship Id="rId5" Type="http://schemas.openxmlformats.org/officeDocument/2006/relationships/image" Target="../media/image12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0BF697F1-DAFB-46B6-8A51-6CC22BA66092}"/>
              </a:ext>
            </a:extLst>
          </p:cNvPr>
          <p:cNvSpPr/>
          <p:nvPr/>
        </p:nvSpPr>
        <p:spPr>
          <a:xfrm>
            <a:off x="3011055" y="999837"/>
            <a:ext cx="5850081" cy="2048164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</a:t>
            </a:r>
            <a:r>
              <a:rPr lang="ru-RU" sz="4800" b="1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</a:t>
            </a:r>
          </a:p>
          <a:p>
            <a:pPr algn="ctr"/>
            <a:r>
              <a:rPr lang="ru-RU" sz="4800" b="1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Омонимы</a:t>
            </a:r>
            <a:endParaRPr lang="ru-RU" sz="4800" b="1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22508C7-FE96-442C-87B2-4DFCA95212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70109" y="3244273"/>
            <a:ext cx="25717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8691" y="5486400"/>
            <a:ext cx="28721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Выполнил:</a:t>
            </a:r>
          </a:p>
          <a:p>
            <a:r>
              <a:rPr lang="ru-RU"/>
              <a:t>у</a:t>
            </a:r>
            <a:r>
              <a:rPr lang="ru-RU" smtClean="0"/>
              <a:t>читель начальных классов</a:t>
            </a:r>
          </a:p>
          <a:p>
            <a:r>
              <a:rPr lang="ru-RU" smtClean="0"/>
              <a:t>Ермолина А.С.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754954"/>
      </p:ext>
    </p:extLst>
  </p:cSld>
  <p:clrMapOvr>
    <a:masterClrMapping/>
  </p:clrMapOvr>
  <p:transition spd="slow">
    <p:push dir="u"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875168" y="325215"/>
            <a:ext cx="2554200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это?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3E55EA53-1D03-44F9-BF62-3C9D4562C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23687" y="2092036"/>
            <a:ext cx="2005446" cy="267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166F7C83-5E90-4ED9-8B94-AA04F7133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42296" y="1806228"/>
            <a:ext cx="1865745" cy="266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>
            <a:extLst>
              <a:ext uri="{FF2B5EF4-FFF2-40B4-BE49-F238E27FC236}">
                <a16:creationId xmlns:a16="http://schemas.microsoft.com/office/drawing/2014/main" id="{0A6FB261-1E60-4BF6-B9A3-CABE68FA3C99}"/>
              </a:ext>
            </a:extLst>
          </p:cNvPr>
          <p:cNvCxnSpPr/>
          <p:nvPr/>
        </p:nvCxnSpPr>
        <p:spPr>
          <a:xfrm flipV="1">
            <a:off x="1468581" y="3137143"/>
            <a:ext cx="617106" cy="2918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2" name="Picture 6">
            <a:extLst>
              <a:ext uri="{FF2B5EF4-FFF2-40B4-BE49-F238E27FC236}">
                <a16:creationId xmlns:a16="http://schemas.microsoft.com/office/drawing/2014/main" id="{69CEF846-6AF4-472F-84E1-36D77050A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6133443">
            <a:off x="5280666" y="4408644"/>
            <a:ext cx="2883675" cy="108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88A5C7FB-F35A-4563-B279-26CD6C711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70650" y="3065924"/>
            <a:ext cx="5016888" cy="3546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137689"/>
      </p:ext>
    </p:extLst>
  </p:cSld>
  <p:clrMapOvr>
    <a:masterClrMapping/>
  </p:clrMapOvr>
  <p:transition spd="slow">
    <p:push dir="u"/>
  </p:transition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57815" y="462771"/>
            <a:ext cx="3102494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A5071FB-6D0B-4942-9753-747ED375018E}"/>
              </a:ext>
            </a:extLst>
          </p:cNvPr>
          <p:cNvSpPr/>
          <p:nvPr/>
        </p:nvSpPr>
        <p:spPr>
          <a:xfrm>
            <a:off x="3297382" y="1954645"/>
            <a:ext cx="5731047" cy="128962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>
                <a:solidFill>
                  <a:schemeClr val="tx1"/>
                </a:solidFill>
              </a:rPr>
              <a:t>ОМОНИМЫ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023E9D8-95E0-46D0-99F3-6D33EF8181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1448" y="3885715"/>
            <a:ext cx="2005758" cy="267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5376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645891" y="327747"/>
            <a:ext cx="2452255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Объясни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EC99AD3-7557-4F66-BC33-5303786D5F04}"/>
              </a:ext>
            </a:extLst>
          </p:cNvPr>
          <p:cNvSpPr/>
          <p:nvPr/>
        </p:nvSpPr>
        <p:spPr>
          <a:xfrm>
            <a:off x="280442" y="1410854"/>
            <a:ext cx="1757794" cy="787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Коса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4C86044-D436-4876-941B-83093682B186}"/>
              </a:ext>
            </a:extLst>
          </p:cNvPr>
          <p:cNvSpPr/>
          <p:nvPr/>
        </p:nvSpPr>
        <p:spPr>
          <a:xfrm>
            <a:off x="178725" y="2951884"/>
            <a:ext cx="1859511" cy="787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коса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FF2A02D-E490-4305-AB45-3AA895F4468D}"/>
              </a:ext>
            </a:extLst>
          </p:cNvPr>
          <p:cNvSpPr/>
          <p:nvPr/>
        </p:nvSpPr>
        <p:spPr>
          <a:xfrm>
            <a:off x="178725" y="4659168"/>
            <a:ext cx="1859511" cy="787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коса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CD82403-62FD-4593-93BF-2AE2C485FE22}"/>
              </a:ext>
            </a:extLst>
          </p:cNvPr>
          <p:cNvSpPr/>
          <p:nvPr/>
        </p:nvSpPr>
        <p:spPr>
          <a:xfrm>
            <a:off x="2242358" y="1410854"/>
            <a:ext cx="3067858" cy="787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причёска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D3FA007-45D2-49AA-A86C-E8BAA8C11099}"/>
              </a:ext>
            </a:extLst>
          </p:cNvPr>
          <p:cNvSpPr/>
          <p:nvPr/>
        </p:nvSpPr>
        <p:spPr>
          <a:xfrm>
            <a:off x="2229022" y="2951884"/>
            <a:ext cx="3067859" cy="787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инструмент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CDCB219-167A-4E1B-B89A-DF0EAD4EE6FA}"/>
              </a:ext>
            </a:extLst>
          </p:cNvPr>
          <p:cNvSpPr/>
          <p:nvPr/>
        </p:nvSpPr>
        <p:spPr>
          <a:xfrm>
            <a:off x="2229022" y="4659168"/>
            <a:ext cx="3206404" cy="787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суши полоса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1256D102-9CCF-4FA4-AF52-C70B44C4EB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74475" y="1310326"/>
            <a:ext cx="2487134" cy="2479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17883856-806F-42F2-B62B-4E7EE588BA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7667" y="2803070"/>
            <a:ext cx="1460612" cy="2083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6B8C87F5-366B-495A-BB50-EC7066F87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30109" y="4319732"/>
            <a:ext cx="4008582" cy="2254828"/>
          </a:xfrm>
          <a:prstGeom prst="ellipse">
            <a:avLst/>
          </a:prstGeom>
          <a:ln w="190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42E51D8E-602B-4FEA-A88C-AA2B7BEB18E0}"/>
              </a:ext>
            </a:extLst>
          </p:cNvPr>
          <p:cNvSpPr/>
          <p:nvPr/>
        </p:nvSpPr>
        <p:spPr>
          <a:xfrm>
            <a:off x="3280809" y="325293"/>
            <a:ext cx="5874328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Придумай предложения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DF1833-B51E-4F94-B942-7A72315B51CE}"/>
              </a:ext>
            </a:extLst>
          </p:cNvPr>
          <p:cNvSpPr txBox="1"/>
          <p:nvPr/>
        </p:nvSpPr>
        <p:spPr>
          <a:xfrm>
            <a:off x="1300249" y="1408833"/>
            <a:ext cx="942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/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925C43-8A81-4FD4-A7B3-C99CC89B1330}"/>
              </a:ext>
            </a:extLst>
          </p:cNvPr>
          <p:cNvSpPr txBox="1"/>
          <p:nvPr/>
        </p:nvSpPr>
        <p:spPr>
          <a:xfrm>
            <a:off x="1302847" y="2900611"/>
            <a:ext cx="942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/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4ED6C6-6C45-4D75-8F7A-E005F7744E03}"/>
              </a:ext>
            </a:extLst>
          </p:cNvPr>
          <p:cNvSpPr txBox="1"/>
          <p:nvPr/>
        </p:nvSpPr>
        <p:spPr>
          <a:xfrm>
            <a:off x="1312543" y="4671133"/>
            <a:ext cx="942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295894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1"/>
      <p:bldP spid="11" grpId="2"/>
      <p:bldP spid="13" grpId="3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61164" y="369456"/>
            <a:ext cx="2632364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Правило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836B089-1B6C-4BDB-9654-55FEABCB7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07469" y="3971637"/>
            <a:ext cx="2005446" cy="267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EC99AD3-7557-4F66-BC33-5303786D5F04}"/>
              </a:ext>
            </a:extLst>
          </p:cNvPr>
          <p:cNvSpPr/>
          <p:nvPr/>
        </p:nvSpPr>
        <p:spPr>
          <a:xfrm>
            <a:off x="720436" y="1671782"/>
            <a:ext cx="10049164" cy="28725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>
                <a:solidFill>
                  <a:schemeClr val="tx1"/>
                </a:solidFill>
              </a:rPr>
              <a:t>Омонимы – это слова, которые ……………….. и ……………. одинаково, но имеют ….…..…. лексические значения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8057718-D654-4B2A-A307-208BB18C86E1}"/>
              </a:ext>
            </a:extLst>
          </p:cNvPr>
          <p:cNvSpPr/>
          <p:nvPr/>
        </p:nvSpPr>
        <p:spPr>
          <a:xfrm>
            <a:off x="803564" y="2406546"/>
            <a:ext cx="2944437" cy="62712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произносятся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6F25634-671E-4070-9736-6F024CB3D0D7}"/>
              </a:ext>
            </a:extLst>
          </p:cNvPr>
          <p:cNvSpPr/>
          <p:nvPr/>
        </p:nvSpPr>
        <p:spPr>
          <a:xfrm>
            <a:off x="4353560" y="2406546"/>
            <a:ext cx="2333568" cy="62712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пишутся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4641533-8AD6-42F4-A114-1E82575F47C1}"/>
              </a:ext>
            </a:extLst>
          </p:cNvPr>
          <p:cNvSpPr/>
          <p:nvPr/>
        </p:nvSpPr>
        <p:spPr>
          <a:xfrm>
            <a:off x="2671387" y="3197209"/>
            <a:ext cx="2005446" cy="62712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разные</a:t>
            </a:r>
          </a:p>
        </p:txBody>
      </p:sp>
    </p:spTree>
    <p:extLst>
      <p:ext uri="{BB962C8B-B14F-4D97-AF65-F5344CB8AC3E}">
        <p14:creationId xmlns:p14="http://schemas.microsoft.com/office/powerpoint/2010/main" val="22491526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1"/>
      <p:bldP spid="10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5836B089-1B6C-4BDB-9654-55FEABCB7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07469" y="3971637"/>
            <a:ext cx="2005446" cy="267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: двойная изогнутая линия 1">
            <a:extLst>
              <a:ext uri="{FF2B5EF4-FFF2-40B4-BE49-F238E27FC236}">
                <a16:creationId xmlns:a16="http://schemas.microsoft.com/office/drawing/2014/main" id="{8E93A289-67C8-460F-9222-FEFDE9E88ABA}"/>
              </a:ext>
            </a:extLst>
          </p:cNvPr>
          <p:cNvSpPr/>
          <p:nvPr/>
        </p:nvSpPr>
        <p:spPr>
          <a:xfrm flipH="1">
            <a:off x="3574473" y="1810327"/>
            <a:ext cx="4359564" cy="2364509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23510"/>
              <a:gd name="adj8" fmla="val -77613"/>
            </a:avLst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/>
              <a:t>Что делать, если мы не знаем значение слов?</a:t>
            </a:r>
          </a:p>
        </p:txBody>
      </p:sp>
    </p:spTree>
    <p:extLst>
      <p:ext uri="{BB962C8B-B14F-4D97-AF65-F5344CB8AC3E}">
        <p14:creationId xmlns:p14="http://schemas.microsoft.com/office/powerpoint/2010/main" val="3948759080"/>
      </p:ext>
    </p:extLst>
  </p:cSld>
  <p:clrMapOvr>
    <a:masterClrMapping/>
  </p:clrMapOvr>
  <p:transition spd="slow">
    <p:push dir="u"/>
  </p:transition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5836B089-1B6C-4BDB-9654-55FEABCB7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07469" y="3971637"/>
            <a:ext cx="2005446" cy="267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>
            <a:extLst>
              <a:ext uri="{FF2B5EF4-FFF2-40B4-BE49-F238E27FC236}">
                <a16:creationId xmlns:a16="http://schemas.microsoft.com/office/drawing/2014/main" id="{2054816F-7709-437B-9E99-24B1A3925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66052" y="648106"/>
            <a:ext cx="3673447" cy="52869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D29A8D9C-E524-43B1-B0D3-CD0BC67E1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81988" y="648106"/>
            <a:ext cx="3450679" cy="52869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F699421-046A-4B3E-A839-008F7B1580C4}"/>
              </a:ext>
            </a:extLst>
          </p:cNvPr>
          <p:cNvSpPr/>
          <p:nvPr/>
        </p:nvSpPr>
        <p:spPr>
          <a:xfrm>
            <a:off x="9947563" y="648106"/>
            <a:ext cx="1782618" cy="787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С.156</a:t>
            </a:r>
          </a:p>
        </p:txBody>
      </p:sp>
    </p:spTree>
    <p:extLst>
      <p:ext uri="{BB962C8B-B14F-4D97-AF65-F5344CB8AC3E}">
        <p14:creationId xmlns:p14="http://schemas.microsoft.com/office/powerpoint/2010/main" val="12718575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  <p:cond evt="onBegin" delay="0">
                          <p:tn val="10"/>
                        </p:cond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  <p:cond evt="onBegin" delay="0">
                          <p:tn val="18"/>
                        </p:cond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61163" y="369456"/>
            <a:ext cx="2987963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Объясните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EC99AD3-7557-4F66-BC33-5303786D5F04}"/>
              </a:ext>
            </a:extLst>
          </p:cNvPr>
          <p:cNvSpPr/>
          <p:nvPr/>
        </p:nvSpPr>
        <p:spPr>
          <a:xfrm>
            <a:off x="639157" y="1457036"/>
            <a:ext cx="3193934" cy="787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дождевик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F19AE7D-7E34-4794-AC4C-1284483280E9}"/>
              </a:ext>
            </a:extLst>
          </p:cNvPr>
          <p:cNvSpPr/>
          <p:nvPr/>
        </p:nvSpPr>
        <p:spPr>
          <a:xfrm>
            <a:off x="565266" y="3825009"/>
            <a:ext cx="3193934" cy="787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дождевик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095524-B23D-4FBE-AE71-D153E84F3432}"/>
              </a:ext>
            </a:extLst>
          </p:cNvPr>
          <p:cNvSpPr txBox="1"/>
          <p:nvPr/>
        </p:nvSpPr>
        <p:spPr>
          <a:xfrm>
            <a:off x="3110576" y="1457036"/>
            <a:ext cx="942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/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B29877-3B6E-4F71-A898-E9AD0DA9A9EF}"/>
              </a:ext>
            </a:extLst>
          </p:cNvPr>
          <p:cNvSpPr txBox="1"/>
          <p:nvPr/>
        </p:nvSpPr>
        <p:spPr>
          <a:xfrm>
            <a:off x="2962794" y="3825009"/>
            <a:ext cx="942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/>
              <a:t>2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2AED005-175B-48BD-A841-1E26F82E6409}"/>
              </a:ext>
            </a:extLst>
          </p:cNvPr>
          <p:cNvSpPr/>
          <p:nvPr/>
        </p:nvSpPr>
        <p:spPr>
          <a:xfrm>
            <a:off x="4358177" y="1457036"/>
            <a:ext cx="2236587" cy="787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гриб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3006E1F-7E11-4D2E-B021-81305B5C1C67}"/>
              </a:ext>
            </a:extLst>
          </p:cNvPr>
          <p:cNvSpPr/>
          <p:nvPr/>
        </p:nvSpPr>
        <p:spPr>
          <a:xfrm>
            <a:off x="4358177" y="3825009"/>
            <a:ext cx="2236587" cy="787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плащ</a:t>
            </a: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53677F1C-F302-4AF2-B3A0-446C8717E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90507" y="1109152"/>
            <a:ext cx="2944089" cy="1962726"/>
          </a:xfrm>
          <a:prstGeom prst="ellipse">
            <a:avLst/>
          </a:prstGeom>
          <a:ln w="190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>
            <a:extLst>
              <a:ext uri="{FF2B5EF4-FFF2-40B4-BE49-F238E27FC236}">
                <a16:creationId xmlns:a16="http://schemas.microsoft.com/office/drawing/2014/main" id="{EC60889C-02E3-48D3-BC26-946E6A978D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43800" y="3590637"/>
            <a:ext cx="2683164" cy="268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3915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61163" y="369456"/>
            <a:ext cx="2987963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Объясните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EC99AD3-7557-4F66-BC33-5303786D5F04}"/>
              </a:ext>
            </a:extLst>
          </p:cNvPr>
          <p:cNvSpPr/>
          <p:nvPr/>
        </p:nvSpPr>
        <p:spPr>
          <a:xfrm>
            <a:off x="639156" y="1457036"/>
            <a:ext cx="3193933" cy="787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петрушка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F19AE7D-7E34-4794-AC4C-1284483280E9}"/>
              </a:ext>
            </a:extLst>
          </p:cNvPr>
          <p:cNvSpPr/>
          <p:nvPr/>
        </p:nvSpPr>
        <p:spPr>
          <a:xfrm>
            <a:off x="557066" y="3577648"/>
            <a:ext cx="3358111" cy="787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петрушка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095524-B23D-4FBE-AE71-D153E84F3432}"/>
              </a:ext>
            </a:extLst>
          </p:cNvPr>
          <p:cNvSpPr txBox="1"/>
          <p:nvPr/>
        </p:nvSpPr>
        <p:spPr>
          <a:xfrm>
            <a:off x="3055159" y="1457036"/>
            <a:ext cx="942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/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B29877-3B6E-4F71-A898-E9AD0DA9A9EF}"/>
              </a:ext>
            </a:extLst>
          </p:cNvPr>
          <p:cNvSpPr txBox="1"/>
          <p:nvPr/>
        </p:nvSpPr>
        <p:spPr>
          <a:xfrm>
            <a:off x="3055159" y="3580796"/>
            <a:ext cx="942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/>
              <a:t>2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3355E14-BCD7-496A-8505-8C4AB3DEBA3E}"/>
              </a:ext>
            </a:extLst>
          </p:cNvPr>
          <p:cNvSpPr/>
          <p:nvPr/>
        </p:nvSpPr>
        <p:spPr>
          <a:xfrm>
            <a:off x="4358177" y="1508374"/>
            <a:ext cx="2587568" cy="787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растение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F1FDADD-EC8E-4577-97FF-E1B1EAC7F5F6}"/>
              </a:ext>
            </a:extLst>
          </p:cNvPr>
          <p:cNvSpPr/>
          <p:nvPr/>
        </p:nvSpPr>
        <p:spPr>
          <a:xfrm>
            <a:off x="4358177" y="3577648"/>
            <a:ext cx="2587568" cy="787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кукла</a:t>
            </a:r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id="{C73A103A-59D3-4225-81B1-C64DA54370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5307" y="943495"/>
            <a:ext cx="2831174" cy="1887450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>
            <a:extLst>
              <a:ext uri="{FF2B5EF4-FFF2-40B4-BE49-F238E27FC236}">
                <a16:creationId xmlns:a16="http://schemas.microsoft.com/office/drawing/2014/main" id="{97C413D3-A8C9-49F2-AD97-8D00D4A94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94734" y="3168073"/>
            <a:ext cx="2282537" cy="3043382"/>
          </a:xfrm>
          <a:prstGeom prst="ellipse">
            <a:avLst/>
          </a:prstGeom>
          <a:ln w="190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308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2138218" y="295565"/>
            <a:ext cx="7915564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Подбери предложение, объясни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EC99AD3-7557-4F66-BC33-5303786D5F04}"/>
              </a:ext>
            </a:extLst>
          </p:cNvPr>
          <p:cNvSpPr/>
          <p:nvPr/>
        </p:nvSpPr>
        <p:spPr>
          <a:xfrm>
            <a:off x="2533996" y="5971885"/>
            <a:ext cx="7690659" cy="5905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Сестра насыпала в солонку соль.</a:t>
            </a:r>
          </a:p>
        </p:txBody>
      </p:sp>
      <p:pic>
        <p:nvPicPr>
          <p:cNvPr id="17410" name="Picture 2">
            <a:extLst>
              <a:ext uri="{FF2B5EF4-FFF2-40B4-BE49-F238E27FC236}">
                <a16:creationId xmlns:a16="http://schemas.microsoft.com/office/drawing/2014/main" id="{A4588132-247F-4C93-ACD7-468B74113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44980" y="1692268"/>
            <a:ext cx="5902039" cy="39396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200205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2138218" y="295565"/>
            <a:ext cx="7915564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Подбери предложение, объясни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EC99AD3-7557-4F66-BC33-5303786D5F04}"/>
              </a:ext>
            </a:extLst>
          </p:cNvPr>
          <p:cNvSpPr/>
          <p:nvPr/>
        </p:nvSpPr>
        <p:spPr>
          <a:xfrm>
            <a:off x="2589414" y="5971885"/>
            <a:ext cx="6514407" cy="5905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Девочка играла ноту соль.</a:t>
            </a:r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8617A059-AA9A-485A-8453-96159DB4BB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74"/>
          <a:stretch>
            <a:fillRect/>
          </a:stretch>
        </p:blipFill>
        <p:spPr bwMode="auto">
          <a:xfrm>
            <a:off x="1915261" y="1727200"/>
            <a:ext cx="7874261" cy="37222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933217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165601" y="290494"/>
            <a:ext cx="4114800" cy="743979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Настрой на урок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FC62508-751B-4DB4-BBBA-5771B2941C0C}"/>
              </a:ext>
            </a:extLst>
          </p:cNvPr>
          <p:cNvSpPr/>
          <p:nvPr/>
        </p:nvSpPr>
        <p:spPr>
          <a:xfrm>
            <a:off x="1976582" y="1870941"/>
            <a:ext cx="8081818" cy="9548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Не откладывай на завтра то, что …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FCB5004-1EDD-4167-A2C7-1807FB41769D}"/>
              </a:ext>
            </a:extLst>
          </p:cNvPr>
          <p:cNvSpPr/>
          <p:nvPr/>
        </p:nvSpPr>
        <p:spPr>
          <a:xfrm>
            <a:off x="2761672" y="3516745"/>
            <a:ext cx="6514407" cy="787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можно сделать СЕГОДНЯ!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52E67E0-F922-4D3B-9102-F6DF35B4B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70109" y="3244273"/>
            <a:ext cx="25717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56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2138218" y="295565"/>
            <a:ext cx="7915564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Подбери предложение, объясни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EC99AD3-7557-4F66-BC33-5303786D5F04}"/>
              </a:ext>
            </a:extLst>
          </p:cNvPr>
          <p:cNvSpPr/>
          <p:nvPr/>
        </p:nvSpPr>
        <p:spPr>
          <a:xfrm>
            <a:off x="1638690" y="5971884"/>
            <a:ext cx="8087821" cy="5905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Из-под земли бил горячий ключ.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27F3F89D-30DA-475C-9915-7ECEEA2A3B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87782" y="1217777"/>
            <a:ext cx="5989638" cy="44969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05017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2138218" y="295565"/>
            <a:ext cx="7915564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Подбери предложение, объясни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EC99AD3-7557-4F66-BC33-5303786D5F04}"/>
              </a:ext>
            </a:extLst>
          </p:cNvPr>
          <p:cNvSpPr/>
          <p:nvPr/>
        </p:nvSpPr>
        <p:spPr>
          <a:xfrm>
            <a:off x="729672" y="5971885"/>
            <a:ext cx="10732655" cy="5905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Таня нарисовала в тетради скрипичный ключ.</a:t>
            </a: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B03F4BB7-FF84-4028-8761-984813AD0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62010" y="1304780"/>
            <a:ext cx="7467978" cy="43229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807300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TextBox 8"/>
          <p:cNvSpPr txBox="1"/>
          <p:nvPr/>
        </p:nvSpPr>
        <p:spPr>
          <a:xfrm>
            <a:off x="3286539" y="407505"/>
            <a:ext cx="88392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слова пишутся одинаково, а произносятся по-разному:</a:t>
            </a:r>
          </a:p>
          <a:p>
            <a:pPr algn="ctr"/>
            <a:r>
              <a:rPr lang="ru-RU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замок – замок, </a:t>
            </a:r>
          </a:p>
          <a:p>
            <a:pPr algn="ctr"/>
            <a:r>
              <a:rPr lang="ru-RU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парить (овощи) – парить (в облаках).</a:t>
            </a:r>
          </a:p>
          <a:p>
            <a:pPr algn="ctr"/>
            <a:r>
              <a:rPr lang="ru-RU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омографы</a:t>
            </a:r>
          </a:p>
          <a:p>
            <a:pPr algn="ctr"/>
            <a:r>
              <a:rPr lang="ru-RU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/т.е. в буквальном переводе с греч. «одинаково пишущиеся»).</a:t>
            </a:r>
          </a:p>
          <a:p>
            <a:pPr algn="ctr"/>
            <a:r>
              <a:rPr lang="ru-RU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и наоборот: слова одинаково произносятся, а писать их надо по-разному: </a:t>
            </a:r>
            <a:r>
              <a:rPr lang="ru-RU" sz="2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пруд</a:t>
            </a:r>
            <a:r>
              <a:rPr lang="ru-RU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прут, метал и металл, пять и пядь (семи пядей во лбу).</a:t>
            </a:r>
          </a:p>
          <a:p>
            <a:pPr algn="ctr"/>
            <a:r>
              <a:rPr lang="ru-RU" sz="2800" i="1" smtClean="0"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–</a:t>
            </a:r>
            <a:r>
              <a:rPr lang="ru-RU" sz="2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омофоны</a:t>
            </a:r>
            <a:r>
              <a:rPr lang="ru-RU" sz="2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(т.е. «одинаково звучащие»).</a:t>
            </a:r>
            <a:endParaRPr lang="ru-RU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6602941" y="990600"/>
            <a:ext cx="102659" cy="75406"/>
          </a:xfrm>
          <a:prstGeom prst="line">
            <a:avLst/>
          </a:prstGeom>
          <a:ln w="28575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 flipV="1">
            <a:off x="8838141" y="990600"/>
            <a:ext cx="102659" cy="75406"/>
          </a:xfrm>
          <a:prstGeom prst="line">
            <a:avLst/>
          </a:prstGeom>
          <a:ln w="28575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469341" y="1448594"/>
            <a:ext cx="102659" cy="75406"/>
          </a:xfrm>
          <a:prstGeom prst="line">
            <a:avLst/>
          </a:prstGeom>
          <a:ln w="28575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 flipV="1">
            <a:off x="8533341" y="1448594"/>
            <a:ext cx="102659" cy="75406"/>
          </a:xfrm>
          <a:prstGeom prst="line">
            <a:avLst/>
          </a:prstGeom>
          <a:ln w="28575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 descr="img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122" y="2006342"/>
            <a:ext cx="3449005" cy="2456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551279"/>
      </p:ext>
    </p:extLst>
  </p:cSld>
  <p:clrMapOvr>
    <a:masterClrMapping/>
  </p:clrMapOvr>
  <p:transition spd="slow">
    <p:push dir="u"/>
  </p:transition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TextBox 8"/>
          <p:cNvSpPr txBox="1"/>
          <p:nvPr/>
        </p:nvSpPr>
        <p:spPr>
          <a:xfrm>
            <a:off x="609600" y="152400"/>
            <a:ext cx="11582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4" algn="ctr"/>
            <a:r>
              <a:rPr lang="ru-RU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Среди </a:t>
            </a:r>
            <a:r>
              <a:rPr lang="ru-RU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омофонов </a:t>
            </a:r>
            <a:r>
              <a:rPr lang="ru-RU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много таких пар, которые совпадают не во всех своих формах, а в некоторых или даже в одной.</a:t>
            </a:r>
          </a:p>
          <a:p>
            <a:pPr algn="ctr"/>
            <a:r>
              <a:rPr lang="ru-RU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Действительно, стоит начать изменять слова </a:t>
            </a:r>
            <a:r>
              <a:rPr lang="ru-RU" sz="2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пруд</a:t>
            </a:r>
            <a:r>
              <a:rPr lang="ru-RU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прут</a:t>
            </a:r>
            <a:r>
              <a:rPr lang="ru-RU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 падежам и числам, как сразу же обнаружится разница в их звучании: у </a:t>
            </a:r>
            <a:r>
              <a:rPr lang="ru-RU" sz="2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пруда, к пруду -  два прута, ударил прутом.</a:t>
            </a:r>
          </a:p>
          <a:p>
            <a:pPr algn="ctr"/>
            <a:r>
              <a:rPr lang="ru-RU" sz="2800" smtClean="0"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произносите: «Три!», то это можно понять и как числительное </a:t>
            </a:r>
            <a:r>
              <a:rPr lang="ru-RU" sz="2800" i="1" smtClean="0"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(три рубля, три книги), </a:t>
            </a:r>
            <a:r>
              <a:rPr lang="ru-RU" sz="2800" smtClean="0"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как глагол </a:t>
            </a:r>
            <a:r>
              <a:rPr lang="ru-RU" sz="2800" i="1" smtClean="0"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(Три сильнее!) </a:t>
            </a:r>
            <a:r>
              <a:rPr lang="ru-RU" sz="2800" smtClean="0"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 совпадают не все формы этих слов: </a:t>
            </a:r>
            <a:r>
              <a:rPr lang="ru-RU" sz="2800" i="1" smtClean="0"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тереть, тёр – трёх, тремя. </a:t>
            </a:r>
            <a:r>
              <a:rPr lang="ru-RU" sz="2800" smtClean="0"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Одинаковые формы разных слов называют </a:t>
            </a:r>
            <a:r>
              <a:rPr lang="ru-RU" sz="3200" b="1" err="1" smtClean="0"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омоформами.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885266"/>
      </p:ext>
    </p:extLst>
  </p:cSld>
  <p:clrMapOvr>
    <a:masterClrMapping/>
  </p:clrMapOvr>
  <p:transition spd="slow">
    <p:push dir="u"/>
  </p:transition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762539" y="77451"/>
            <a:ext cx="87376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Итак, выясним, </a:t>
            </a:r>
          </a:p>
          <a:p>
            <a:pPr algn="ctr"/>
            <a:r>
              <a:rPr lang="ru-RU" sz="4400" b="1" cap="none" spc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удалось запомнить</a:t>
            </a:r>
            <a:endParaRPr lang="ru-RU" sz="4400" b="1" cap="none" spc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1525" y="1427779"/>
            <a:ext cx="37454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Омонимы -</a:t>
            </a:r>
            <a:endParaRPr lang="ru-RU" sz="5400" b="1" cap="none" spc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4157" y="2277070"/>
            <a:ext cx="40003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Омографы -</a:t>
            </a:r>
            <a:endParaRPr lang="ru-RU" sz="5400" b="1" cap="none" spc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8743" y="3276600"/>
            <a:ext cx="37005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Омофоны -</a:t>
            </a:r>
            <a:endParaRPr lang="ru-RU" sz="5400" b="1" cap="none" spc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4157" y="4267200"/>
            <a:ext cx="41469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err="1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Ом</a:t>
            </a:r>
            <a:r>
              <a:rPr lang="ru-RU" sz="5400" b="1" cap="none" spc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оформы -</a:t>
            </a:r>
            <a:endParaRPr lang="ru-RU" sz="5400" b="1" cap="none" spc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91200" y="1524001"/>
            <a:ext cx="6197600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слова, которые звучат и пишутся одинаково.</a:t>
            </a:r>
            <a:endParaRPr lang="ru-RU" sz="2400" b="1"/>
          </a:p>
        </p:txBody>
      </p:sp>
      <p:sp>
        <p:nvSpPr>
          <p:cNvPr id="8" name="Прямоугольник 7"/>
          <p:cNvSpPr/>
          <p:nvPr/>
        </p:nvSpPr>
        <p:spPr>
          <a:xfrm>
            <a:off x="5384800" y="2438401"/>
            <a:ext cx="680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слова, которые пишутся одинаково, а произносятся по-разному.</a:t>
            </a:r>
            <a:endParaRPr lang="ru-RU" sz="2400" b="1"/>
          </a:p>
        </p:txBody>
      </p:sp>
      <p:sp>
        <p:nvSpPr>
          <p:cNvPr id="9" name="Прямоугольник 8"/>
          <p:cNvSpPr/>
          <p:nvPr/>
        </p:nvSpPr>
        <p:spPr>
          <a:xfrm>
            <a:off x="4876800" y="3352801"/>
            <a:ext cx="731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слова, которые одинаково произносим, а пишем по-разному.</a:t>
            </a:r>
            <a:endParaRPr lang="ru-RU" sz="2400" b="1"/>
          </a:p>
        </p:txBody>
      </p:sp>
      <p:sp>
        <p:nvSpPr>
          <p:cNvPr id="10" name="Прямоугольник 9"/>
          <p:cNvSpPr/>
          <p:nvPr/>
        </p:nvSpPr>
        <p:spPr>
          <a:xfrm>
            <a:off x="5588000" y="4426804"/>
            <a:ext cx="558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одинаковые формы 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разных слов.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ятиугольник 10">
            <a:hlinkClick action="ppaction://hlinkshowjump?jump=nextslide"/>
          </p:cNvPr>
          <p:cNvSpPr/>
          <p:nvPr/>
        </p:nvSpPr>
        <p:spPr>
          <a:xfrm>
            <a:off x="10261600" y="6019800"/>
            <a:ext cx="914400" cy="304800"/>
          </a:xfrm>
          <a:prstGeom prst="homePlate">
            <a:avLst/>
          </a:prstGeom>
          <a:solidFill>
            <a:srgbClr val="FF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11392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/>
      <p:bldP spid="8" grpId="1"/>
      <p:bldP spid="9" grpId="2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529733" y="5791201"/>
            <a:ext cx="1959190" cy="58477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3200" b="1" cap="none" spc="0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монимы</a:t>
            </a:r>
            <a:endParaRPr lang="ru-RU" sz="3200" b="1" cap="none" spc="0">
              <a:ln w="11430"/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2430" y="5791201"/>
            <a:ext cx="2056973" cy="58477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3200" b="1" cap="none" spc="0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мографы</a:t>
            </a:r>
            <a:endParaRPr lang="ru-RU" sz="3200" b="1" cap="none" spc="0">
              <a:ln w="11430"/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97601" y="5791201"/>
            <a:ext cx="2641599" cy="58477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3200" b="1" cap="none" spc="0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мофоны</a:t>
            </a:r>
            <a:endParaRPr lang="ru-RU" sz="3200" b="1" cap="none" spc="0">
              <a:ln w="11430"/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042400" y="5816026"/>
            <a:ext cx="2946400" cy="58477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err="1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омоформы</a:t>
            </a:r>
            <a:endParaRPr lang="ru-RU" sz="3200" b="1" cap="none" spc="0">
              <a:ln w="11430"/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20258284.jpg-r_640_600-b_1_D6D6D6-f_jpg-q_x-xxyxx.jpg"/>
          <p:cNvPicPr>
            <a:picLocks noChangeAspect="1"/>
          </p:cNvPicPr>
          <p:nvPr/>
        </p:nvPicPr>
        <p:blipFill>
          <a:blip r:embed="rId2"/>
          <a:srcRect r="2500"/>
          <a:stretch>
            <a:fillRect/>
          </a:stretch>
        </p:blipFill>
        <p:spPr>
          <a:xfrm>
            <a:off x="609600" y="228600"/>
            <a:ext cx="4978400" cy="2872154"/>
          </a:xfrm>
          <a:prstGeom prst="rect">
            <a:avLst/>
          </a:prstGeom>
        </p:spPr>
      </p:pic>
      <p:pic>
        <p:nvPicPr>
          <p:cNvPr id="7" name="Рисунок 6" descr="satabaev-tabel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9867" y="228600"/>
            <a:ext cx="5147733" cy="28956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3287656" y="3124201"/>
            <a:ext cx="118795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бал</a:t>
            </a:r>
            <a:endParaRPr lang="ru-RU" sz="44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33546" y="3200401"/>
            <a:ext cx="154221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балл</a:t>
            </a:r>
            <a:endParaRPr lang="ru-RU" sz="44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ятиугольник 9">
            <a:hlinkClick action="ppaction://hlinkshowjump?jump=nextslide"/>
          </p:cNvPr>
          <p:cNvSpPr/>
          <p:nvPr/>
        </p:nvSpPr>
        <p:spPr>
          <a:xfrm>
            <a:off x="10566400" y="6477000"/>
            <a:ext cx="914400" cy="304800"/>
          </a:xfrm>
          <a:prstGeom prst="homePlate">
            <a:avLst/>
          </a:prstGeom>
          <a:solidFill>
            <a:srgbClr val="FF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19977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06 3.53377E-06 L -0.16667 -0.2645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-1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2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8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4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4" grpId="2"/>
      <p:bldP spid="5" grpId="3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529733" y="5791201"/>
            <a:ext cx="1959190" cy="58477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3200" b="1" cap="none" spc="0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монимы</a:t>
            </a:r>
            <a:endParaRPr lang="ru-RU" sz="3200" b="1" cap="none" spc="0">
              <a:ln w="11430"/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2430" y="5791201"/>
            <a:ext cx="2056973" cy="58477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3200" b="1" cap="none" spc="0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мографы</a:t>
            </a:r>
            <a:endParaRPr lang="ru-RU" sz="3200" b="1" cap="none" spc="0">
              <a:ln w="11430"/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97601" y="5791201"/>
            <a:ext cx="2641599" cy="58477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3200" b="1" cap="none" spc="0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мофоны</a:t>
            </a:r>
            <a:endParaRPr lang="ru-RU" sz="3200" b="1" cap="none" spc="0">
              <a:ln w="11430"/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042400" y="5816026"/>
            <a:ext cx="2946400" cy="58477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err="1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омоформы</a:t>
            </a:r>
            <a:endParaRPr lang="ru-RU" sz="3200" b="1" cap="none" spc="0">
              <a:ln w="11430"/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20258284.jpg-r_640_600-b_1_D6D6D6-f_jpg-q_x-xxyx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64502"/>
            <a:ext cx="4978400" cy="280035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7" name="Рисунок 6" descr="satabaev-tabel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200" y="304801"/>
            <a:ext cx="5080000" cy="277483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1117601" y="3124201"/>
            <a:ext cx="355600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стрелки</a:t>
            </a:r>
            <a:endParaRPr lang="ru-RU" sz="44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76509" y="3200401"/>
            <a:ext cx="327549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стрелки</a:t>
            </a:r>
            <a:endParaRPr lang="ru-RU" sz="44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2870200" y="3098800"/>
            <a:ext cx="152400" cy="203200"/>
          </a:xfrm>
          <a:prstGeom prst="line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9271000" y="3175000"/>
            <a:ext cx="152400" cy="203200"/>
          </a:xfrm>
          <a:prstGeom prst="line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Пятиугольник 12">
            <a:hlinkClick action="ppaction://hlinkshowjump?jump=nextslide"/>
          </p:cNvPr>
          <p:cNvSpPr/>
          <p:nvPr/>
        </p:nvSpPr>
        <p:spPr>
          <a:xfrm>
            <a:off x="10566400" y="6477000"/>
            <a:ext cx="914400" cy="304800"/>
          </a:xfrm>
          <a:prstGeom prst="homePlate">
            <a:avLst/>
          </a:prstGeom>
          <a:solidFill>
            <a:srgbClr val="FF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49368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3.53377E-06 L 0.0625 -0.27567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-1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4" grpId="2"/>
      <p:bldP spid="5" grpId="3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529733" y="5791201"/>
            <a:ext cx="1959190" cy="58477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3200" b="1" cap="none" spc="0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монимы</a:t>
            </a:r>
            <a:endParaRPr lang="ru-RU" sz="3200" b="1" cap="none" spc="0">
              <a:ln w="11430"/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2430" y="5791201"/>
            <a:ext cx="2056973" cy="58477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3200" b="1" cap="none" spc="0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мографы</a:t>
            </a:r>
            <a:endParaRPr lang="ru-RU" sz="3200" b="1" cap="none" spc="0">
              <a:ln w="11430"/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97601" y="5791201"/>
            <a:ext cx="2641599" cy="58477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3200" b="1" cap="none" spc="0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мофоны</a:t>
            </a:r>
            <a:endParaRPr lang="ru-RU" sz="3200" b="1" cap="none" spc="0">
              <a:ln w="11430"/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042400" y="5816026"/>
            <a:ext cx="2946400" cy="58477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err="1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омоформы</a:t>
            </a:r>
            <a:endParaRPr lang="ru-RU" sz="3200" b="1" cap="none" spc="0">
              <a:ln w="11430"/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20258284.jpg-r_640_600-b_1_D6D6D6-f_jpg-q_x-xxyx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160" y="93052"/>
            <a:ext cx="5659641" cy="3183548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7" name="Рисунок 6" descr="satabaev-tabel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200" y="533400"/>
            <a:ext cx="5847000" cy="2111416"/>
          </a:xfrm>
          <a:prstGeom prst="rect">
            <a:avLst/>
          </a:prstGeom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508001" y="3505200"/>
            <a:ext cx="426720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Лечу </a:t>
            </a:r>
            <a:r>
              <a:rPr lang="ru-RU" sz="3200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(лечит)</a:t>
            </a:r>
            <a:endParaRPr lang="ru-RU" sz="3200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05600" y="3429001"/>
            <a:ext cx="44704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Лечу </a:t>
            </a:r>
            <a:r>
              <a:rPr lang="ru-RU" sz="3200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(летит)</a:t>
            </a:r>
            <a:endParaRPr lang="ru-RU" sz="3200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0" y="838201"/>
            <a:ext cx="345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30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Лечу </a:t>
            </a:r>
          </a:p>
          <a:p>
            <a:pPr algn="ctr"/>
            <a:r>
              <a:rPr lang="ru-RU" sz="2800" b="1" spc="30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зверей</a:t>
            </a:r>
            <a:endParaRPr lang="ru-RU" sz="2800" b="1" spc="30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2260600" y="3479800"/>
            <a:ext cx="152400" cy="20320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276600" y="3556000"/>
            <a:ext cx="152400" cy="20320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8661400" y="3403600"/>
            <a:ext cx="152400" cy="20320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10185400" y="3479800"/>
            <a:ext cx="152400" cy="20320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9" name="Пятиугольник 18">
            <a:hlinkClick action="ppaction://hlinkshowjump?jump=nextslide"/>
          </p:cNvPr>
          <p:cNvSpPr/>
          <p:nvPr/>
        </p:nvSpPr>
        <p:spPr>
          <a:xfrm>
            <a:off x="10566400" y="6477000"/>
            <a:ext cx="914400" cy="304800"/>
          </a:xfrm>
          <a:prstGeom prst="homePlate">
            <a:avLst/>
          </a:prstGeom>
          <a:solidFill>
            <a:srgbClr val="FF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16161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25624E-06 L -0.3875 -0.21277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00" y="-1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4" grpId="2"/>
      <p:bldP spid="5" grpId="3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529733" y="5791201"/>
            <a:ext cx="1959190" cy="58477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3200" b="1" cap="none" spc="0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монимы</a:t>
            </a:r>
            <a:endParaRPr lang="ru-RU" sz="3200" b="1" cap="none" spc="0">
              <a:ln w="11430"/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2430" y="5791201"/>
            <a:ext cx="2056973" cy="58477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3200" b="1" cap="none" spc="0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мографы</a:t>
            </a:r>
            <a:endParaRPr lang="ru-RU" sz="3200" b="1" cap="none" spc="0">
              <a:ln w="11430"/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97601" y="5791201"/>
            <a:ext cx="2641599" cy="58477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3200" b="1" cap="none" spc="0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мофоны</a:t>
            </a:r>
            <a:endParaRPr lang="ru-RU" sz="3200" b="1" cap="none" spc="0">
              <a:ln w="11430"/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042400" y="5816026"/>
            <a:ext cx="2946400" cy="58477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err="1" smtClean="0">
                <a:ln w="11430"/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омоформы</a:t>
            </a:r>
            <a:endParaRPr lang="ru-RU" sz="3200" b="1" cap="none" spc="0">
              <a:ln w="11430"/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20258284.jpg-r_640_600-b_1_D6D6D6-f_jpg-q_x-xxyx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1" y="228600"/>
            <a:ext cx="6400800" cy="2601924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7" name="Рисунок 6" descr="satabaev-tabel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801" y="304801"/>
            <a:ext cx="3394975" cy="254623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1117601" y="3124201"/>
            <a:ext cx="355600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молния</a:t>
            </a:r>
            <a:endParaRPr lang="ru-RU" sz="44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26400" y="3200401"/>
            <a:ext cx="327549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молния</a:t>
            </a:r>
            <a:endParaRPr lang="ru-RU" sz="44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ятиугольник 9">
            <a:hlinkClick action="ppaction://hlinkshowjump?jump=endshow"/>
          </p:cNvPr>
          <p:cNvSpPr/>
          <p:nvPr/>
        </p:nvSpPr>
        <p:spPr>
          <a:xfrm>
            <a:off x="10566400" y="6477000"/>
            <a:ext cx="914400" cy="304800"/>
          </a:xfrm>
          <a:prstGeom prst="homePlate">
            <a:avLst/>
          </a:prstGeom>
          <a:solidFill>
            <a:srgbClr val="FF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34368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6 3.53377E-06 L 0.35955 -0.25347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0" y="-1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8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4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4" grpId="2"/>
      <p:bldP spid="5" grpId="3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44999" y="415637"/>
            <a:ext cx="3255818" cy="72043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Самооценка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E7E6298-0759-47C7-843E-ECC265526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51054" y="3429000"/>
            <a:ext cx="4662777" cy="271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7BDE3777-4FBB-48B6-AE30-4E340D522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43483" y="1828799"/>
            <a:ext cx="1624446" cy="216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7207DCF-526A-4582-BA2E-57DC8CD21438}"/>
              </a:ext>
            </a:extLst>
          </p:cNvPr>
          <p:cNvSpPr/>
          <p:nvPr/>
        </p:nvSpPr>
        <p:spPr>
          <a:xfrm>
            <a:off x="1037704" y="5687291"/>
            <a:ext cx="3691313" cy="60267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начало урока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E94E9A3-5B5E-4069-90E1-0568A11151A9}"/>
              </a:ext>
            </a:extLst>
          </p:cNvPr>
          <p:cNvSpPr/>
          <p:nvPr/>
        </p:nvSpPr>
        <p:spPr>
          <a:xfrm>
            <a:off x="1037704" y="2848263"/>
            <a:ext cx="3691313" cy="60267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конец урока</a:t>
            </a:r>
          </a:p>
        </p:txBody>
      </p:sp>
    </p:spTree>
    <p:extLst>
      <p:ext uri="{BB962C8B-B14F-4D97-AF65-F5344CB8AC3E}">
        <p14:creationId xmlns:p14="http://schemas.microsoft.com/office/powerpoint/2010/main" val="1834507253"/>
      </p:ext>
    </p:extLst>
  </p:cSld>
  <p:clrMapOvr>
    <a:masterClrMapping/>
  </p:clrMapOvr>
  <p:transition spd="slow">
    <p:push dir="u"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1796" y="292361"/>
            <a:ext cx="10460968" cy="1071547"/>
          </a:xfrm>
        </p:spPr>
        <p:txBody>
          <a:bodyPr lIns="0" tIns="0" rIns="0" bIns="0">
            <a:normAutofit fontScale="90000"/>
          </a:bodyPr>
          <a:lstStyle/>
          <a:p>
            <a:pPr algn="ctr"/>
            <a:r>
              <a:rPr lang="ru-RU" u="sng" smtClean="0">
                <a:latin typeface="Arial Black" pitchFamily="34" charset="0"/>
              </a:rPr>
              <a:t>Выполнить задание и </a:t>
            </a:r>
            <a:br>
              <a:rPr lang="ru-RU" u="sng" smtClean="0">
                <a:latin typeface="Arial Black" pitchFamily="34" charset="0"/>
              </a:rPr>
            </a:br>
            <a:r>
              <a:rPr lang="ru-RU" u="sng" smtClean="0">
                <a:latin typeface="Arial Black" pitchFamily="34" charset="0"/>
              </a:rPr>
              <a:t>найти буквы</a:t>
            </a:r>
            <a:endParaRPr lang="ru-RU" u="sng" spc="-4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459" y="1500174"/>
            <a:ext cx="4762533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5400" b="1" err="1" smtClean="0">
                <a:solidFill>
                  <a:schemeClr val="accent3">
                    <a:lumMod val="25000"/>
                  </a:schemeClr>
                </a:solidFill>
              </a:rPr>
              <a:t>ш   фер</a:t>
            </a:r>
            <a:endParaRPr lang="ru-RU" sz="5400" b="1" smtClean="0">
              <a:solidFill>
                <a:schemeClr val="accent3">
                  <a:lumMod val="25000"/>
                </a:schemeClr>
              </a:solidFill>
            </a:endParaRPr>
          </a:p>
          <a:p>
            <a:r>
              <a:rPr lang="ru-RU" sz="5400" b="1" smtClean="0">
                <a:solidFill>
                  <a:schemeClr val="accent3">
                    <a:lumMod val="25000"/>
                  </a:schemeClr>
                </a:solidFill>
              </a:rPr>
              <a:t>в   гон</a:t>
            </a:r>
          </a:p>
          <a:p>
            <a:r>
              <a:rPr lang="ru-RU" sz="5400" b="1" smtClean="0">
                <a:solidFill>
                  <a:schemeClr val="accent3">
                    <a:lumMod val="25000"/>
                  </a:schemeClr>
                </a:solidFill>
              </a:rPr>
              <a:t>м   роз</a:t>
            </a:r>
          </a:p>
          <a:p>
            <a:r>
              <a:rPr lang="ru-RU" sz="5400" b="1" smtClean="0">
                <a:solidFill>
                  <a:schemeClr val="accent3">
                    <a:lumMod val="25000"/>
                  </a:schemeClr>
                </a:solidFill>
              </a:rPr>
              <a:t>т   пор</a:t>
            </a:r>
          </a:p>
          <a:p>
            <a:r>
              <a:rPr lang="ru-RU" sz="5400" b="1" smtClean="0">
                <a:solidFill>
                  <a:schemeClr val="accent3">
                    <a:lumMod val="25000"/>
                  </a:schemeClr>
                </a:solidFill>
              </a:rPr>
              <a:t>в   кзал</a:t>
            </a:r>
            <a:endParaRPr lang="ru-RU" sz="5400" b="1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1963" y="2428868"/>
            <a:ext cx="95250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4800" b="1" smtClean="0">
                <a:solidFill>
                  <a:schemeClr val="accent3">
                    <a:lumMod val="25000"/>
                  </a:schemeClr>
                </a:solidFill>
              </a:rPr>
              <a:t>…</a:t>
            </a:r>
            <a:endParaRPr lang="ru-RU" sz="4800" b="1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13" y="3214686"/>
            <a:ext cx="95250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4800" b="1" smtClean="0">
                <a:solidFill>
                  <a:schemeClr val="accent3">
                    <a:lumMod val="25000"/>
                  </a:schemeClr>
                </a:solidFill>
              </a:rPr>
              <a:t>…</a:t>
            </a:r>
            <a:endParaRPr lang="ru-RU" sz="4800" b="1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52464" y="1571612"/>
            <a:ext cx="95250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4800" b="1" smtClean="0">
                <a:solidFill>
                  <a:schemeClr val="accent3">
                    <a:lumMod val="25000"/>
                  </a:schemeClr>
                </a:solidFill>
              </a:rPr>
              <a:t>…</a:t>
            </a:r>
            <a:endParaRPr lang="ru-RU" sz="4800" b="1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6712" y="4071942"/>
            <a:ext cx="95250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4800" b="1" smtClean="0">
                <a:solidFill>
                  <a:schemeClr val="accent3">
                    <a:lumMod val="25000"/>
                  </a:schemeClr>
                </a:solidFill>
              </a:rPr>
              <a:t>…</a:t>
            </a:r>
            <a:endParaRPr lang="ru-RU" sz="4800" b="1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1963" y="4857760"/>
            <a:ext cx="95250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4800" b="1" smtClean="0">
                <a:solidFill>
                  <a:schemeClr val="accent3">
                    <a:lumMod val="25000"/>
                  </a:schemeClr>
                </a:solidFill>
              </a:rPr>
              <a:t>…</a:t>
            </a:r>
            <a:endParaRPr lang="ru-RU" sz="4800" b="1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8868" y="1515861"/>
            <a:ext cx="66675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5400" b="1" smtClean="0">
                <a:solidFill>
                  <a:srgbClr val="C00000"/>
                </a:solidFill>
              </a:rPr>
              <a:t>о</a:t>
            </a:r>
            <a:endParaRPr lang="ru-RU" sz="5400" b="1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1524" y="3102237"/>
            <a:ext cx="66675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5400" b="1" smtClean="0">
                <a:solidFill>
                  <a:srgbClr val="C00000"/>
                </a:solidFill>
              </a:rPr>
              <a:t>о</a:t>
            </a:r>
            <a:endParaRPr lang="ru-RU" sz="5400" b="1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585" y="3987375"/>
            <a:ext cx="66675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5400" b="1" smtClean="0">
                <a:solidFill>
                  <a:srgbClr val="C00000"/>
                </a:solidFill>
              </a:rPr>
              <a:t>о</a:t>
            </a:r>
            <a:endParaRPr lang="ru-RU" sz="5400" b="1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5041" y="4733749"/>
            <a:ext cx="66675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5400" b="1" smtClean="0">
                <a:solidFill>
                  <a:srgbClr val="C00000"/>
                </a:solidFill>
              </a:rPr>
              <a:t>о</a:t>
            </a:r>
            <a:endParaRPr lang="ru-RU" sz="5400" b="1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4690" y="2336535"/>
            <a:ext cx="66675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5400" b="1" smtClean="0">
                <a:solidFill>
                  <a:srgbClr val="C00000"/>
                </a:solidFill>
              </a:rPr>
              <a:t>а</a:t>
            </a:r>
            <a:endParaRPr lang="ru-RU" sz="5400" b="1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76739" y="2428868"/>
            <a:ext cx="7715304" cy="2154436"/>
          </a:xfrm>
          <a:prstGeom prst="rect">
            <a:avLst/>
          </a:prstGeom>
          <a:noFill/>
          <a:ln w="0"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smtClean="0">
                <a:solidFill>
                  <a:srgbClr val="000099"/>
                </a:solidFill>
              </a:rPr>
              <a:t> </a:t>
            </a:r>
            <a:r>
              <a:rPr lang="ru-RU" sz="2800" smtClean="0">
                <a:solidFill>
                  <a:srgbClr val="C00000"/>
                </a:solidFill>
              </a:rPr>
              <a:t>имена существительные;</a:t>
            </a:r>
          </a:p>
          <a:p>
            <a:pPr>
              <a:buFont typeface="Wingdings" pitchFamily="2" charset="2"/>
              <a:buChar char="ü"/>
            </a:pPr>
            <a:r>
              <a:rPr lang="ru-RU" sz="2800" smtClean="0">
                <a:solidFill>
                  <a:srgbClr val="C00000"/>
                </a:solidFill>
              </a:rPr>
              <a:t> в каждом слове непроверяемая  </a:t>
            </a:r>
          </a:p>
          <a:p>
            <a:r>
              <a:rPr lang="ru-RU" sz="2800" smtClean="0">
                <a:solidFill>
                  <a:srgbClr val="C00000"/>
                </a:solidFill>
              </a:rPr>
              <a:t>безударная гласная;</a:t>
            </a:r>
          </a:p>
          <a:p>
            <a:pPr>
              <a:buFont typeface="Wingdings" pitchFamily="2" charset="2"/>
              <a:buChar char="ü"/>
            </a:pPr>
            <a:r>
              <a:rPr lang="ru-RU" sz="2800" smtClean="0">
                <a:solidFill>
                  <a:srgbClr val="C00000"/>
                </a:solidFill>
              </a:rPr>
              <a:t> двусложные слова;</a:t>
            </a:r>
          </a:p>
          <a:p>
            <a:pPr>
              <a:buFont typeface="Wingdings" pitchFamily="2" charset="2"/>
              <a:buChar char="ü"/>
            </a:pPr>
            <a:r>
              <a:rPr lang="ru-RU" sz="2800" smtClean="0">
                <a:solidFill>
                  <a:srgbClr val="C00000"/>
                </a:solidFill>
              </a:rPr>
              <a:t> ударение на второй слог</a:t>
            </a:r>
            <a:endParaRPr lang="ru-RU" sz="2800">
              <a:solidFill>
                <a:srgbClr val="C00000"/>
              </a:solidFill>
            </a:endParaRPr>
          </a:p>
        </p:txBody>
      </p:sp>
      <p:sp>
        <p:nvSpPr>
          <p:cNvPr id="28" name="Полилиния 27"/>
          <p:cNvSpPr/>
          <p:nvPr/>
        </p:nvSpPr>
        <p:spPr>
          <a:xfrm>
            <a:off x="95208" y="2887580"/>
            <a:ext cx="3497179" cy="411079"/>
          </a:xfrm>
          <a:custGeom>
            <a:gdLst>
              <a:gd name="connsiteX0" fmla="*/ 0 w 2622884"/>
              <a:gd name="connsiteY0" fmla="*/ 36095 h 411079"/>
              <a:gd name="connsiteX1" fmla="*/ 180473 w 2622884"/>
              <a:gd name="connsiteY1" fmla="*/ 324853 h 411079"/>
              <a:gd name="connsiteX2" fmla="*/ 842210 w 2622884"/>
              <a:gd name="connsiteY2" fmla="*/ 409074 h 411079"/>
              <a:gd name="connsiteX3" fmla="*/ 1768642 w 2622884"/>
              <a:gd name="connsiteY3" fmla="*/ 372979 h 411079"/>
              <a:gd name="connsiteX4" fmla="*/ 2394284 w 2622884"/>
              <a:gd name="connsiteY4" fmla="*/ 348916 h 411079"/>
              <a:gd name="connsiteX5" fmla="*/ 2622884 w 2622884"/>
              <a:gd name="connsiteY5" fmla="*/ 0 h 41107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22884" h="411079">
                <a:moveTo>
                  <a:pt x="0" y="36095"/>
                </a:moveTo>
                <a:cubicBezTo>
                  <a:pt x="20052" y="149392"/>
                  <a:pt x="40105" y="262690"/>
                  <a:pt x="180473" y="324853"/>
                </a:cubicBezTo>
                <a:cubicBezTo>
                  <a:pt x="320841" y="387016"/>
                  <a:pt x="577515" y="401053"/>
                  <a:pt x="842210" y="409074"/>
                </a:cubicBezTo>
                <a:lnTo>
                  <a:pt x="1768642" y="372979"/>
                </a:lnTo>
                <a:cubicBezTo>
                  <a:pt x="2027321" y="362953"/>
                  <a:pt x="2251910" y="411079"/>
                  <a:pt x="2394284" y="348916"/>
                </a:cubicBezTo>
                <a:cubicBezTo>
                  <a:pt x="2536658" y="286753"/>
                  <a:pt x="2579771" y="143376"/>
                  <a:pt x="2622884" y="0"/>
                </a:cubicBezTo>
              </a:path>
            </a:pathLst>
          </a:cu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104387" y="2424044"/>
            <a:ext cx="3515096" cy="607915"/>
          </a:xfrm>
          <a:custGeom>
            <a:gdLst>
              <a:gd name="connsiteX0" fmla="*/ 2683042 w 2708436"/>
              <a:gd name="connsiteY0" fmla="*/ 475568 h 607915"/>
              <a:gd name="connsiteX1" fmla="*/ 2678357 w 2708436"/>
              <a:gd name="connsiteY1" fmla="*/ 465461 h 607915"/>
              <a:gd name="connsiteX2" fmla="*/ 2502568 w 2708436"/>
              <a:gd name="connsiteY2" fmla="*/ 66494 h 607915"/>
              <a:gd name="connsiteX3" fmla="*/ 1888958 w 2708436"/>
              <a:gd name="connsiteY3" fmla="*/ 66494 h 607915"/>
              <a:gd name="connsiteX4" fmla="*/ 1275347 w 2708436"/>
              <a:gd name="connsiteY4" fmla="*/ 66494 h 607915"/>
              <a:gd name="connsiteX5" fmla="*/ 397042 w 2708436"/>
              <a:gd name="connsiteY5" fmla="*/ 66494 h 607915"/>
              <a:gd name="connsiteX6" fmla="*/ 84221 w 2708436"/>
              <a:gd name="connsiteY6" fmla="*/ 198841 h 607915"/>
              <a:gd name="connsiteX7" fmla="*/ 0 w 2708436"/>
              <a:gd name="connsiteY7" fmla="*/ 607915 h 60791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8436" h="607915">
                <a:moveTo>
                  <a:pt x="2683042" y="475568"/>
                </a:moveTo>
                <a:cubicBezTo>
                  <a:pt x="2682261" y="473884"/>
                  <a:pt x="2708436" y="533640"/>
                  <a:pt x="2678357" y="465461"/>
                </a:cubicBezTo>
                <a:cubicBezTo>
                  <a:pt x="2648278" y="397282"/>
                  <a:pt x="2634135" y="132989"/>
                  <a:pt x="2502568" y="66494"/>
                </a:cubicBezTo>
                <a:cubicBezTo>
                  <a:pt x="2371002" y="0"/>
                  <a:pt x="1888958" y="66494"/>
                  <a:pt x="1888958" y="66494"/>
                </a:cubicBezTo>
                <a:lnTo>
                  <a:pt x="1275347" y="66494"/>
                </a:lnTo>
                <a:cubicBezTo>
                  <a:pt x="1026694" y="66494"/>
                  <a:pt x="595563" y="44436"/>
                  <a:pt x="397042" y="66494"/>
                </a:cubicBezTo>
                <a:cubicBezTo>
                  <a:pt x="198521" y="88552"/>
                  <a:pt x="150395" y="108604"/>
                  <a:pt x="84221" y="198841"/>
                </a:cubicBezTo>
                <a:cubicBezTo>
                  <a:pt x="18047" y="289078"/>
                  <a:pt x="9023" y="448496"/>
                  <a:pt x="0" y="607915"/>
                </a:cubicBez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4476739" y="5136734"/>
            <a:ext cx="7715261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smtClean="0">
                <a:solidFill>
                  <a:srgbClr val="000099"/>
                </a:solidFill>
              </a:rPr>
              <a:t> </a:t>
            </a:r>
            <a:r>
              <a:rPr lang="ru-RU" sz="2800" smtClean="0">
                <a:solidFill>
                  <a:srgbClr val="000099"/>
                </a:solidFill>
              </a:rPr>
              <a:t>у всех слов непроверяемая безударная гласная – </a:t>
            </a:r>
            <a:r>
              <a:rPr lang="ru-RU" sz="2800" b="1" smtClean="0">
                <a:solidFill>
                  <a:srgbClr val="C00000"/>
                </a:solidFill>
              </a:rPr>
              <a:t>о</a:t>
            </a:r>
            <a:r>
              <a:rPr lang="ru-RU" sz="2800" smtClean="0">
                <a:solidFill>
                  <a:srgbClr val="000099"/>
                </a:solidFill>
              </a:rPr>
              <a:t>, кроме слова</a:t>
            </a:r>
            <a:r>
              <a:rPr lang="ru-RU" sz="2800" smtClean="0"/>
              <a:t> </a:t>
            </a:r>
            <a:r>
              <a:rPr lang="ru-RU" sz="2800" b="1" smtClean="0">
                <a:solidFill>
                  <a:srgbClr val="C00000"/>
                </a:solidFill>
              </a:rPr>
              <a:t>вагон</a:t>
            </a:r>
            <a:r>
              <a:rPr lang="ru-RU" sz="2800" b="1" smtClean="0">
                <a:solidFill>
                  <a:srgbClr val="000099"/>
                </a:solidFill>
              </a:rPr>
              <a:t>.</a:t>
            </a:r>
            <a:r>
              <a:rPr lang="ru-RU" sz="2800" smtClean="0">
                <a:solidFill>
                  <a:srgbClr val="000099"/>
                </a:solidFill>
              </a:rPr>
              <a:t> </a:t>
            </a:r>
            <a:r>
              <a:rPr lang="ru-RU" sz="2800" spc="-20" smtClean="0">
                <a:solidFill>
                  <a:srgbClr val="000099"/>
                </a:solidFill>
              </a:rPr>
              <a:t>Это слово «лишнее»</a:t>
            </a:r>
            <a:endParaRPr lang="ru-RU" sz="2400" b="1" spc="-20">
              <a:solidFill>
                <a:srgbClr val="000099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05192" y="1785926"/>
            <a:ext cx="8286808" cy="36625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3000" b="1" smtClean="0">
                <a:solidFill>
                  <a:srgbClr val="000099"/>
                </a:solidFill>
              </a:rPr>
              <a:t>Записать гласную букву </a:t>
            </a:r>
            <a:r>
              <a:rPr lang="ru-RU" sz="3000" b="1" smtClean="0">
                <a:solidFill>
                  <a:srgbClr val="FF0000"/>
                </a:solidFill>
              </a:rPr>
              <a:t>- а</a:t>
            </a:r>
            <a:r>
              <a:rPr lang="ru-RU" sz="3000" b="1" smtClean="0">
                <a:solidFill>
                  <a:srgbClr val="000099"/>
                </a:solidFill>
              </a:rPr>
              <a:t> с первой буквой второго и пятого слова. Она обозначает парный звонкий согласный звук.</a:t>
            </a:r>
          </a:p>
          <a:p>
            <a:pPr algn="ctr"/>
            <a:endParaRPr lang="ru-RU" sz="4400" b="1" smtClean="0">
              <a:solidFill>
                <a:srgbClr val="C00000"/>
              </a:solidFill>
            </a:endParaRPr>
          </a:p>
          <a:p>
            <a:pPr algn="ctr"/>
            <a:endParaRPr lang="ru-RU" sz="1600" b="1" smtClean="0">
              <a:solidFill>
                <a:srgbClr val="C00000"/>
              </a:solidFill>
            </a:endParaRPr>
          </a:p>
          <a:p>
            <a:pPr algn="ctr"/>
            <a:r>
              <a:rPr lang="ru-RU" sz="4400" b="1" err="1" smtClean="0">
                <a:solidFill>
                  <a:srgbClr val="C00000"/>
                </a:solidFill>
              </a:rPr>
              <a:t>Аа Ааа Аааа Ааааа</a:t>
            </a:r>
            <a:endParaRPr lang="ru-RU" sz="4400" b="1" smtClean="0">
              <a:solidFill>
                <a:srgbClr val="C00000"/>
              </a:solidFill>
            </a:endParaRPr>
          </a:p>
          <a:p>
            <a:pPr algn="ctr"/>
            <a:r>
              <a:rPr lang="ru-RU" sz="4400" b="1" err="1" smtClean="0">
                <a:solidFill>
                  <a:srgbClr val="C00000"/>
                </a:solidFill>
              </a:rPr>
              <a:t>Ва Ваа Вааа Ваааа</a:t>
            </a:r>
            <a:endParaRPr lang="ru-RU" sz="4400" b="1" smtClean="0">
              <a:solidFill>
                <a:srgbClr val="C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23836" y="2502072"/>
            <a:ext cx="11525373" cy="2031325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pPr algn="ctr"/>
            <a:r>
              <a:rPr lang="ru-RU" sz="6600" err="1" smtClean="0">
                <a:solidFill>
                  <a:schemeClr val="tx2"/>
                </a:solidFill>
                <a:latin typeface="Calligraph" pitchFamily="2" charset="0"/>
              </a:rPr>
              <a:t>Аа   Ааа   Аааа   Ааааа …</a:t>
            </a:r>
          </a:p>
          <a:p>
            <a:pPr algn="ctr"/>
            <a:r>
              <a:rPr lang="ru-RU" sz="6600" err="1" smtClean="0">
                <a:solidFill>
                  <a:schemeClr val="tx2"/>
                </a:solidFill>
                <a:latin typeface="Calligraph" pitchFamily="2" charset="0"/>
              </a:rPr>
              <a:t>Ва   Ваа   Вааа   Ваааа …</a:t>
            </a:r>
            <a:endParaRPr lang="ru-RU" sz="6600">
              <a:solidFill>
                <a:schemeClr val="tx2"/>
              </a:solidFill>
              <a:latin typeface="Calligraph" pitchFamily="2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90459" y="3071810"/>
            <a:ext cx="476253" cy="158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85710" y="5572140"/>
            <a:ext cx="476253" cy="158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619747" y="3571877"/>
            <a:ext cx="50482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mtClean="0">
                <a:solidFill>
                  <a:srgbClr val="000099"/>
                </a:solidFill>
              </a:rPr>
              <a:t>Буквы </a:t>
            </a:r>
            <a:r>
              <a:rPr lang="ru-RU" sz="4800" b="1" smtClean="0">
                <a:solidFill>
                  <a:srgbClr val="C00000"/>
                </a:solidFill>
              </a:rPr>
              <a:t>А</a:t>
            </a:r>
            <a:r>
              <a:rPr lang="ru-RU" sz="4800" b="1" smtClean="0">
                <a:solidFill>
                  <a:srgbClr val="000099"/>
                </a:solidFill>
              </a:rPr>
              <a:t>, </a:t>
            </a:r>
            <a:r>
              <a:rPr lang="ru-RU" sz="4800" b="1" smtClean="0">
                <a:solidFill>
                  <a:srgbClr val="C00000"/>
                </a:solidFill>
              </a:rPr>
              <a:t>В</a:t>
            </a:r>
            <a:r>
              <a:rPr lang="ru-RU" sz="4800" b="1" smtClean="0">
                <a:solidFill>
                  <a:srgbClr val="000099"/>
                </a:solidFill>
              </a:rPr>
              <a:t>.</a:t>
            </a:r>
            <a:endParaRPr lang="ru-RU" sz="4800" b="1">
              <a:solidFill>
                <a:srgbClr val="000099"/>
              </a:solidFill>
            </a:endParaRPr>
          </a:p>
        </p:txBody>
      </p:sp>
      <p:pic>
        <p:nvPicPr>
          <p:cNvPr id="26" name="Picture 2" descr="C:\Documents and Settings\Игорь\Мои документы\Картинки\Прозрачные\Прозрачный фон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858501" y="0"/>
            <a:ext cx="1333500" cy="1143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31" name="TextBox 30"/>
          <p:cNvSpPr txBox="1"/>
          <p:nvPr/>
        </p:nvSpPr>
        <p:spPr>
          <a:xfrm>
            <a:off x="4381488" y="1428737"/>
            <a:ext cx="781055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3000" b="1" spc="-40" smtClean="0">
                <a:solidFill>
                  <a:srgbClr val="000099"/>
                </a:solidFill>
              </a:rPr>
              <a:t>Вставить пропущенные буквы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381488" y="1895766"/>
            <a:ext cx="5810291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3000" b="1" smtClean="0">
                <a:solidFill>
                  <a:srgbClr val="000099"/>
                </a:solidFill>
              </a:rPr>
              <a:t>Найти в словах общее</a:t>
            </a:r>
            <a:endParaRPr lang="ru-RU" sz="3000"/>
          </a:p>
        </p:txBody>
      </p:sp>
      <p:sp>
        <p:nvSpPr>
          <p:cNvPr id="35" name="TextBox 34"/>
          <p:cNvSpPr txBox="1"/>
          <p:nvPr/>
        </p:nvSpPr>
        <p:spPr>
          <a:xfrm>
            <a:off x="4286237" y="4660952"/>
            <a:ext cx="62865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smtClean="0">
                <a:solidFill>
                  <a:srgbClr val="000099"/>
                </a:solidFill>
              </a:rPr>
              <a:t>Найти «лишнее» слово</a:t>
            </a:r>
            <a:endParaRPr lang="ru-RU" sz="3000" b="1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59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  <p:cond evt="onBegin" delay="0">
                          <p:tn val="38"/>
                        </p:cond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  <p:cond evt="onBegin" delay="0">
                          <p:tn val="49"/>
                        </p:cond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  <p:cond evt="onBegin" delay="0">
                          <p:tn val="60"/>
                        </p:cond>
                      </p:stCondLst>
                      <p:childTnLst>
                        <p:par>
                          <p:cTn id="6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  <p:cond evt="onBegin" delay="0">
                          <p:tn val="71"/>
                        </p:cond>
                      </p:stCondLst>
                      <p:childTnLst>
                        <p:par>
                          <p:cTn id="7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  <p:cond evt="onBegin" delay="0">
                          <p:tn val="82"/>
                        </p:cond>
                      </p:stCondLst>
                      <p:childTnLst>
                        <p:par>
                          <p:cTn id="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5" presetID="22" presetClass="entr" presetSubtype="8" fill="hold" grpId="39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  <p:cond evt="onBegin" delay="0">
                          <p:tn val="97"/>
                        </p:cond>
                      </p:stCondLst>
                      <p:childTnLst>
                        <p:par>
                          <p:cTn id="9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2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  <p:cond evt="onBegin" delay="0">
                          <p:tn val="102"/>
                        </p:cond>
                      </p:stCondLst>
                      <p:childTnLst>
                        <p:par>
                          <p:cTn id="10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2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2" presetClass="entr" presetSubtype="8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  <p:cond evt="onBegin" delay="0">
                          <p:tn val="111"/>
                        </p:cond>
                      </p:stCondLst>
                      <p:childTnLst>
                        <p:par>
                          <p:cTn id="1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2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  <p:cond evt="onBegin" delay="0">
                          <p:tn val="116"/>
                        </p:cond>
                      </p:stCondLst>
                      <p:childTnLst>
                        <p:par>
                          <p:cTn id="1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2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22" presetClass="entr" presetSubtype="8" fill="hold" grpId="4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  <p:cond evt="onBegin" delay="0">
                          <p:tn val="125"/>
                        </p:cond>
                      </p:stCondLst>
                      <p:childTnLst>
                        <p:par>
                          <p:cTn id="1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  <p:cond evt="onBegin" delay="0">
                          <p:tn val="138"/>
                        </p:cond>
                      </p:stCondLst>
                      <p:childTnLst>
                        <p:par>
                          <p:cTn id="1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xit" presetSubtype="0" fill="hold" grpId="38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9" presetID="22" presetClass="entr" presetSubtype="1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1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 nodeType="clickPar">
                      <p:stCondLst>
                        <p:cond delay="indefinite"/>
                        <p:cond evt="onBegin" delay="0">
                          <p:tn val="171"/>
                        </p:cond>
                      </p:stCondLst>
                      <p:childTnLst>
                        <p:par>
                          <p:cTn id="17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 nodeType="clickPar">
                      <p:stCondLst>
                        <p:cond delay="indefinite"/>
                        <p:cond evt="onBegin" delay="0">
                          <p:tn val="176"/>
                        </p:cond>
                      </p:stCondLst>
                      <p:childTnLst>
                        <p:par>
                          <p:cTn id="17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7" presetID="22" presetClass="entr" presetSubtype="1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9" dur="1000"/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1" presetID="22" presetClass="entr" presetSubtype="1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3" dur="1000"/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 nodeType="clickPar">
                      <p:stCondLst>
                        <p:cond delay="indefinite"/>
                        <p:cond evt="onBegin" delay="0">
                          <p:tn val="193"/>
                        </p:cond>
                      </p:stCondLst>
                      <p:childTnLst>
                        <p:par>
                          <p:cTn id="19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500"/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500"/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5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  <p:bldP spid="5" grpId="1" uiExpand="1" build="allAtOnce"/>
      <p:bldP spid="8" grpId="2" uiExpand="1"/>
      <p:bldP spid="8" grpId="3"/>
      <p:bldP spid="8" grpId="4"/>
      <p:bldP spid="9" grpId="5" uiExpand="1"/>
      <p:bldP spid="9" grpId="6"/>
      <p:bldP spid="9" grpId="7"/>
      <p:bldP spid="10" grpId="8" uiExpand="1"/>
      <p:bldP spid="10" grpId="9"/>
      <p:bldP spid="10" grpId="10"/>
      <p:bldP spid="11" grpId="11" uiExpand="1"/>
      <p:bldP spid="11" grpId="12"/>
      <p:bldP spid="11" grpId="13"/>
      <p:bldP spid="12" grpId="14" uiExpand="1"/>
      <p:bldP spid="12" grpId="15"/>
      <p:bldP spid="12" grpId="16"/>
      <p:bldP spid="14" grpId="17" uiExpand="1"/>
      <p:bldP spid="14" grpId="18"/>
      <p:bldP spid="15" grpId="19" uiExpand="1"/>
      <p:bldP spid="15" grpId="20"/>
      <p:bldP spid="16" grpId="21" uiExpand="1"/>
      <p:bldP spid="16" grpId="22"/>
      <p:bldP spid="17" grpId="23" uiExpand="1"/>
      <p:bldP spid="17" grpId="24"/>
      <p:bldP spid="19" grpId="25" uiExpand="1" build="allAtOnce"/>
      <p:bldP spid="19" grpId="26" build="allAtOnce"/>
      <p:bldP spid="20" grpId="27" uiExpand="1" build="allAtOnce"/>
      <p:bldP spid="28" grpId="28" uiExpand="1"/>
      <p:bldP spid="28" grpId="29"/>
      <p:bldP spid="29" grpId="30" uiExpand="1"/>
      <p:bldP spid="29" grpId="31"/>
      <p:bldP spid="30" grpId="32" uiExpand="1"/>
      <p:bldP spid="30" grpId="33"/>
      <p:bldP spid="43" grpId="34" uiExpand="1" build="allAtOnce"/>
      <p:bldP spid="44" grpId="35"/>
      <p:bldP spid="25" grpId="36" uiExpand="1"/>
      <p:bldP spid="25" grpId="37"/>
      <p:bldP spid="31" grpId="38" uiExpand="1" build="allAtOnce"/>
      <p:bldP spid="32" grpId="39" uiExpand="1" build="allAtOnce"/>
      <p:bldP spid="35" grpId="40" uiExpand="1" build="allAtOnce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61163" y="369456"/>
            <a:ext cx="2987963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 урока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836B089-1B6C-4BDB-9654-55FEABCB7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07469" y="3971637"/>
            <a:ext cx="2005446" cy="267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EA48B-F856-4A88-B1E9-6DC9792DDF50}"/>
              </a:ext>
            </a:extLst>
          </p:cNvPr>
          <p:cNvSpPr/>
          <p:nvPr/>
        </p:nvSpPr>
        <p:spPr>
          <a:xfrm>
            <a:off x="1967346" y="1937327"/>
            <a:ext cx="7404330" cy="9536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Оказывается есть такие слова …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80F004F-F6A0-443D-B18C-E1983BA7547C}"/>
              </a:ext>
            </a:extLst>
          </p:cNvPr>
          <p:cNvSpPr/>
          <p:nvPr/>
        </p:nvSpPr>
        <p:spPr>
          <a:xfrm>
            <a:off x="1967346" y="3429000"/>
            <a:ext cx="7404330" cy="15447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tx1"/>
                </a:solidFill>
              </a:rPr>
              <a:t>Теперь могу привести примеры омонимов </a:t>
            </a:r>
          </a:p>
        </p:txBody>
      </p:sp>
    </p:spTree>
    <p:extLst>
      <p:ext uri="{BB962C8B-B14F-4D97-AF65-F5344CB8AC3E}">
        <p14:creationId xmlns:p14="http://schemas.microsoft.com/office/powerpoint/2010/main" val="17366700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626" name="Рисунок 5" descr="картинки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b="7802"/>
          <a:stretch>
            <a:fillRect/>
          </a:stretch>
        </p:blipFill>
        <p:spPr>
          <a:xfrm>
            <a:off x="3951820" y="1651004"/>
            <a:ext cx="7503583" cy="4221163"/>
          </a:xfrm>
        </p:spPr>
      </p:pic>
      <p:sp>
        <p:nvSpPr>
          <p:cNvPr id="26627" name="Текст 3"/>
          <p:cNvSpPr>
            <a:spLocks noGrp="1"/>
          </p:cNvSpPr>
          <p:nvPr>
            <p:ph type="body" sz="half" idx="2"/>
          </p:nvPr>
        </p:nvSpPr>
        <p:spPr>
          <a:xfrm>
            <a:off x="3951821" y="614368"/>
            <a:ext cx="4988983" cy="909637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31800" y="404813"/>
            <a:ext cx="11328400" cy="6119812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Aft>
                <a:spcPct val="0"/>
              </a:spcAft>
              <a:defRPr/>
            </a:pPr>
            <a:endParaRPr lang="ru-RU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46388" y="476255"/>
            <a:ext cx="3280833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2850" y="620713"/>
            <a:ext cx="4595283" cy="19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90367" y="3771905"/>
            <a:ext cx="2220384" cy="160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3952" y="2762250"/>
            <a:ext cx="3496733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Скругленный прямоугольник 21"/>
          <p:cNvSpPr/>
          <p:nvPr/>
        </p:nvSpPr>
        <p:spPr>
          <a:xfrm>
            <a:off x="2269067" y="2435225"/>
            <a:ext cx="2425700" cy="67945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1" kern="0">
                <a:solidFill>
                  <a:sysClr val="window" lastClr="FFFFFF"/>
                </a:solidFill>
                <a:latin typeface="Calibri" panose="020f0502020204030204"/>
              </a:rPr>
              <a:t>Проверь себя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252136" y="2435225"/>
            <a:ext cx="2440517" cy="67945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kern="0">
                <a:solidFill>
                  <a:sysClr val="window" lastClr="FFFFFF"/>
                </a:solidFill>
                <a:latin typeface="Calibri" panose="020f0502020204030204"/>
              </a:rPr>
              <a:t>В</a:t>
            </a:r>
            <a:r>
              <a:rPr lang="ru-RU" sz="2800" b="1" kern="0">
                <a:solidFill>
                  <a:srgbClr val="FF0000"/>
                </a:solidFill>
                <a:latin typeface="Calibri" panose="020f0502020204030204"/>
              </a:rPr>
              <a:t>О</a:t>
            </a:r>
            <a:r>
              <a:rPr lang="ru-RU" sz="2800" b="1" kern="0">
                <a:solidFill>
                  <a:sysClr val="window" lastClr="FFFFFF"/>
                </a:solidFill>
                <a:latin typeface="Calibri" panose="020f0502020204030204"/>
              </a:rPr>
              <a:t>Р</a:t>
            </a:r>
            <a:r>
              <a:rPr lang="ru-RU" sz="2800" b="1" kern="0">
                <a:solidFill>
                  <a:srgbClr val="FF0000"/>
                </a:solidFill>
                <a:latin typeface="Calibri" panose="020f0502020204030204"/>
              </a:rPr>
              <a:t>О</a:t>
            </a:r>
            <a:r>
              <a:rPr lang="ru-RU" sz="2800" b="1" kern="0">
                <a:solidFill>
                  <a:sysClr val="window" lastClr="FFFFFF"/>
                </a:solidFill>
                <a:latin typeface="Calibri" panose="020f0502020204030204"/>
              </a:rPr>
              <a:t>БЕЙ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243667" y="2424113"/>
            <a:ext cx="2423584" cy="690562"/>
          </a:xfrm>
          <a:prstGeom prst="roundRect">
            <a:avLst/>
          </a:prstGeom>
          <a:solidFill>
            <a:srgbClr val="4F81BD">
              <a:alpha val="0"/>
            </a:srgbClr>
          </a:solidFill>
          <a:ln w="9525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800" b="1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590367" y="2862263"/>
            <a:ext cx="2413000" cy="677862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1" kern="0">
                <a:solidFill>
                  <a:sysClr val="window" lastClr="FFFFFF"/>
                </a:solidFill>
                <a:latin typeface="Calibri" panose="020f0502020204030204"/>
              </a:rPr>
              <a:t>Проверь себя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590367" y="2862263"/>
            <a:ext cx="2413000" cy="677862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kern="0">
                <a:solidFill>
                  <a:sysClr val="window" lastClr="FFFFFF"/>
                </a:solidFill>
                <a:latin typeface="Calibri" panose="020f0502020204030204"/>
              </a:rPr>
              <a:t>В</a:t>
            </a:r>
            <a:r>
              <a:rPr lang="ru-RU" sz="2800" b="1" kern="0">
                <a:solidFill>
                  <a:srgbClr val="FF0000"/>
                </a:solidFill>
                <a:latin typeface="Calibri" panose="020f0502020204030204"/>
              </a:rPr>
              <a:t>О</a:t>
            </a:r>
            <a:r>
              <a:rPr lang="ru-RU" sz="2800" b="1" kern="0">
                <a:solidFill>
                  <a:sysClr val="window" lastClr="FFFFFF"/>
                </a:solidFill>
                <a:latin typeface="Calibri" panose="020f0502020204030204"/>
              </a:rPr>
              <a:t>РОНА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590367" y="2862263"/>
            <a:ext cx="2413000" cy="677862"/>
          </a:xfrm>
          <a:prstGeom prst="roundRect">
            <a:avLst/>
          </a:prstGeom>
          <a:solidFill>
            <a:srgbClr val="4F81BD">
              <a:alpha val="0"/>
            </a:srgbClr>
          </a:solidFill>
          <a:ln w="9525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800" b="1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087033" y="5516563"/>
            <a:ext cx="2533651" cy="67945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1" kern="0">
                <a:solidFill>
                  <a:sysClr val="window" lastClr="FFFFFF"/>
                </a:solidFill>
                <a:latin typeface="Calibri" panose="020f0502020204030204"/>
              </a:rPr>
              <a:t>Проверь себя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087033" y="5516563"/>
            <a:ext cx="2533651" cy="67945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kern="0">
                <a:solidFill>
                  <a:sysClr val="window" lastClr="FFFFFF"/>
                </a:solidFill>
                <a:latin typeface="Calibri" panose="020f0502020204030204"/>
              </a:rPr>
              <a:t>С</a:t>
            </a:r>
            <a:r>
              <a:rPr lang="ru-RU" sz="2800" b="1" kern="0">
                <a:solidFill>
                  <a:srgbClr val="FF0000"/>
                </a:solidFill>
                <a:latin typeface="Calibri" panose="020f0502020204030204"/>
              </a:rPr>
              <a:t>О</a:t>
            </a:r>
            <a:r>
              <a:rPr lang="ru-RU" sz="2800" b="1" kern="0">
                <a:solidFill>
                  <a:sysClr val="window" lastClr="FFFFFF"/>
                </a:solidFill>
                <a:latin typeface="Calibri" panose="020f0502020204030204"/>
              </a:rPr>
              <a:t>РОКА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087033" y="5516563"/>
            <a:ext cx="2533651" cy="679450"/>
          </a:xfrm>
          <a:prstGeom prst="roundRect">
            <a:avLst/>
          </a:prstGeom>
          <a:solidFill>
            <a:srgbClr val="4F81BD">
              <a:alpha val="0"/>
            </a:srgbClr>
          </a:solidFill>
          <a:ln w="9525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800" b="1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251701" y="5592763"/>
            <a:ext cx="2751667" cy="67945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1" kern="0">
                <a:solidFill>
                  <a:sysClr val="window" lastClr="FFFFFF"/>
                </a:solidFill>
                <a:latin typeface="Calibri" panose="020f0502020204030204"/>
              </a:rPr>
              <a:t>Проверь себя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251701" y="5592763"/>
            <a:ext cx="2751667" cy="67945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kern="0">
                <a:solidFill>
                  <a:sysClr val="window" lastClr="FFFFFF"/>
                </a:solidFill>
                <a:latin typeface="Calibri" panose="020f0502020204030204"/>
              </a:rPr>
              <a:t>СН</a:t>
            </a:r>
            <a:r>
              <a:rPr lang="ru-RU" sz="2800" b="1" kern="0">
                <a:solidFill>
                  <a:srgbClr val="FF0000"/>
                </a:solidFill>
                <a:latin typeface="Calibri" panose="020f0502020204030204"/>
              </a:rPr>
              <a:t>Е</a:t>
            </a:r>
            <a:r>
              <a:rPr lang="ru-RU" sz="2800" b="1" kern="0">
                <a:solidFill>
                  <a:sysClr val="window" lastClr="FFFFFF"/>
                </a:solidFill>
                <a:latin typeface="Calibri" panose="020f0502020204030204"/>
              </a:rPr>
              <a:t>ГИРЬ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234768" y="5592763"/>
            <a:ext cx="2751667" cy="679450"/>
          </a:xfrm>
          <a:prstGeom prst="roundRect">
            <a:avLst/>
          </a:prstGeom>
          <a:solidFill>
            <a:srgbClr val="4F81BD">
              <a:alpha val="0"/>
            </a:srgbClr>
          </a:solidFill>
          <a:ln w="9525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800" b="1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3" name="Управляющая кнопка: далее 12">
            <a:hlinkClick action="ppaction://hlinkshowjump?jump=nextslide" highlightClick="1"/>
          </p:cNvPr>
          <p:cNvSpPr/>
          <p:nvPr/>
        </p:nvSpPr>
        <p:spPr>
          <a:xfrm>
            <a:off x="11303445" y="6195893"/>
            <a:ext cx="694944" cy="597532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3F3F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3218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22" grpId="0" uiExpand="1"/>
      <p:bldP spid="22" grpId="1"/>
      <p:bldP spid="23" grpId="2" uiExpand="1"/>
      <p:bldP spid="23" grpId="3"/>
      <p:bldP spid="25" grpId="4" uiExpand="1"/>
      <p:bldP spid="25" grpId="5"/>
      <p:bldP spid="26" grpId="6" uiExpand="1"/>
      <p:bldP spid="26" grpId="7"/>
      <p:bldP spid="28" grpId="8" uiExpand="1"/>
      <p:bldP spid="28" grpId="9"/>
      <p:bldP spid="29" grpId="10" uiExpand="1"/>
      <p:bldP spid="29" grpId="11"/>
      <p:bldP spid="31" grpId="12" uiExpand="1"/>
      <p:bldP spid="31" grpId="13"/>
      <p:bldP spid="32" grpId="14" uiExpand="1"/>
      <p:bldP spid="32" grpId="15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7650" name="Рисунок 2"/>
          <p:cNvSpPr>
            <a:spLocks noGrp="1" noTextEdit="1"/>
          </p:cNvSpPr>
          <p:nvPr>
            <p:ph type="pic" idx="1"/>
          </p:nvPr>
        </p:nvSpPr>
        <p:spPr>
          <a:xfrm>
            <a:off x="3951819" y="1651003"/>
            <a:ext cx="7503583" cy="4221163"/>
          </a:xfrm>
        </p:spPr>
        <p:txBody>
          <a:bodyPr/>
          <a:lstStyle/>
          <a:p/>
        </p:txBody>
      </p:sp>
      <p:sp>
        <p:nvSpPr>
          <p:cNvPr id="27651" name="Текст 3"/>
          <p:cNvSpPr>
            <a:spLocks noGrp="1"/>
          </p:cNvSpPr>
          <p:nvPr>
            <p:ph type="body" sz="half" idx="2"/>
          </p:nvPr>
        </p:nvSpPr>
        <p:spPr>
          <a:xfrm>
            <a:off x="3951819" y="614366"/>
            <a:ext cx="4988983" cy="909637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31800" y="404813"/>
            <a:ext cx="11328400" cy="6119812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Aft>
                <a:spcPct val="0"/>
              </a:spcAft>
              <a:defRPr/>
            </a:pPr>
            <a:endParaRPr lang="ru-RU"/>
          </a:p>
        </p:txBody>
      </p:sp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0019" y="692153"/>
            <a:ext cx="3373967" cy="170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16035" y="549278"/>
            <a:ext cx="3917951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02786" y="3429000"/>
            <a:ext cx="4599516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82836" y="3198813"/>
            <a:ext cx="3850217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1606551" y="2492375"/>
            <a:ext cx="2476500" cy="67945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1" kern="0">
                <a:solidFill>
                  <a:sysClr val="window" lastClr="FFFFFF"/>
                </a:solidFill>
                <a:latin typeface="Calibri" panose="020f0502020204030204"/>
              </a:rPr>
              <a:t>Проверь себя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06551" y="2492375"/>
            <a:ext cx="2476500" cy="67945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kern="0">
                <a:solidFill>
                  <a:sysClr val="window" lastClr="FFFFFF"/>
                </a:solidFill>
                <a:latin typeface="Calibri" panose="020f0502020204030204"/>
              </a:rPr>
              <a:t>Г</a:t>
            </a:r>
            <a:r>
              <a:rPr lang="ru-RU" sz="2800" b="1" kern="0">
                <a:solidFill>
                  <a:srgbClr val="FF0000"/>
                </a:solidFill>
                <a:latin typeface="Calibri" panose="020f0502020204030204"/>
              </a:rPr>
              <a:t>О</a:t>
            </a:r>
            <a:r>
              <a:rPr lang="ru-RU" sz="2800" b="1" kern="0">
                <a:solidFill>
                  <a:sysClr val="window" lastClr="FFFFFF"/>
                </a:solidFill>
                <a:latin typeface="Calibri" panose="020f0502020204030204"/>
              </a:rPr>
              <a:t>РОХ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606551" y="2492375"/>
            <a:ext cx="2476500" cy="679450"/>
          </a:xfrm>
          <a:prstGeom prst="roundRect">
            <a:avLst/>
          </a:prstGeom>
          <a:solidFill>
            <a:srgbClr val="4F81BD">
              <a:alpha val="0"/>
            </a:srgbClr>
          </a:solidFill>
          <a:ln w="9525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800" b="1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02784" y="5270500"/>
            <a:ext cx="2489200" cy="67945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1" kern="0">
                <a:solidFill>
                  <a:sysClr val="window" lastClr="FFFFFF"/>
                </a:solidFill>
                <a:latin typeface="Calibri" panose="020f0502020204030204"/>
              </a:rPr>
              <a:t>Проверь себя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102784" y="5270500"/>
            <a:ext cx="2489200" cy="67945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kern="0">
                <a:solidFill>
                  <a:sysClr val="window" lastClr="FFFFFF"/>
                </a:solidFill>
                <a:latin typeface="Calibri" panose="020f0502020204030204"/>
              </a:rPr>
              <a:t>М</a:t>
            </a:r>
            <a:r>
              <a:rPr lang="ru-RU" sz="2800" b="1" kern="0">
                <a:solidFill>
                  <a:srgbClr val="FF0000"/>
                </a:solidFill>
                <a:latin typeface="Calibri" panose="020f0502020204030204"/>
              </a:rPr>
              <a:t>О</a:t>
            </a:r>
            <a:r>
              <a:rPr lang="ru-RU" sz="2800" b="1" kern="0">
                <a:solidFill>
                  <a:sysClr val="window" lastClr="FFFFFF"/>
                </a:solidFill>
                <a:latin typeface="Calibri" panose="020f0502020204030204"/>
              </a:rPr>
              <a:t>РКОВЬ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102784" y="5249863"/>
            <a:ext cx="2489200" cy="679450"/>
          </a:xfrm>
          <a:prstGeom prst="roundRect">
            <a:avLst/>
          </a:prstGeom>
          <a:solidFill>
            <a:srgbClr val="4F81BD">
              <a:alpha val="0"/>
            </a:srgbClr>
          </a:solidFill>
          <a:ln w="9525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800" b="1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2" name="Управляющая кнопка: далее 1">
            <a:hlinkClick action="ppaction://hlinkshowjump?jump=nextslide" highlightClick="1"/>
          </p:cNvPr>
          <p:cNvSpPr/>
          <p:nvPr/>
        </p:nvSpPr>
        <p:spPr>
          <a:xfrm>
            <a:off x="11231893" y="6310606"/>
            <a:ext cx="960107" cy="521208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3F3F3F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769100" y="2686050"/>
            <a:ext cx="2415117" cy="67945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1" kern="0">
                <a:solidFill>
                  <a:sysClr val="window" lastClr="FFFFFF"/>
                </a:solidFill>
                <a:latin typeface="Calibri" panose="020f0502020204030204"/>
              </a:rPr>
              <a:t>Проверь себя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769100" y="2686050"/>
            <a:ext cx="2415117" cy="67945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kern="0">
                <a:solidFill>
                  <a:sysClr val="window" lastClr="FFFFFF"/>
                </a:solidFill>
                <a:latin typeface="Calibri" panose="020f0502020204030204"/>
              </a:rPr>
              <a:t>К</a:t>
            </a:r>
            <a:r>
              <a:rPr lang="ru-RU" sz="2800" b="1" kern="0">
                <a:solidFill>
                  <a:srgbClr val="FF0000"/>
                </a:solidFill>
                <a:latin typeface="Calibri" panose="020f0502020204030204"/>
              </a:rPr>
              <a:t>А</a:t>
            </a:r>
            <a:r>
              <a:rPr lang="ru-RU" sz="2800" b="1" kern="0">
                <a:solidFill>
                  <a:sysClr val="window" lastClr="FFFFFF"/>
                </a:solidFill>
                <a:latin typeface="Calibri" panose="020f0502020204030204"/>
              </a:rPr>
              <a:t>ПУСТА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769100" y="2686050"/>
            <a:ext cx="2415117" cy="679450"/>
          </a:xfrm>
          <a:prstGeom prst="roundRect">
            <a:avLst/>
          </a:prstGeom>
          <a:solidFill>
            <a:srgbClr val="4F81BD">
              <a:alpha val="0"/>
            </a:srgbClr>
          </a:solidFill>
          <a:ln w="9525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800" b="1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520517" y="5580063"/>
            <a:ext cx="2631016" cy="677862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1" kern="0">
                <a:solidFill>
                  <a:sysClr val="window" lastClr="FFFFFF"/>
                </a:solidFill>
                <a:latin typeface="Calibri" panose="020f0502020204030204"/>
              </a:rPr>
              <a:t>Проверь себя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520517" y="5583238"/>
            <a:ext cx="2631016" cy="67945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kern="0">
                <a:solidFill>
                  <a:srgbClr val="FF0000"/>
                </a:solidFill>
                <a:latin typeface="Calibri" panose="020f0502020204030204"/>
              </a:rPr>
              <a:t>О</a:t>
            </a:r>
            <a:r>
              <a:rPr lang="ru-RU" sz="2800" b="1" kern="0">
                <a:solidFill>
                  <a:sysClr val="window" lastClr="FFFFFF"/>
                </a:solidFill>
                <a:latin typeface="Calibri" panose="020f0502020204030204"/>
              </a:rPr>
              <a:t>ГУРЕЦ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524751" y="5580063"/>
            <a:ext cx="2631016" cy="677862"/>
          </a:xfrm>
          <a:prstGeom prst="roundRect">
            <a:avLst/>
          </a:prstGeom>
          <a:solidFill>
            <a:srgbClr val="4F81BD">
              <a:alpha val="0"/>
            </a:srgbClr>
          </a:solidFill>
          <a:ln w="9525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800" b="1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9608258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12" grpId="0" uiExpand="1"/>
      <p:bldP spid="12" grpId="1"/>
      <p:bldP spid="13" grpId="2" uiExpand="1"/>
      <p:bldP spid="13" grpId="3"/>
      <p:bldP spid="15" grpId="4" uiExpand="1"/>
      <p:bldP spid="15" grpId="5"/>
      <p:bldP spid="16" grpId="6" uiExpand="1"/>
      <p:bldP spid="16" grpId="7"/>
      <p:bldP spid="19" grpId="8" uiExpand="1"/>
      <p:bldP spid="19" grpId="9"/>
      <p:bldP spid="20" grpId="10" uiExpand="1"/>
      <p:bldP spid="20" grpId="11"/>
      <p:bldP spid="22" grpId="12" uiExpand="1"/>
      <p:bldP spid="22" grpId="13"/>
      <p:bldP spid="23" grpId="14" uiExpand="1"/>
      <p:bldP spid="23" grpId="15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878936" y="324223"/>
            <a:ext cx="2434127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A5071FB-6D0B-4942-9753-747ED375018E}"/>
              </a:ext>
            </a:extLst>
          </p:cNvPr>
          <p:cNvSpPr/>
          <p:nvPr/>
        </p:nvSpPr>
        <p:spPr>
          <a:xfrm>
            <a:off x="341629" y="2059709"/>
            <a:ext cx="4287463" cy="320905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>
                <a:solidFill>
                  <a:schemeClr val="tx1"/>
                </a:solidFill>
              </a:rPr>
              <a:t>Синонимы – это слова, </a:t>
            </a:r>
            <a:r>
              <a:rPr lang="ru-RU" sz="4800" b="1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близкие</a:t>
            </a:r>
            <a:r>
              <a:rPr lang="ru-RU" sz="4800" b="1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sz="4800" b="1">
                <a:solidFill>
                  <a:schemeClr val="tx1"/>
                </a:solidFill>
              </a:rPr>
              <a:t>по смыслу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4C7E3E1-442E-4D43-96D8-B0A9F4CF97D8}"/>
              </a:ext>
            </a:extLst>
          </p:cNvPr>
          <p:cNvSpPr/>
          <p:nvPr/>
        </p:nvSpPr>
        <p:spPr>
          <a:xfrm>
            <a:off x="6345383" y="2124364"/>
            <a:ext cx="5504988" cy="31444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>
                <a:solidFill>
                  <a:schemeClr val="tx1"/>
                </a:solidFill>
              </a:rPr>
              <a:t>Антонимы – это слова, </a:t>
            </a:r>
            <a:r>
              <a:rPr lang="ru-RU" sz="4800" b="1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противоположные</a:t>
            </a:r>
            <a:r>
              <a:rPr lang="ru-RU" sz="4800" b="1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 </a:t>
            </a:r>
            <a:r>
              <a:rPr lang="ru-RU" sz="4800" b="1">
                <a:solidFill>
                  <a:schemeClr val="tx1"/>
                </a:solidFill>
              </a:rPr>
              <a:t>по смыслу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6568779-6E3E-4E65-8331-2F374AB5F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4515" y="3859849"/>
            <a:ext cx="2005446" cy="267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71009CB-5CB3-4590-90E1-DA0D67F716EF}"/>
              </a:ext>
            </a:extLst>
          </p:cNvPr>
          <p:cNvSpPr/>
          <p:nvPr/>
        </p:nvSpPr>
        <p:spPr>
          <a:xfrm>
            <a:off x="611563" y="1044659"/>
            <a:ext cx="3728374" cy="72043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bg1"/>
                </a:solidFill>
              </a:rPr>
              <a:t>Слова-друзья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F45FF71-2CBE-4F46-A410-78D56BCBEDE9}"/>
              </a:ext>
            </a:extLst>
          </p:cNvPr>
          <p:cNvSpPr/>
          <p:nvPr/>
        </p:nvSpPr>
        <p:spPr>
          <a:xfrm>
            <a:off x="7148945" y="1214768"/>
            <a:ext cx="4051648" cy="72043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solidFill>
                  <a:schemeClr val="bg1"/>
                </a:solidFill>
              </a:rPr>
              <a:t>Слова-спорщики</a:t>
            </a:r>
          </a:p>
        </p:txBody>
      </p:sp>
    </p:spTree>
    <p:extLst>
      <p:ext uri="{BB962C8B-B14F-4D97-AF65-F5344CB8AC3E}">
        <p14:creationId xmlns:p14="http://schemas.microsoft.com/office/powerpoint/2010/main" val="1294189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463637" y="323274"/>
            <a:ext cx="4798290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Подбери синонимы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83D5D8D7-2FA5-4156-87AC-7D61F878F2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776" y="1137587"/>
            <a:ext cx="3498648" cy="4582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FAC33A84-6756-464A-8B6E-FF51E4CD85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06351" y="1823309"/>
            <a:ext cx="3498648" cy="46037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0A12B070-DF24-4363-8923-5F201F6D0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61927" y="1137587"/>
            <a:ext cx="3740583" cy="49598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623BBCE-9CF3-4E50-8275-3CB394B15B41}"/>
              </a:ext>
            </a:extLst>
          </p:cNvPr>
          <p:cNvSpPr/>
          <p:nvPr/>
        </p:nvSpPr>
        <p:spPr>
          <a:xfrm>
            <a:off x="2475346" y="1963201"/>
            <a:ext cx="1339272" cy="62298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8479D68-0887-457F-8926-30DE5FF6F1DF}"/>
              </a:ext>
            </a:extLst>
          </p:cNvPr>
          <p:cNvSpPr/>
          <p:nvPr/>
        </p:nvSpPr>
        <p:spPr>
          <a:xfrm>
            <a:off x="2396837" y="3617531"/>
            <a:ext cx="1339272" cy="62298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EC48983-6EA3-47E8-8F68-83A7A35871D1}"/>
              </a:ext>
            </a:extLst>
          </p:cNvPr>
          <p:cNvSpPr/>
          <p:nvPr/>
        </p:nvSpPr>
        <p:spPr>
          <a:xfrm>
            <a:off x="2452255" y="4960370"/>
            <a:ext cx="1339272" cy="62298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22C5150-B9F2-4999-95AB-AF76500DCF1C}"/>
              </a:ext>
            </a:extLst>
          </p:cNvPr>
          <p:cNvSpPr/>
          <p:nvPr/>
        </p:nvSpPr>
        <p:spPr>
          <a:xfrm>
            <a:off x="6313055" y="2651310"/>
            <a:ext cx="1339272" cy="62298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0176E0D-7D50-4C20-8B7C-052DEB1697DE}"/>
              </a:ext>
            </a:extLst>
          </p:cNvPr>
          <p:cNvSpPr/>
          <p:nvPr/>
        </p:nvSpPr>
        <p:spPr>
          <a:xfrm>
            <a:off x="6303459" y="4227700"/>
            <a:ext cx="1339272" cy="62298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A8D5085-A650-4FF0-9785-2E17C8E24040}"/>
              </a:ext>
            </a:extLst>
          </p:cNvPr>
          <p:cNvSpPr/>
          <p:nvPr/>
        </p:nvSpPr>
        <p:spPr>
          <a:xfrm>
            <a:off x="6313055" y="5678682"/>
            <a:ext cx="1339272" cy="62298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0F556659-27CF-462A-AEAB-7D45332C1FD2}"/>
              </a:ext>
            </a:extLst>
          </p:cNvPr>
          <p:cNvSpPr/>
          <p:nvPr/>
        </p:nvSpPr>
        <p:spPr>
          <a:xfrm>
            <a:off x="10301952" y="2028329"/>
            <a:ext cx="1339272" cy="62298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D0AEC3D-44A0-4288-92EE-3E99291DD12C}"/>
              </a:ext>
            </a:extLst>
          </p:cNvPr>
          <p:cNvSpPr/>
          <p:nvPr/>
        </p:nvSpPr>
        <p:spPr>
          <a:xfrm>
            <a:off x="10338898" y="3751411"/>
            <a:ext cx="1339272" cy="62298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F02F445-A82D-4CFB-A240-0AE7FEFD8F0F}"/>
              </a:ext>
            </a:extLst>
          </p:cNvPr>
          <p:cNvSpPr/>
          <p:nvPr/>
        </p:nvSpPr>
        <p:spPr>
          <a:xfrm>
            <a:off x="10338898" y="5367191"/>
            <a:ext cx="1339272" cy="62298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1566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1"/>
      <p:bldP spid="10" grpId="2"/>
      <p:bldP spid="11" grpId="3"/>
      <p:bldP spid="12" grpId="4"/>
      <p:bldP spid="13" grpId="5"/>
      <p:bldP spid="14" grpId="6"/>
      <p:bldP spid="15" grpId="7"/>
      <p:bldP spid="16" grpId="8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73BC5C31-C90E-4150-A8FE-87A7B588BC6E}"/>
              </a:ext>
            </a:extLst>
          </p:cNvPr>
          <p:cNvSpPr/>
          <p:nvPr/>
        </p:nvSpPr>
        <p:spPr>
          <a:xfrm>
            <a:off x="3463637" y="323274"/>
            <a:ext cx="4798290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Подбери антонимы</a:t>
            </a:r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84412B9A-DFC0-4428-83B9-8AAA3AE1E3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73"/>
          <a:stretch>
            <a:fillRect/>
          </a:stretch>
        </p:blipFill>
        <p:spPr bwMode="auto">
          <a:xfrm>
            <a:off x="1563471" y="1137410"/>
            <a:ext cx="7956695" cy="53082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4E88ED8-EFEB-4AC8-BA3B-50ADCF2A550B}"/>
              </a:ext>
            </a:extLst>
          </p:cNvPr>
          <p:cNvSpPr/>
          <p:nvPr/>
        </p:nvSpPr>
        <p:spPr>
          <a:xfrm>
            <a:off x="3906983" y="3387436"/>
            <a:ext cx="1339272" cy="3417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4825410-4B3C-4583-ABA5-2D69B988B966}"/>
              </a:ext>
            </a:extLst>
          </p:cNvPr>
          <p:cNvSpPr/>
          <p:nvPr/>
        </p:nvSpPr>
        <p:spPr>
          <a:xfrm>
            <a:off x="3906983" y="5853546"/>
            <a:ext cx="1339272" cy="3417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E82CABB-F562-4018-9814-B9FDC440C143}"/>
              </a:ext>
            </a:extLst>
          </p:cNvPr>
          <p:cNvSpPr/>
          <p:nvPr/>
        </p:nvSpPr>
        <p:spPr>
          <a:xfrm>
            <a:off x="7818582" y="3387436"/>
            <a:ext cx="1339272" cy="3417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92B4D8F-A2F9-43E0-ADA6-A8FF696290BC}"/>
              </a:ext>
            </a:extLst>
          </p:cNvPr>
          <p:cNvSpPr/>
          <p:nvPr/>
        </p:nvSpPr>
        <p:spPr>
          <a:xfrm>
            <a:off x="7818582" y="5869710"/>
            <a:ext cx="1339272" cy="3417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673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1"/>
      <p:bldP spid="8" grpId="2"/>
      <p:bldP spid="10" grpId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C09EA100-86CC-4E5C-A48B-4FD110F67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8" b="5794"/>
          <a:stretch>
            <a:fillRect/>
          </a:stretch>
        </p:blipFill>
        <p:spPr bwMode="auto">
          <a:xfrm>
            <a:off x="1985818" y="1265380"/>
            <a:ext cx="7970982" cy="5108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09EE563C-1F04-48F2-924E-1F5BF0CB44A2}"/>
              </a:ext>
            </a:extLst>
          </p:cNvPr>
          <p:cNvSpPr/>
          <p:nvPr/>
        </p:nvSpPr>
        <p:spPr>
          <a:xfrm>
            <a:off x="3463637" y="323274"/>
            <a:ext cx="4798290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Подбери антонимы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AB35AAE-4732-4D41-95A0-89F4A0021469}"/>
              </a:ext>
            </a:extLst>
          </p:cNvPr>
          <p:cNvSpPr/>
          <p:nvPr/>
        </p:nvSpPr>
        <p:spPr>
          <a:xfrm>
            <a:off x="4331856" y="3341255"/>
            <a:ext cx="1339272" cy="3417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E6E2870-3C69-42A2-BB5A-438B385429A9}"/>
              </a:ext>
            </a:extLst>
          </p:cNvPr>
          <p:cNvSpPr/>
          <p:nvPr/>
        </p:nvSpPr>
        <p:spPr>
          <a:xfrm>
            <a:off x="8261927" y="3341255"/>
            <a:ext cx="1339272" cy="3417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A2C1889-FD55-407A-9EE9-B15D344B5F75}"/>
              </a:ext>
            </a:extLst>
          </p:cNvPr>
          <p:cNvSpPr/>
          <p:nvPr/>
        </p:nvSpPr>
        <p:spPr>
          <a:xfrm>
            <a:off x="4331856" y="5844309"/>
            <a:ext cx="1339272" cy="3417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812C0B7-1C4C-4667-941F-FA63004969B5}"/>
              </a:ext>
            </a:extLst>
          </p:cNvPr>
          <p:cNvSpPr/>
          <p:nvPr/>
        </p:nvSpPr>
        <p:spPr>
          <a:xfrm>
            <a:off x="8220364" y="5844309"/>
            <a:ext cx="1339272" cy="3417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9565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1"/>
      <p:bldP spid="9" grpId="2"/>
      <p:bldP spid="10" grpId="3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Arial"/>
        <a:cs typeface="Arial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Arial"/>
        <a:cs typeface="Arial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</a:theme>
</file>

<file path=ppt/theme/theme3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160</Paragraphs>
  <Slides>30</Slides>
  <Notes>0</Notes>
  <TotalTime>691</TotalTime>
  <HiddenSlides>0</HiddenSlides>
  <MMClips>0</MMClips>
  <ScaleCrop>0</ScaleCrop>
  <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baseType="lpstr" size="39">
      <vt:lpstr>Arial</vt:lpstr>
      <vt:lpstr>Calibri Light</vt:lpstr>
      <vt:lpstr>Calibri</vt:lpstr>
      <vt:lpstr>Arial Black</vt:lpstr>
      <vt:lpstr>Candara</vt:lpstr>
      <vt:lpstr>Wingdings</vt:lpstr>
      <vt:lpstr>Calligraph</vt:lpstr>
      <vt:lpstr>Times New Roman</vt:lpstr>
      <vt:lpstr>Тема Office</vt:lpstr>
      <vt:lpstr>PowerPoint Presentation</vt:lpstr>
      <vt:lpstr>PowerPoint Presentation</vt:lpstr>
      <vt:lpstr>Выполнить задание и найти буквы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Ден</dc:creator>
  <cp:lastModifiedBy>Никита Старцев</cp:lastModifiedBy>
  <cp:revision>118</cp:revision>
  <dcterms:created xsi:type="dcterms:W3CDTF">2019-11-21T05:15:03Z</dcterms:created>
  <dcterms:modified xsi:type="dcterms:W3CDTF">2023-11-18T15:18:11Z</dcterms:modified>
</cp:coreProperties>
</file>