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8" r:id="rId4"/>
    <p:sldId id="279" r:id="rId5"/>
    <p:sldId id="280" r:id="rId6"/>
    <p:sldId id="281" r:id="rId7"/>
    <p:sldId id="283" r:id="rId8"/>
    <p:sldId id="284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D0C2A"/>
    <a:srgbClr val="5F2B51"/>
    <a:srgbClr val="C3B5D3"/>
    <a:srgbClr val="FEECD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837C4-C917-457A-BF27-83FFF44C4E51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2BC4F-B5A5-4669-99C6-F9ED2C1D5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i/Kp1J9wtVzrE7uw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rita\Desktop\Вика английский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1428736"/>
            <a:ext cx="800105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Формирование читательской грамотности на уроках английского языка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933056"/>
            <a:ext cx="60793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Учитель английского языка МБОУ ООШ №14 </a:t>
            </a:r>
            <a:br>
              <a:rPr lang="ru-RU" sz="2400" dirty="0" smtClean="0"/>
            </a:br>
            <a:r>
              <a:rPr lang="ru-RU" sz="2400" dirty="0" smtClean="0"/>
              <a:t>Захарченко Тамара Ивановна</a:t>
            </a:r>
            <a:br>
              <a:rPr lang="ru-RU" sz="2400" dirty="0" smtClean="0"/>
            </a:br>
            <a:r>
              <a:rPr lang="ru-RU" sz="2400" dirty="0" err="1" smtClean="0"/>
              <a:t>с.Великовечное</a:t>
            </a:r>
            <a:r>
              <a:rPr lang="ru-RU" sz="2400" dirty="0" smtClean="0"/>
              <a:t> 2023 г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85728"/>
            <a:ext cx="7355160" cy="3429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Основные этапы </a:t>
            </a:r>
            <a:r>
              <a:rPr lang="ru-RU" b="1" dirty="0"/>
              <a:t>работы с </a:t>
            </a:r>
            <a:r>
              <a:rPr lang="ru-RU" b="1" dirty="0" smtClean="0"/>
              <a:t>текстом: 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dirty="0" smtClean="0"/>
              <a:t>1.	</a:t>
            </a:r>
            <a:r>
              <a:rPr lang="ru-RU" dirty="0" err="1" smtClean="0"/>
              <a:t>Предтекстовый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err="1"/>
              <a:t>Pre-reading</a:t>
            </a:r>
            <a:r>
              <a:rPr lang="ru-RU" dirty="0" smtClean="0"/>
              <a:t>)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	Текстовый (</a:t>
            </a:r>
            <a:r>
              <a:rPr lang="ru-RU" dirty="0" err="1"/>
              <a:t>While-reading</a:t>
            </a:r>
            <a:r>
              <a:rPr lang="ru-RU" dirty="0"/>
              <a:t>)</a:t>
            </a:r>
          </a:p>
          <a:p>
            <a:pPr marL="0" indent="0" algn="just">
              <a:buNone/>
            </a:pPr>
            <a:r>
              <a:rPr lang="ru-RU" dirty="0"/>
              <a:t>3.	</a:t>
            </a:r>
            <a:r>
              <a:rPr lang="ru-RU" dirty="0" err="1"/>
              <a:t>Послетекстовый</a:t>
            </a:r>
            <a:r>
              <a:rPr lang="ru-RU" dirty="0"/>
              <a:t> (</a:t>
            </a:r>
            <a:r>
              <a:rPr lang="ru-RU" dirty="0" err="1"/>
              <a:t>Post-reading</a:t>
            </a:r>
            <a:r>
              <a:rPr lang="ru-RU" dirty="0"/>
              <a:t>)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645024"/>
            <a:ext cx="3451607" cy="285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583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14291"/>
            <a:ext cx="8229600" cy="34290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b="1" dirty="0" smtClean="0"/>
              <a:t>Задачи </a:t>
            </a:r>
            <a:r>
              <a:rPr lang="ru-RU" b="1" dirty="0" err="1"/>
              <a:t>предтекстового</a:t>
            </a:r>
            <a:r>
              <a:rPr lang="ru-RU" b="1" dirty="0"/>
              <a:t> (</a:t>
            </a:r>
            <a:r>
              <a:rPr lang="ru-RU" b="1" dirty="0" err="1"/>
              <a:t>Pre-reading</a:t>
            </a:r>
            <a:r>
              <a:rPr lang="ru-RU" b="1" dirty="0"/>
              <a:t>) </a:t>
            </a:r>
            <a:r>
              <a:rPr lang="ru-RU" b="1" dirty="0" smtClean="0"/>
              <a:t>этапа: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●	создание мотива чтения;</a:t>
            </a:r>
          </a:p>
          <a:p>
            <a:pPr marL="0" indent="0" algn="just">
              <a:buNone/>
            </a:pPr>
            <a:r>
              <a:rPr lang="ru-RU" dirty="0"/>
              <a:t>●	развитие умения прогнозирования;</a:t>
            </a:r>
          </a:p>
          <a:p>
            <a:pPr marL="0" indent="0" algn="just">
              <a:buNone/>
            </a:pPr>
            <a:r>
              <a:rPr lang="ru-RU" dirty="0"/>
              <a:t>●	активизация фоновых знаний и снятие языковых трудностей.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688974"/>
            <a:ext cx="3707904" cy="316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192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61261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sz="2800" b="1" dirty="0" smtClean="0"/>
              <a:t>Задания </a:t>
            </a:r>
            <a:r>
              <a:rPr lang="ru-RU" sz="2800" b="1" dirty="0" err="1" smtClean="0"/>
              <a:t>предтекстового</a:t>
            </a:r>
            <a:r>
              <a:rPr lang="ru-RU" sz="2800" b="1" dirty="0" smtClean="0"/>
              <a:t> этапа:</a:t>
            </a:r>
          </a:p>
          <a:p>
            <a:pPr marL="0" indent="0" algn="ctr">
              <a:buNone/>
            </a:pPr>
            <a:endParaRPr lang="ru-RU" sz="2800" b="1" dirty="0"/>
          </a:p>
          <a:p>
            <a:pPr marL="0" indent="0" algn="just">
              <a:buNone/>
            </a:pPr>
            <a:r>
              <a:rPr lang="ru-RU" sz="2800" dirty="0"/>
              <a:t>1.	</a:t>
            </a:r>
            <a:r>
              <a:rPr lang="ru-RU" sz="2800" b="1" dirty="0"/>
              <a:t>Упражнения на соотнесение слова с темой:</a:t>
            </a:r>
          </a:p>
          <a:p>
            <a:pPr marL="0" indent="0" algn="just">
              <a:buNone/>
            </a:pPr>
            <a:r>
              <a:rPr lang="ru-RU" sz="2800" dirty="0"/>
              <a:t>- Заполните пропуски в предложении одним из указанных слов;</a:t>
            </a:r>
          </a:p>
          <a:p>
            <a:pPr marL="0" indent="0" algn="just">
              <a:buNone/>
            </a:pPr>
            <a:r>
              <a:rPr lang="ru-RU" sz="2800" dirty="0"/>
              <a:t>- Найдите и замените слова в предложении, которые не подходят по смыслу;</a:t>
            </a:r>
          </a:p>
          <a:p>
            <a:pPr marL="0" indent="0" algn="just">
              <a:buNone/>
            </a:pPr>
            <a:r>
              <a:rPr lang="ru-RU" sz="2800" dirty="0"/>
              <a:t>- В каждой группе слов найдите одно с наиболее общим значением;</a:t>
            </a:r>
          </a:p>
          <a:p>
            <a:pPr marL="0" indent="0" algn="just">
              <a:buNone/>
            </a:pPr>
            <a:r>
              <a:rPr lang="ru-RU" sz="2800" dirty="0"/>
              <a:t>- Каждой группе слов найдите одно, не принадлежащее по значению к этой группе;</a:t>
            </a:r>
          </a:p>
          <a:p>
            <a:pPr marL="0" indent="0" algn="just">
              <a:buNone/>
            </a:pPr>
            <a:r>
              <a:rPr lang="ru-RU" sz="2800" dirty="0"/>
              <a:t>- Назовите слово, с которым ассоциируются все слова данного тематического ряда.</a:t>
            </a:r>
          </a:p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56522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14291"/>
            <a:ext cx="8229600" cy="5715040"/>
          </a:xfrm>
        </p:spPr>
        <p:txBody>
          <a:bodyPr>
            <a:normAutofit lnSpcReduction="10000"/>
          </a:bodyPr>
          <a:lstStyle/>
          <a:p>
            <a:pPr marL="457200" indent="-457200" algn="just">
              <a:buAutoNum type="arabicPeriod" startAt="2"/>
            </a:pPr>
            <a:r>
              <a:rPr lang="ru-RU" sz="2400" b="1" dirty="0" smtClean="0"/>
              <a:t>Упражнения </a:t>
            </a:r>
            <a:r>
              <a:rPr lang="ru-RU" sz="2400" b="1" dirty="0"/>
              <a:t>на понимание лексико-тематической основы текста</a:t>
            </a:r>
            <a:r>
              <a:rPr lang="ru-RU" sz="2400" b="1" dirty="0" smtClean="0"/>
              <a:t>:</a:t>
            </a:r>
          </a:p>
          <a:p>
            <a:pPr marL="457200" indent="-457200" algn="just">
              <a:buNone/>
            </a:pPr>
            <a:endParaRPr lang="ru-RU" sz="2400" b="1" dirty="0"/>
          </a:p>
          <a:p>
            <a:pPr marL="0" indent="0" algn="just">
              <a:buNone/>
            </a:pPr>
            <a:r>
              <a:rPr lang="ru-RU" sz="2400" dirty="0"/>
              <a:t>- Прочитайте опорные слова и словосочетания текста и назовите его тему;</a:t>
            </a:r>
          </a:p>
          <a:p>
            <a:pPr marL="0" indent="0" algn="just">
              <a:buNone/>
            </a:pPr>
            <a:r>
              <a:rPr lang="ru-RU" sz="2400" dirty="0"/>
              <a:t>- Запишите ключевое слово заголовка и составьте схему, заполняя её ассоциациями;</a:t>
            </a:r>
          </a:p>
          <a:p>
            <a:pPr marL="0" indent="0" algn="just">
              <a:buNone/>
            </a:pPr>
            <a:r>
              <a:rPr lang="ru-RU" sz="2400" dirty="0"/>
              <a:t>- Взгляните на фотографию и выберите из списка слов те, которые подходят для описания ситуации, изображённой на ней;</a:t>
            </a:r>
          </a:p>
          <a:p>
            <a:pPr marL="0" indent="0" algn="just">
              <a:buNone/>
            </a:pPr>
            <a:r>
              <a:rPr lang="ru-RU" sz="2400" dirty="0"/>
              <a:t>- Ознакомьтесь с новыми словами и словосочетаниями (которые даны с переводом) и, не читая текст, скажите, о чём может идти в нём речь;</a:t>
            </a:r>
          </a:p>
          <a:p>
            <a:pPr marL="0" indent="0" algn="just">
              <a:buNone/>
            </a:pPr>
            <a:r>
              <a:rPr lang="ru-RU" sz="2400" dirty="0"/>
              <a:t>- Расположите слова и фразы, определяющие содержание текста, в последовательности происходящих событий</a:t>
            </a:r>
            <a:r>
              <a:rPr lang="ru-RU" sz="2400" dirty="0" smtClean="0"/>
              <a:t>.</a:t>
            </a:r>
            <a:endParaRPr lang="ru-RU" sz="2800" dirty="0" smtClean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3695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85729"/>
            <a:ext cx="8229600" cy="3857652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AutoNum type="arabicPeriod" startAt="3"/>
            </a:pPr>
            <a:r>
              <a:rPr lang="ru-RU" sz="2800" b="1" dirty="0" smtClean="0"/>
              <a:t>Упражнения </a:t>
            </a:r>
            <a:r>
              <a:rPr lang="ru-RU" sz="2800" b="1" dirty="0"/>
              <a:t>в работе с заглавием текста</a:t>
            </a:r>
            <a:r>
              <a:rPr lang="ru-RU" sz="2800" b="1" dirty="0" smtClean="0"/>
              <a:t>:</a:t>
            </a:r>
          </a:p>
          <a:p>
            <a:pPr marL="514350" indent="-514350" algn="just">
              <a:buNone/>
            </a:pPr>
            <a:endParaRPr lang="ru-RU" sz="2800" b="1" dirty="0"/>
          </a:p>
          <a:p>
            <a:pPr marL="0" indent="0" algn="just">
              <a:buNone/>
            </a:pPr>
            <a:r>
              <a:rPr lang="ru-RU" sz="2800" dirty="0"/>
              <a:t>- Прочитайте заглавие и скажите, о чём (о ком), по-вашему, мнению, будет идти речь в тексте;</a:t>
            </a:r>
          </a:p>
          <a:p>
            <a:pPr marL="0" indent="0" algn="just">
              <a:buNone/>
            </a:pPr>
            <a:r>
              <a:rPr lang="ru-RU" sz="2800" dirty="0"/>
              <a:t>- Переведите заглавие и ответьте на вопросы:</a:t>
            </a:r>
          </a:p>
          <a:p>
            <a:pPr marL="0" indent="0" algn="just">
              <a:buNone/>
            </a:pPr>
            <a:r>
              <a:rPr lang="ru-RU" sz="2800" dirty="0"/>
              <a:t>●	По какому слову заглавия можно определить, что речь идёт...?</a:t>
            </a:r>
          </a:p>
          <a:p>
            <a:pPr marL="0" indent="0" algn="just">
              <a:buNone/>
            </a:pPr>
            <a:r>
              <a:rPr lang="ru-RU" sz="2800" dirty="0"/>
              <a:t>●	Какое словосочетание наводит на мысль о том, что ...?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942893"/>
            <a:ext cx="2576696" cy="292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44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85729"/>
            <a:ext cx="8572560" cy="52864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4</a:t>
            </a:r>
            <a:r>
              <a:rPr lang="ru-RU" sz="2800" b="1" dirty="0"/>
              <a:t>.</a:t>
            </a:r>
            <a:r>
              <a:rPr lang="ru-RU" sz="2800" dirty="0"/>
              <a:t>	</a:t>
            </a:r>
            <a:r>
              <a:rPr lang="ru-RU" sz="2600" b="1" dirty="0"/>
              <a:t>Упражнение в </a:t>
            </a:r>
            <a:r>
              <a:rPr lang="ru-RU" sz="2600" b="1" dirty="0" smtClean="0"/>
              <a:t>опознавании интернационализмов</a:t>
            </a:r>
            <a:r>
              <a:rPr lang="ru-RU" sz="2600" b="1" dirty="0"/>
              <a:t>: 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- </a:t>
            </a:r>
            <a:r>
              <a:rPr lang="ru-RU" sz="2800" dirty="0"/>
              <a:t>Найдите во второй колонке перевод к каждому слову из первой (без словаря), опираясь на графический образ слов;</a:t>
            </a:r>
          </a:p>
          <a:p>
            <a:pPr marL="0" indent="0" algn="just">
              <a:buNone/>
            </a:pPr>
            <a:r>
              <a:rPr lang="ru-RU" sz="2800" dirty="0"/>
              <a:t>- Подчеркните в данных утверждениях интернациональные слова, определите их значение в родном языке и иностранном языках;</a:t>
            </a:r>
          </a:p>
          <a:p>
            <a:pPr marL="0" indent="0" algn="just">
              <a:buNone/>
            </a:pPr>
            <a:r>
              <a:rPr lang="ru-RU" sz="2800" dirty="0"/>
              <a:t>- Распределите весь список слов на две колонки: интернационализмы и «ложные </a:t>
            </a:r>
            <a:r>
              <a:rPr lang="ru-RU" sz="2800" dirty="0" smtClean="0"/>
              <a:t>- друзья </a:t>
            </a:r>
            <a:r>
              <a:rPr lang="ru-RU" sz="2800" dirty="0"/>
              <a:t>переводчика», предварительно прочитав следующие словосочетания.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4723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357167"/>
            <a:ext cx="8229600" cy="32861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Текстовый </a:t>
            </a:r>
            <a:r>
              <a:rPr lang="ru-RU" b="1" dirty="0"/>
              <a:t>(</a:t>
            </a:r>
            <a:r>
              <a:rPr lang="ru-RU" b="1" dirty="0" err="1"/>
              <a:t>While-reading</a:t>
            </a:r>
            <a:r>
              <a:rPr lang="ru-RU" b="1" dirty="0"/>
              <a:t>) </a:t>
            </a:r>
            <a:r>
              <a:rPr lang="ru-RU" b="1" dirty="0" smtClean="0"/>
              <a:t>этап</a:t>
            </a:r>
            <a:endParaRPr lang="ru-RU" b="1" dirty="0"/>
          </a:p>
          <a:p>
            <a:pPr marL="0" indent="0" algn="just">
              <a:buNone/>
            </a:pPr>
            <a:r>
              <a:rPr lang="ru-RU" dirty="0"/>
              <a:t>н</a:t>
            </a:r>
            <a:r>
              <a:rPr lang="ru-RU" dirty="0" smtClean="0"/>
              <a:t>аправлен </a:t>
            </a:r>
            <a:r>
              <a:rPr lang="ru-RU" dirty="0"/>
              <a:t>на понимание текста и формирование его интерпретации у читающего, размышление во время чтения о том, что и как читает обучающийся и насколько хорошо понимает прочитанное</a:t>
            </a:r>
            <a:r>
              <a:rPr lang="ru-RU" dirty="0" smtClean="0"/>
              <a:t>.</a:t>
            </a: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3861048"/>
            <a:ext cx="2915815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083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14290"/>
            <a:ext cx="8229600" cy="61261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600" b="1" dirty="0" smtClean="0"/>
              <a:t>Задания текстового (</a:t>
            </a:r>
            <a:r>
              <a:rPr lang="en-US" sz="2600" b="1" dirty="0" smtClean="0"/>
              <a:t>While-reading</a:t>
            </a:r>
            <a:r>
              <a:rPr lang="en-US" sz="2600" b="1" dirty="0"/>
              <a:t>) </a:t>
            </a:r>
            <a:r>
              <a:rPr lang="ru-RU" sz="2600" b="1" dirty="0" smtClean="0"/>
              <a:t>этапа:</a:t>
            </a:r>
          </a:p>
          <a:p>
            <a:pPr marL="0" indent="0" algn="just">
              <a:buNone/>
            </a:pPr>
            <a:r>
              <a:rPr lang="ru-RU" sz="2600" dirty="0" smtClean="0"/>
              <a:t>- </a:t>
            </a:r>
            <a:r>
              <a:rPr lang="ru-RU" sz="2600" dirty="0"/>
              <a:t>найти ответы на предложенные вопросы;</a:t>
            </a:r>
          </a:p>
          <a:p>
            <a:pPr marL="0" indent="0" algn="just">
              <a:buNone/>
            </a:pPr>
            <a:r>
              <a:rPr lang="ru-RU" sz="2600" dirty="0"/>
              <a:t>- подтвердить правильность или ложность утверждений, либо выявить, что в тексте не упомянуто;</a:t>
            </a:r>
          </a:p>
          <a:p>
            <a:pPr marL="0" indent="0" algn="just">
              <a:buNone/>
            </a:pPr>
            <a:r>
              <a:rPr lang="ru-RU" sz="2600" dirty="0"/>
              <a:t>- составить предложения по порядку;</a:t>
            </a:r>
          </a:p>
          <a:p>
            <a:pPr marL="0" indent="0" algn="just">
              <a:buNone/>
            </a:pPr>
            <a:r>
              <a:rPr lang="ru-RU" sz="2600" dirty="0"/>
              <a:t>- найти соответствия;</a:t>
            </a:r>
          </a:p>
          <a:p>
            <a:pPr marL="0" indent="0" algn="just">
              <a:buNone/>
            </a:pPr>
            <a:r>
              <a:rPr lang="ru-RU" sz="2600" dirty="0"/>
              <a:t>- выполнить задание на множественный выбор;</a:t>
            </a:r>
          </a:p>
          <a:p>
            <a:pPr marL="0" indent="0" algn="just">
              <a:buNone/>
            </a:pPr>
            <a:r>
              <a:rPr lang="ru-RU" sz="2600" dirty="0"/>
              <a:t>- подобрать подходящий заголовок к каждому из абзацев;</a:t>
            </a:r>
          </a:p>
          <a:p>
            <a:pPr marL="0" indent="0" algn="just">
              <a:buNone/>
            </a:pPr>
            <a:r>
              <a:rPr lang="ru-RU" sz="2600" dirty="0"/>
              <a:t>- догадаться о значении слова или слов по контексту, какой из предложенных переводов слова наиболее точно отражает его значение в данном контексте;</a:t>
            </a:r>
          </a:p>
          <a:p>
            <a:pPr marL="0" indent="0" algn="just">
              <a:buNone/>
            </a:pPr>
            <a:r>
              <a:rPr lang="ru-RU" sz="2600" dirty="0"/>
              <a:t>- восполнить недостающую информацию;</a:t>
            </a:r>
          </a:p>
          <a:p>
            <a:pPr marL="0" indent="0" algn="just">
              <a:buNone/>
            </a:pPr>
            <a:r>
              <a:rPr lang="ru-RU" sz="2600" dirty="0"/>
              <a:t>- во время чтения текста </a:t>
            </a:r>
            <a:r>
              <a:rPr lang="ru-RU" sz="2600" dirty="0" smtClean="0"/>
              <a:t>заполнить </a:t>
            </a:r>
            <a:r>
              <a:rPr lang="ru-RU" sz="2600" dirty="0"/>
              <a:t>таблицу.</a:t>
            </a:r>
          </a:p>
          <a:p>
            <a:pPr marL="0" indent="0" algn="just">
              <a:buNone/>
            </a:pPr>
            <a:endParaRPr lang="ru-RU" sz="2600" dirty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1848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32147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 smtClean="0"/>
              <a:t>Послетекстовый</a:t>
            </a:r>
            <a:r>
              <a:rPr lang="ru-RU" b="1" dirty="0" smtClean="0"/>
              <a:t> </a:t>
            </a:r>
            <a:r>
              <a:rPr lang="ru-RU" b="1" dirty="0"/>
              <a:t>(</a:t>
            </a:r>
            <a:r>
              <a:rPr lang="ru-RU" b="1" dirty="0" err="1"/>
              <a:t>Post-reading</a:t>
            </a:r>
            <a:r>
              <a:rPr lang="ru-RU" b="1" dirty="0"/>
              <a:t>) </a:t>
            </a:r>
            <a:r>
              <a:rPr lang="ru-RU" b="1" dirty="0" smtClean="0"/>
              <a:t>этап</a:t>
            </a:r>
            <a:endParaRPr lang="ru-RU" b="1" dirty="0"/>
          </a:p>
          <a:p>
            <a:pPr marL="0" indent="0" algn="just">
              <a:buNone/>
            </a:pPr>
            <a:r>
              <a:rPr lang="ru-RU" dirty="0" smtClean="0"/>
              <a:t>необходим </a:t>
            </a:r>
            <a:r>
              <a:rPr lang="ru-RU" dirty="0"/>
              <a:t>для проверки понимания прочитанного и служат средством контроля формирования умений смыслового чтения и возможным использованием полученной информации в будущем.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 t="20698" b="17407"/>
          <a:stretch>
            <a:fillRect/>
          </a:stretch>
        </p:blipFill>
        <p:spPr>
          <a:xfrm>
            <a:off x="5450592" y="4571984"/>
            <a:ext cx="3693408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303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357167"/>
            <a:ext cx="8229600" cy="471490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800" b="1" dirty="0" smtClean="0"/>
              <a:t>Задания </a:t>
            </a:r>
            <a:r>
              <a:rPr lang="ru-RU" sz="2800" b="1" dirty="0" err="1" smtClean="0"/>
              <a:t>послетекстового</a:t>
            </a:r>
            <a:r>
              <a:rPr lang="ru-RU" sz="2800" b="1" dirty="0" smtClean="0"/>
              <a:t> </a:t>
            </a:r>
            <a:r>
              <a:rPr lang="ru-RU" sz="2800" b="1" dirty="0"/>
              <a:t>(</a:t>
            </a:r>
            <a:r>
              <a:rPr lang="en-US" sz="2800" b="1" dirty="0"/>
              <a:t>Post-reading) </a:t>
            </a:r>
            <a:r>
              <a:rPr lang="ru-RU" sz="2800" b="1" dirty="0" smtClean="0"/>
              <a:t>этапа:</a:t>
            </a:r>
          </a:p>
          <a:p>
            <a:pPr marL="0" indent="0" algn="ctr">
              <a:buNone/>
            </a:pPr>
            <a:endParaRPr lang="ru-RU" sz="2800" b="1" dirty="0" smtClean="0"/>
          </a:p>
          <a:p>
            <a:pPr marL="0" indent="0" algn="just">
              <a:buNone/>
            </a:pPr>
            <a:r>
              <a:rPr lang="ru-RU" dirty="0"/>
              <a:t>- выявить новое из прочитанного текста;</a:t>
            </a:r>
          </a:p>
          <a:p>
            <a:pPr marL="0" indent="0" algn="just">
              <a:buNone/>
            </a:pPr>
            <a:r>
              <a:rPr lang="ru-RU" dirty="0"/>
              <a:t>- высказать свое мнение по поводу прочитанного;</a:t>
            </a:r>
          </a:p>
          <a:p>
            <a:pPr marL="0" indent="0" algn="just">
              <a:buNone/>
            </a:pPr>
            <a:r>
              <a:rPr lang="ru-RU" dirty="0"/>
              <a:t>- опровергнуть утверждения или согласиться с ними;</a:t>
            </a:r>
          </a:p>
          <a:p>
            <a:pPr marL="0" indent="0" algn="just">
              <a:buNone/>
            </a:pPr>
            <a:r>
              <a:rPr lang="ru-RU" dirty="0"/>
              <a:t>- доказать или охарактеризовать что-то;</a:t>
            </a:r>
          </a:p>
          <a:p>
            <a:pPr marL="0" indent="0" algn="just">
              <a:buNone/>
            </a:pPr>
            <a:r>
              <a:rPr lang="ru-RU" dirty="0"/>
              <a:t>- составить план текста, выделив его основные мысли;</a:t>
            </a:r>
          </a:p>
          <a:p>
            <a:pPr marL="0" indent="0" algn="just">
              <a:buNone/>
            </a:pPr>
            <a:r>
              <a:rPr lang="ru-RU" dirty="0"/>
              <a:t>- пересказать/кратко изложить содержание текста;</a:t>
            </a:r>
          </a:p>
          <a:p>
            <a:pPr marL="0" indent="0" algn="just">
              <a:buNone/>
            </a:pPr>
            <a:r>
              <a:rPr lang="ru-RU" dirty="0"/>
              <a:t>- рассказать текст от лица главного героя;</a:t>
            </a:r>
          </a:p>
          <a:p>
            <a:pPr marL="0" indent="0" algn="just">
              <a:buNone/>
            </a:pPr>
            <a:r>
              <a:rPr lang="ru-RU" dirty="0"/>
              <a:t>- вставить в текст пропущенные слова или выражения;</a:t>
            </a:r>
          </a:p>
          <a:p>
            <a:pPr marL="0" indent="0" algn="just">
              <a:buNone/>
            </a:pPr>
            <a:r>
              <a:rPr lang="ru-RU" dirty="0"/>
              <a:t>- составить </a:t>
            </a:r>
            <a:r>
              <a:rPr lang="ru-RU" dirty="0" err="1"/>
              <a:t>синквейн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40979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4214818"/>
            <a:ext cx="16546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3"/>
              </a:rPr>
              <a:t>Воспроизвести</a:t>
            </a:r>
            <a:endParaRPr lang="ru-RU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501090" y="4143380"/>
            <a:ext cx="357190" cy="285752"/>
          </a:xfrm>
          <a:prstGeom prst="actionButtonForwardNext">
            <a:avLst/>
          </a:prstGeom>
          <a:solidFill>
            <a:srgbClr val="C3B5D3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rita\Documents\Corel VideoStudio Pro\16.0\uvs221031-003.BM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7773" t="17448" r="13379" b="20052"/>
          <a:stretch>
            <a:fillRect/>
          </a:stretch>
        </p:blipFill>
        <p:spPr bwMode="auto">
          <a:xfrm>
            <a:off x="857224" y="428604"/>
            <a:ext cx="741466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166" y="1500174"/>
            <a:ext cx="6357982" cy="20002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Спасибо за внимание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30328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85729"/>
            <a:ext cx="8229600" cy="35719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 smtClean="0"/>
              <a:t>Формирование </a:t>
            </a:r>
            <a:r>
              <a:rPr lang="ru-RU" sz="2800" b="1" dirty="0"/>
              <a:t>функциональной грамотности </a:t>
            </a:r>
            <a:r>
              <a:rPr lang="ru-RU" sz="2800" b="1" dirty="0" smtClean="0"/>
              <a:t> </a:t>
            </a:r>
            <a:r>
              <a:rPr lang="ru-RU" sz="2800" dirty="0" smtClean="0"/>
              <a:t>- одна </a:t>
            </a:r>
            <a:r>
              <a:rPr lang="ru-RU" sz="2800" dirty="0"/>
              <a:t>из приоритетных задач не только современного образования, но и общества в целом. </a:t>
            </a:r>
            <a:endParaRPr lang="ru-RU" sz="2800" dirty="0" smtClean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b="1" dirty="0" smtClean="0"/>
              <a:t>Уровень </a:t>
            </a:r>
            <a:r>
              <a:rPr lang="ru-RU" sz="2800" b="1" dirty="0"/>
              <a:t>сформированности функциональной грамотности </a:t>
            </a:r>
            <a:r>
              <a:rPr lang="ru-RU" sz="2800" dirty="0"/>
              <a:t>– показатель качества образования в масштабах от школьного до государственного.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3929066"/>
            <a:ext cx="3357554" cy="251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728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28575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На </a:t>
            </a:r>
            <a:r>
              <a:rPr lang="ru-RU" sz="2400" dirty="0"/>
              <a:t>волне ликвидации безграмотности в 1957 году ЮНЕСКО впервые предложила понятия «</a:t>
            </a:r>
            <a:r>
              <a:rPr lang="ru-RU" sz="2400" b="1" dirty="0"/>
              <a:t>минимальная грамотность</a:t>
            </a:r>
            <a:r>
              <a:rPr lang="ru-RU" sz="2400" dirty="0"/>
              <a:t>» и «</a:t>
            </a:r>
            <a:r>
              <a:rPr lang="ru-RU" sz="2400" b="1" dirty="0"/>
              <a:t>функциональная грамотность</a:t>
            </a:r>
            <a:r>
              <a:rPr lang="ru-RU" sz="2400" dirty="0"/>
              <a:t>», которые первоначально предполагали наличие базовых навыков чтения, счёта и письма, позволяющих человеку решать его простейшие жизненные задачи, связанные с его функционированием в социуме.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79828" y="0"/>
            <a:ext cx="1664172" cy="1428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00496" y="4572008"/>
            <a:ext cx="1691680" cy="169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1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428605"/>
            <a:ext cx="8229600" cy="35004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Термин </a:t>
            </a:r>
            <a:r>
              <a:rPr lang="ru-RU" sz="2400" dirty="0"/>
              <a:t>«</a:t>
            </a:r>
            <a:r>
              <a:rPr lang="ru-RU" sz="2400" b="1" dirty="0"/>
              <a:t>функциональная грамотность</a:t>
            </a:r>
            <a:r>
              <a:rPr lang="ru-RU" sz="2400" dirty="0"/>
              <a:t>» впервые ввёл советский лингвист, психолог, философ и педагог Алексей Леонтьев.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«</a:t>
            </a:r>
            <a:r>
              <a:rPr lang="ru-RU" sz="2400" b="1" dirty="0"/>
              <a:t>Функционально грамотный человек </a:t>
            </a:r>
            <a:r>
              <a:rPr lang="ru-RU" sz="2400" dirty="0"/>
              <a:t>–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4000504"/>
            <a:ext cx="3233514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3565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42917"/>
            <a:ext cx="7715200" cy="41434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Виды </a:t>
            </a:r>
            <a:r>
              <a:rPr lang="ru-RU" b="1" dirty="0"/>
              <a:t>функциональной грамотности:</a:t>
            </a:r>
          </a:p>
          <a:p>
            <a:pPr marL="0" indent="0" algn="just">
              <a:buNone/>
            </a:pPr>
            <a:r>
              <a:rPr lang="ru-RU" dirty="0"/>
              <a:t>●	читательская грамотность</a:t>
            </a:r>
          </a:p>
          <a:p>
            <a:pPr marL="0" indent="0" algn="just">
              <a:buNone/>
            </a:pPr>
            <a:r>
              <a:rPr lang="ru-RU" dirty="0"/>
              <a:t>●	математическая грамотность</a:t>
            </a:r>
          </a:p>
          <a:p>
            <a:pPr marL="0" indent="0" algn="just">
              <a:buNone/>
            </a:pPr>
            <a:r>
              <a:rPr lang="ru-RU" dirty="0"/>
              <a:t>●	естественно-научная грамотность</a:t>
            </a:r>
          </a:p>
          <a:p>
            <a:pPr marL="0" indent="0" algn="just">
              <a:buNone/>
            </a:pPr>
            <a:r>
              <a:rPr lang="ru-RU" dirty="0"/>
              <a:t>●	финансовая грамотность </a:t>
            </a:r>
          </a:p>
          <a:p>
            <a:pPr marL="0" indent="0" algn="just">
              <a:buNone/>
            </a:pPr>
            <a:r>
              <a:rPr lang="ru-RU" dirty="0"/>
              <a:t>●	глобальные компетенции </a:t>
            </a:r>
          </a:p>
          <a:p>
            <a:pPr marL="0" indent="0" algn="just">
              <a:buNone/>
            </a:pPr>
            <a:r>
              <a:rPr lang="ru-RU" dirty="0"/>
              <a:t>●	</a:t>
            </a:r>
            <a:r>
              <a:rPr lang="ru-RU" dirty="0" err="1"/>
              <a:t>креативное</a:t>
            </a:r>
            <a:r>
              <a:rPr lang="ru-RU" dirty="0"/>
              <a:t> </a:t>
            </a:r>
            <a:r>
              <a:rPr lang="ru-RU" dirty="0" smtClean="0"/>
              <a:t>мышление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3944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85729"/>
            <a:ext cx="8229600" cy="50720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/>
              <a:t>Читательская </a:t>
            </a:r>
            <a:r>
              <a:rPr lang="ru-RU" sz="2000" b="1" dirty="0"/>
              <a:t>грамотность </a:t>
            </a:r>
            <a:r>
              <a:rPr lang="ru-RU" sz="2000" dirty="0"/>
              <a:t>– способность к чтению и пониманию учебных текстов, умение извлекать информацию из текста, интерпретировать, использовать ее при решении учебных, учебно-практических задач и в повседневной жизни. Это базовый навык функциональной грамотности.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r>
              <a:rPr lang="ru-RU" sz="2000" b="1" dirty="0" smtClean="0"/>
              <a:t>Математическая </a:t>
            </a:r>
            <a:r>
              <a:rPr lang="ru-RU" sz="2000" b="1" dirty="0"/>
              <a:t>грамотность </a:t>
            </a:r>
            <a:r>
              <a:rPr lang="ru-RU" sz="2000" dirty="0"/>
              <a:t>– способность формулировать, применять и интерпретировать математические знания в разнообразных контекстах. Она включает математические рассуждения, использование математических понятий, процедур, фактов и инструментов, чтобы описать, объяснить и предсказать явления.</a:t>
            </a:r>
          </a:p>
          <a:p>
            <a:pPr marL="0" indent="0" algn="just">
              <a:buNone/>
            </a:pPr>
            <a:endParaRPr lang="ru-RU" sz="2000" dirty="0" smtClean="0"/>
          </a:p>
          <a:p>
            <a:pPr marL="0" indent="0" algn="just">
              <a:buNone/>
            </a:pPr>
            <a:r>
              <a:rPr lang="ru-RU" sz="2000" b="1" dirty="0" smtClean="0"/>
              <a:t>Естественнонаучная </a:t>
            </a:r>
            <a:r>
              <a:rPr lang="ru-RU" sz="2000" b="1" dirty="0"/>
              <a:t>грамотность </a:t>
            </a:r>
            <a:r>
              <a:rPr lang="ru-RU" sz="2000" dirty="0"/>
              <a:t>– способность человека занимать активную гражданскую позицию по вопросам, связанным с естественными науками, и его готовность интересоваться естественнонаучными идеями</a:t>
            </a:r>
            <a:r>
              <a:rPr lang="ru-RU" sz="2000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54080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1261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b="1" dirty="0" smtClean="0"/>
              <a:t>Финансовая </a:t>
            </a:r>
            <a:r>
              <a:rPr lang="ru-RU" sz="2000" b="1" dirty="0"/>
              <a:t>грамотность </a:t>
            </a:r>
            <a:r>
              <a:rPr lang="ru-RU" sz="2000" dirty="0"/>
              <a:t>– знание и понимание финансовых понятий и финансовых рисков. Включает навыки, мотивацию и уверенность, необходимые для принятия 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жизни.</a:t>
            </a:r>
          </a:p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Креативное </a:t>
            </a:r>
            <a:r>
              <a:rPr lang="ru-RU" sz="2000" b="1" dirty="0"/>
              <a:t>мышление </a:t>
            </a:r>
            <a:r>
              <a:rPr lang="ru-RU" sz="2000" dirty="0"/>
              <a:t>– способность продуктивно участвовать в процессе выработки оценки и совершенствования идей, направленных на получение инновационных и эффективных решений, и/или нового знания, и/или эффективного выражения воображения.</a:t>
            </a:r>
          </a:p>
          <a:p>
            <a:pPr marL="0" indent="0" algn="just">
              <a:buNone/>
            </a:pPr>
            <a:endParaRPr lang="ru-RU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Глобальные </a:t>
            </a:r>
            <a:r>
              <a:rPr lang="ru-RU" sz="2000" b="1" dirty="0"/>
              <a:t>компетенции </a:t>
            </a:r>
            <a:r>
              <a:rPr lang="ru-RU" sz="2000" dirty="0"/>
              <a:t>– способность смотреть на мировые и межкультурные вопросы критически, с разных точек зрения, чтобы понимать, как различия между людьми влияют на восприятие, суждения и представление о себе и других, и участвовать в открытом, адекватном и эффективном взаимодействии с другими людьми разного культурного происхождения на основе взаимного уважения к человеческому достоинству.</a:t>
            </a:r>
          </a:p>
          <a:p>
            <a:pPr marL="0" indent="0" algn="just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4963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500306"/>
            <a:ext cx="8229600" cy="22145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Основная цель</a:t>
            </a:r>
            <a:r>
              <a:rPr lang="ru-RU" dirty="0" smtClean="0"/>
              <a:t> </a:t>
            </a:r>
            <a:r>
              <a:rPr lang="ru-RU" dirty="0"/>
              <a:t>обучения иностранному </a:t>
            </a:r>
            <a:r>
              <a:rPr lang="ru-RU" dirty="0" smtClean="0"/>
              <a:t>языку - формирование </a:t>
            </a:r>
            <a:r>
              <a:rPr lang="ru-RU" dirty="0"/>
              <a:t>навыков свободного общения и практического применения </a:t>
            </a:r>
            <a:r>
              <a:rPr lang="ru-RU" dirty="0" smtClean="0"/>
              <a:t>знаний</a:t>
            </a:r>
            <a:r>
              <a:rPr lang="ru-RU" dirty="0"/>
              <a:t>.</a:t>
            </a:r>
            <a:endParaRPr lang="ru-RU" dirty="0" smtClean="0"/>
          </a:p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000364" y="357166"/>
            <a:ext cx="2530624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0371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797</Words>
  <Application>Microsoft Office PowerPoint</Application>
  <PresentationFormat>Экран (4:3)</PresentationFormat>
  <Paragraphs>125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rita</dc:creator>
  <cp:lastModifiedBy>RePack by SPecialiST</cp:lastModifiedBy>
  <cp:revision>79</cp:revision>
  <dcterms:created xsi:type="dcterms:W3CDTF">2015-12-23T15:17:11Z</dcterms:created>
  <dcterms:modified xsi:type="dcterms:W3CDTF">2023-11-13T14:30:36Z</dcterms:modified>
</cp:coreProperties>
</file>