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8" r:id="rId3"/>
    <p:sldId id="261" r:id="rId4"/>
    <p:sldId id="258" r:id="rId5"/>
    <p:sldId id="262" r:id="rId6"/>
    <p:sldId id="276" r:id="rId7"/>
    <p:sldId id="280" r:id="rId8"/>
    <p:sldId id="281" r:id="rId9"/>
    <p:sldId id="271" r:id="rId10"/>
    <p:sldId id="272" r:id="rId11"/>
    <p:sldId id="282" r:id="rId12"/>
    <p:sldId id="283" r:id="rId13"/>
    <p:sldId id="284" r:id="rId14"/>
    <p:sldId id="285" r:id="rId15"/>
    <p:sldId id="270" r:id="rId16"/>
    <p:sldId id="274" r:id="rId17"/>
    <p:sldId id="286" r:id="rId18"/>
    <p:sldId id="287" r:id="rId19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000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91" d="100"/>
          <a:sy n="91" d="100"/>
        </p:scale>
        <p:origin x="-294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CFC0-997B-4E48-A733-C4FDC6B43372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3746F-7444-47BB-A31D-7F6ABEB9E0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1144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CFC0-997B-4E48-A733-C4FDC6B43372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3746F-7444-47BB-A31D-7F6ABEB9E0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2724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CFC0-997B-4E48-A733-C4FDC6B43372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3746F-7444-47BB-A31D-7F6ABEB9E0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6059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CFC0-997B-4E48-A733-C4FDC6B43372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3746F-7444-47BB-A31D-7F6ABEB9E0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5617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CFC0-997B-4E48-A733-C4FDC6B43372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3746F-7444-47BB-A31D-7F6ABEB9E0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8114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CFC0-997B-4E48-A733-C4FDC6B43372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3746F-7444-47BB-A31D-7F6ABEB9E0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5916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CFC0-997B-4E48-A733-C4FDC6B43372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3746F-7444-47BB-A31D-7F6ABEB9E0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92442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CFC0-997B-4E48-A733-C4FDC6B43372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3746F-7444-47BB-A31D-7F6ABEB9E0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0398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CFC0-997B-4E48-A733-C4FDC6B43372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3746F-7444-47BB-A31D-7F6ABEB9E0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1044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CFC0-997B-4E48-A733-C4FDC6B43372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3746F-7444-47BB-A31D-7F6ABEB9E0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2081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CFC0-997B-4E48-A733-C4FDC6B43372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3746F-7444-47BB-A31D-7F6ABEB9E0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65509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3CFC0-997B-4E48-A733-C4FDC6B43372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3746F-7444-47BB-A31D-7F6ABEB9E0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9038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hyperlink" Target="http://sch1905.ru/seminar.pptx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115908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altLang="ru-RU" b="1" i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Формирование читательской грамотности на уроках английского языка</a:t>
            </a:r>
            <a:endParaRPr lang="ru-RU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28" name="Picture 4" descr="C:\Users\свз\Desktop\10.11.21\scale_12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8077921" y="2302625"/>
            <a:ext cx="3374967" cy="22527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6829022" y="5045344"/>
            <a:ext cx="5181600" cy="145848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Учитель английского языка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МБОУ </a:t>
            </a:r>
            <a:r>
              <a:rPr lang="ru-RU" dirty="0" smtClean="0"/>
              <a:t>ООШ №14 </a:t>
            </a:r>
            <a:br>
              <a:rPr lang="ru-RU" dirty="0" smtClean="0"/>
            </a:br>
            <a:r>
              <a:rPr lang="ru-RU" dirty="0" smtClean="0"/>
              <a:t>Захарченко Тамара Ивановна</a:t>
            </a:r>
            <a:br>
              <a:rPr lang="ru-RU" dirty="0" smtClean="0"/>
            </a:br>
            <a:r>
              <a:rPr lang="ru-RU" dirty="0" err="1" smtClean="0"/>
              <a:t>с.Великовечное</a:t>
            </a:r>
            <a:r>
              <a:rPr lang="ru-RU" dirty="0" smtClean="0"/>
              <a:t> 2023 г</a:t>
            </a:r>
            <a:endParaRPr lang="ru-RU" dirty="0"/>
          </a:p>
        </p:txBody>
      </p:sp>
      <p:pic>
        <p:nvPicPr>
          <p:cNvPr id="1032" name="Picture 8" descr="C:\Users\свз\Desktop\10.11.21\learn_english_language_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632177">
            <a:off x="4466747" y="2228553"/>
            <a:ext cx="3490322" cy="24008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3377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222\Внеклассная\Неделя\Чистые грамоты\новый23 - копия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5592417" y="0"/>
            <a:ext cx="6599582" cy="6865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222\Внеклассная\Неделя\Чистые грамоты\новый23 - копия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825"/>
          <a:stretch/>
        </p:blipFill>
        <p:spPr bwMode="auto">
          <a:xfrm>
            <a:off x="0" y="0"/>
            <a:ext cx="61045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5975" y="801688"/>
            <a:ext cx="7919049" cy="4351338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300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осмысленно читать и воспринимать на слух, а также продуцировать тексты разных типов (информационного и прикладного характера, литературные тексты);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300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</a:t>
            </a:r>
            <a:r>
              <a:rPr lang="ru-RU" sz="2300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извлекать информацию из разных источников;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300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</a:t>
            </a:r>
            <a:r>
              <a:rPr lang="ru-RU" sz="2300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находить и критически оценивать информацию из СМИ и Интернета;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300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</a:t>
            </a:r>
            <a:r>
              <a:rPr lang="ru-RU" sz="2300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пользоваться источниками и ссылаться на них;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300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</a:t>
            </a:r>
            <a:r>
              <a:rPr lang="ru-RU" sz="2300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читать таблицы, диаграммы, схемы, условные обозначения и применять их при подготовке собственных текстов;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300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</a:t>
            </a:r>
            <a:r>
              <a:rPr lang="ru-RU" sz="2300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реализовывать разные стратегии чтения при работе с текстом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545464" y="0"/>
            <a:ext cx="9053849" cy="801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6" descr="http://zavoo.narod.ru/fgos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900" y="141666"/>
            <a:ext cx="2760260" cy="80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863331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26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222\Внеклассная\Неделя\Чистые грамоты\новый23 - копия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5592417" y="0"/>
            <a:ext cx="6599582" cy="6865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222\Внеклассная\Неделя\Чистые грамоты\новый23 - копия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825"/>
          <a:stretch/>
        </p:blipFill>
        <p:spPr bwMode="auto">
          <a:xfrm>
            <a:off x="0" y="0"/>
            <a:ext cx="61045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5063" y="1253331"/>
            <a:ext cx="7919049" cy="4351338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400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большой объем текста; </a:t>
            </a:r>
            <a:endParaRPr lang="ru-RU" sz="2400" i="1" dirty="0" smtClean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400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неадаптированный </a:t>
            </a:r>
            <a:r>
              <a:rPr lang="ru-RU" sz="2400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текст; </a:t>
            </a:r>
            <a:endParaRPr lang="ru-RU" sz="2400" i="1" dirty="0" smtClean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400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</a:t>
            </a:r>
            <a:r>
              <a:rPr lang="ru-RU" sz="2400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представленная в виде рисунков, схем, диаграмм, таблиц, графиков; </a:t>
            </a:r>
            <a:endParaRPr lang="ru-RU" sz="2400" i="1" dirty="0" smtClean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400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</a:t>
            </a:r>
            <a:r>
              <a:rPr lang="ru-RU" sz="2400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для выполнения которых требуется интеграция знаний из разных предметов; </a:t>
            </a:r>
            <a:endParaRPr lang="ru-RU" sz="2400" i="1" dirty="0" smtClean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400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</a:t>
            </a:r>
            <a:r>
              <a:rPr lang="ru-RU" sz="2400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которых неясно, к какой области знаний надо обратиться</a:t>
            </a:r>
            <a:endParaRPr lang="ru-RU" sz="2300" i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8593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222\Внеклассная\Неделя\Чистые грамоты\новый23 - копия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5592417" y="0"/>
            <a:ext cx="6599582" cy="6865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222\Внеклассная\Неделя\Чистые грамоты\новый23 - копия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825"/>
          <a:stretch/>
        </p:blipFill>
        <p:spPr bwMode="auto">
          <a:xfrm>
            <a:off x="-1" y="0"/>
            <a:ext cx="61045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1187" y="928728"/>
            <a:ext cx="8686800" cy="4351338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400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Текст </a:t>
            </a:r>
            <a:r>
              <a:rPr lang="ru-RU" sz="2400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быть ученику интересен. 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400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Текст </a:t>
            </a:r>
            <a:r>
              <a:rPr lang="ru-RU" sz="2400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содержать неизвестную ученику </a:t>
            </a:r>
            <a:r>
              <a:rPr lang="ru-RU" sz="2400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информацию, но</a:t>
            </a:r>
            <a:r>
              <a:rPr lang="ru-RU" sz="2400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 этом, актуальную для ученика. 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400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</a:t>
            </a:r>
            <a:r>
              <a:rPr lang="ru-RU" sz="2400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 текста должен соответствовать возрасту ученика. 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400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Незнакомые </a:t>
            </a:r>
            <a:r>
              <a:rPr lang="ru-RU" sz="2400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 должны "вычитываться" из </a:t>
            </a:r>
            <a:r>
              <a:rPr lang="ru-RU" sz="2400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текста,  </a:t>
            </a:r>
            <a:r>
              <a:rPr lang="ru-RU" sz="2400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"вычитываться" - что означает? </a:t>
            </a:r>
            <a:br>
              <a:rPr lang="ru-RU" sz="2400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быть представлены в сносках. </a:t>
            </a:r>
            <a:endParaRPr lang="ru-RU" sz="2400" i="1" dirty="0" smtClean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400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 </a:t>
            </a:r>
            <a:r>
              <a:rPr lang="ru-RU" sz="2400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текста не должен превышать норму (исходя из уровня и возраста учащихся). </a:t>
            </a:r>
          </a:p>
        </p:txBody>
      </p:sp>
    </p:spTree>
    <p:extLst>
      <p:ext uri="{BB962C8B-B14F-4D97-AF65-F5344CB8AC3E}">
        <p14:creationId xmlns:p14="http://schemas.microsoft.com/office/powerpoint/2010/main" xmlns="" val="3308593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222\Внеклассная\Неделя\Чистые грамоты\новый23 - копия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5592417" y="0"/>
            <a:ext cx="6599582" cy="6865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222\Внеклассная\Неделя\Чистые грамоты\новый23 - копия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825"/>
          <a:stretch/>
        </p:blipFill>
        <p:spPr bwMode="auto">
          <a:xfrm>
            <a:off x="-1" y="0"/>
            <a:ext cx="61045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1187" y="1052296"/>
            <a:ext cx="8686800" cy="4351338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400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Шрифт должен помогать ученику легко читать текст. Цветной шрифт, подчёркивания, разный размер при важности части текста.</a:t>
            </a:r>
            <a:endParaRPr lang="ru-RU" sz="2300" i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400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Текст </a:t>
            </a:r>
            <a:r>
              <a:rPr lang="ru-RU" sz="2400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развивать кругозор. 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400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Текст </a:t>
            </a:r>
            <a:r>
              <a:rPr lang="ru-RU" sz="2400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быть взят из </a:t>
            </a:r>
            <a:r>
              <a:rPr lang="ru-RU" sz="2400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«реальной жизни».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400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Текст </a:t>
            </a:r>
            <a:r>
              <a:rPr lang="ru-RU" sz="2400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должен быть перегружен цифрами, </a:t>
            </a:r>
            <a:r>
              <a:rPr lang="ru-RU" sz="2400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датами, терминами</a:t>
            </a:r>
            <a:r>
              <a:rPr lang="ru-RU" sz="2400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endParaRPr lang="ru-RU" sz="2400" i="1" dirty="0" smtClean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400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Иллюстрации </a:t>
            </a:r>
            <a:r>
              <a:rPr lang="ru-RU" sz="2400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отвлекают, а помогают разобраться в содержании текста. </a:t>
            </a:r>
            <a:endParaRPr lang="ru-RU" sz="2400" i="1" dirty="0" smtClean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400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300" i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2501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26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222\Внеклассная\Неделя\Чистые грамоты\новый23 - копия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5592417" y="0"/>
            <a:ext cx="6599582" cy="6865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222\Внеклассная\Неделя\Чистые грамоты\новый23 - копия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825"/>
          <a:stretch/>
        </p:blipFill>
        <p:spPr bwMode="auto">
          <a:xfrm>
            <a:off x="-1" y="0"/>
            <a:ext cx="61045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1187" y="1398285"/>
            <a:ext cx="8686800" cy="4351338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400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Текст должен быть структурирован. Заголовок, абзацы, прямая речь и т.д.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400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необходимости нужно адаптировать </a:t>
            </a:r>
            <a:r>
              <a:rPr lang="ru-RU" sz="2400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текст.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400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тексте не должно быть </a:t>
            </a:r>
            <a:r>
              <a:rPr lang="ru-RU" sz="2400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ошибок.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400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младшего школьного возраста нужны произведения, которые учат детей: удивляться, решать задачу эмоционального </a:t>
            </a:r>
            <a:r>
              <a:rPr lang="ru-RU" sz="2400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развития.</a:t>
            </a:r>
          </a:p>
        </p:txBody>
      </p:sp>
    </p:spTree>
    <p:extLst>
      <p:ext uri="{BB962C8B-B14F-4D97-AF65-F5344CB8AC3E}">
        <p14:creationId xmlns:p14="http://schemas.microsoft.com/office/powerpoint/2010/main" xmlns="" val="4182979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694775" y="443927"/>
            <a:ext cx="8053173" cy="719138"/>
          </a:xfrm>
        </p:spPr>
        <p:txBody>
          <a:bodyPr/>
          <a:lstStyle/>
          <a:p>
            <a:pPr indent="449263" algn="r"/>
            <a:r>
              <a:rPr lang="ru-RU" altLang="ru-RU" sz="2800" b="1" i="1" dirty="0" smtClean="0">
                <a:solidFill>
                  <a:srgbClr val="00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Комплекс  упражнений для работы с текстом</a:t>
            </a:r>
            <a:endParaRPr lang="ru-RU" altLang="ru-RU" sz="2800" b="1" i="1" dirty="0" smtClean="0">
              <a:solidFill>
                <a:srgbClr val="000066"/>
              </a:solidFill>
              <a:latin typeface="Arial Unicode MS" pitchFamily="34" charset="-128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7171" name="Picture 30" descr="013"/>
          <p:cNvPicPr>
            <a:picLocks noChangeAspect="1" noChangeArrowheads="1"/>
          </p:cNvPicPr>
          <p:nvPr/>
        </p:nvPicPr>
        <p:blipFill>
          <a:blip r:embed="rId2" cstate="print">
            <a:lum bright="-20000" contrast="1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308796">
            <a:off x="1882798" y="258774"/>
            <a:ext cx="982268" cy="750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96244620"/>
              </p:ext>
            </p:extLst>
          </p:nvPr>
        </p:nvGraphicFramePr>
        <p:xfrm>
          <a:off x="495970" y="1038186"/>
          <a:ext cx="10825204" cy="51876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297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9541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594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0000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Этапы </a:t>
                      </a:r>
                      <a:r>
                        <a:rPr lang="ru-RU" sz="2000" dirty="0"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работы</a:t>
                      </a:r>
                      <a:endParaRPr lang="ru-RU" sz="2000" dirty="0">
                        <a:solidFill>
                          <a:srgbClr val="000066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7595" marR="87595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0000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Упражнения </a:t>
                      </a:r>
                      <a:endParaRPr lang="ru-RU" sz="2000" dirty="0">
                        <a:solidFill>
                          <a:srgbClr val="000066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7595" marR="87595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909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Предтекстовый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7595" marR="87595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Работа с заголовком.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Использование ассоциаций, связанных с именем автора.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Сформулировать предположения о тематике текста на основе имеющихся иллюстраций.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Попытаться ответить на предложенные вопросы до чтения текста.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7595" marR="87595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098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Текстовый 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7595" marR="87595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Найти/выбрать/прочесть/соединить/вставить.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Ответить на предложенные вопросы.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-Подтвердить правильности/ложности утверждений.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Описать внешность/место события/отношения кого-либо к чему-либо.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Догадаться, как будут развиваться события во второй главе/следующей части текста.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7595" marR="87595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6434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Послетекстовый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7595" marR="87595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Опровергнуть утверждения или согласиться с ними.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Доказать, что…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Охарактеризовать…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Сказать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какое из следующих высказываний наиболее точно передает основную мысль текста. Обосновать свой ответ.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Сказать, с каким из данных выражений был бы не согласен автор.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Взять за основу ситуацию текста, написать собственный текст в другом жанре.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7595" marR="87595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4310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990768"/>
            <a:ext cx="10515600" cy="6455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Проблемные текстовые задачи</a:t>
            </a:r>
            <a:r>
              <a:rPr lang="ru-RU" b="1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i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348577" y="1363881"/>
            <a:ext cx="5181600" cy="539090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Однотекстовые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indent="0" algn="ctr">
              <a:buNone/>
            </a:pP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6073631" y="792867"/>
            <a:ext cx="5181600" cy="4351338"/>
          </a:xfrm>
        </p:spPr>
        <p:txBody>
          <a:bodyPr/>
          <a:lstStyle/>
          <a:p>
            <a:pPr marL="0" indent="0" algn="ctr">
              <a:buNone/>
            </a:pPr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Многотекстовые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indent="0" algn="ctr">
              <a:buNone/>
            </a:pP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свз\Desktop\10.11.21\slide_4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3741" y="2240924"/>
            <a:ext cx="4107168" cy="3080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свз\Desktop\10.11.21\scale_1200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7525" y="2240924"/>
            <a:ext cx="3409692" cy="25572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 descr="C:\Users\свз\Desktop\11127023-137419750560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661618">
            <a:off x="9529660" y="3867568"/>
            <a:ext cx="2165350" cy="2705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2" descr="C:\Users\свз\Desktop\3398255-669f500fdffbf41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516027">
            <a:off x="6602136" y="3854737"/>
            <a:ext cx="2178375" cy="2730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C:\Users\свз\Desktop\q583222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47211" y="1981650"/>
            <a:ext cx="2455012" cy="18738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958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з\Desktop\10.11.21\11_октября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5758"/>
            <a:ext cx="12192000" cy="6883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8795" y="2112136"/>
            <a:ext cx="4520484" cy="97879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мотивация</a:t>
            </a:r>
            <a:endParaRPr lang="ru-RU" sz="6000" b="1" i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88017" y="3215426"/>
            <a:ext cx="4520484" cy="97879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творчество</a:t>
            </a:r>
            <a:endParaRPr lang="ru-RU" sz="6000" b="1" i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54569" y="4516192"/>
            <a:ext cx="6126051" cy="97879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ценности мира</a:t>
            </a:r>
            <a:endParaRPr lang="ru-RU" sz="6000" b="1" i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95136" y="2225899"/>
            <a:ext cx="4520484" cy="97879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кругозор</a:t>
            </a:r>
            <a:endParaRPr lang="ru-RU" sz="6000" b="1" i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7888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46231" y="924104"/>
            <a:ext cx="7992415" cy="4351338"/>
          </a:xfrm>
        </p:spPr>
        <p:txBody>
          <a:bodyPr/>
          <a:lstStyle/>
          <a:p>
            <a:pPr algn="just">
              <a:buNone/>
              <a:defRPr/>
            </a:pPr>
            <a:r>
              <a:rPr lang="ru-RU" b="1" i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«Мои ученики будут узнавать новое не от меня, они будут открывать это новое сами. Моя главная задача – помочь им раскрыться, развить собственные идеи»</a:t>
            </a:r>
          </a:p>
          <a:p>
            <a:pPr algn="r">
              <a:buNone/>
              <a:defRPr/>
            </a:pPr>
            <a:r>
              <a:rPr lang="ru-RU" b="1" i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И. Г. Песталоцци</a:t>
            </a:r>
          </a:p>
          <a:p>
            <a:pPr algn="r">
              <a:buNone/>
              <a:defRPr/>
            </a:pPr>
            <a:endParaRPr lang="ru-RU" b="1" i="1" dirty="0">
              <a:solidFill>
                <a:schemeClr val="accent4">
                  <a:lumMod val="90000"/>
                  <a:lumOff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  <a:defRPr/>
            </a:pPr>
            <a:endParaRPr lang="ru-RU" b="1" i="1" dirty="0">
              <a:solidFill>
                <a:schemeClr val="accent4">
                  <a:lumMod val="90000"/>
                  <a:lumOff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  <a:defRPr/>
            </a:pPr>
            <a:r>
              <a:rPr lang="en-US" sz="4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Thanks for your attention!</a:t>
            </a:r>
            <a:endParaRPr lang="ru-RU" sz="44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6667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 descr="F:\222\Внеклассная\Неделя\Чистые грамоты\новый23 - копия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5592417" y="12776"/>
            <a:ext cx="6599582" cy="6865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F:\222\Внеклассная\Неделя\Чистые грамоты\новый23 - копия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825"/>
          <a:stretch/>
        </p:blipFill>
        <p:spPr bwMode="auto">
          <a:xfrm>
            <a:off x="-1" y="0"/>
            <a:ext cx="61045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280977" y="890528"/>
            <a:ext cx="42084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48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аучные </a:t>
            </a:r>
          </a:p>
          <a:p>
            <a:pPr algn="ctr"/>
            <a:r>
              <a:rPr lang="ru-RU" sz="48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связи</a:t>
            </a:r>
            <a:endParaRPr lang="ru-RU" sz="4800" b="1" i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92922" y="890528"/>
            <a:ext cx="59446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экономические</a:t>
            </a:r>
          </a:p>
          <a:p>
            <a:pPr algn="ctr"/>
            <a:r>
              <a:rPr lang="ru-RU" sz="48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связи</a:t>
            </a:r>
            <a:endParaRPr lang="ru-RU" sz="4800" b="1" i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90819" y="3765842"/>
            <a:ext cx="53769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социальные</a:t>
            </a:r>
          </a:p>
          <a:p>
            <a:pPr algn="ctr"/>
            <a:r>
              <a:rPr lang="ru-RU" sz="48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связи</a:t>
            </a:r>
            <a:endParaRPr lang="ru-RU" sz="4800" b="1" i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8411" y="3872142"/>
            <a:ext cx="508061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культурные </a:t>
            </a:r>
          </a:p>
          <a:p>
            <a:pPr algn="ctr"/>
            <a:r>
              <a:rPr lang="ru-RU" sz="48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связи</a:t>
            </a:r>
            <a:endParaRPr lang="ru-RU" sz="4800" b="1" i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C:\Users\свз\Downloads\T6782mn1LCU-removebg-preview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70112" y="1395663"/>
            <a:ext cx="4110753" cy="3084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89409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5080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20049" y="338371"/>
            <a:ext cx="5845935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отовность </a:t>
            </a:r>
            <a:r>
              <a:rPr lang="ru-RU" b="1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 к чтению для обучения 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0" y="3781650"/>
            <a:ext cx="833263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b="1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читательское умение, обеспечивающее самообучение …. за порогом школы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 descr="C:\Users\свз\Downloads\iW309DQLV-removebg-preview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14527" y="1377262"/>
            <a:ext cx="6303573" cy="2798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33776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contrast="-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33547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09094" y="953039"/>
            <a:ext cx="5980091" cy="347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учащиеся не знают значений многих слов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04800" y="1300767"/>
            <a:ext cx="5980091" cy="476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умеют читать диаграммы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09094" y="1792801"/>
            <a:ext cx="5980091" cy="463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умеют озаглавить текст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09094" y="2256441"/>
            <a:ext cx="5980091" cy="4378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понимают смысла </a:t>
            </a:r>
            <a:r>
              <a:rPr lang="ru-RU" sz="24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написанного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09094" y="2720080"/>
            <a:ext cx="5980091" cy="4624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могут выделить ключевые слова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09094" y="3207020"/>
            <a:ext cx="5980091" cy="4765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 состоянии сформулировать вопрос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09094" y="3683538"/>
            <a:ext cx="7924803" cy="4289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умеют актуализировать свои знания и умения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09094" y="4112475"/>
            <a:ext cx="9006629" cy="4289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могут перенести знания и умения из одной области в другую</a:t>
            </a:r>
          </a:p>
        </p:txBody>
      </p:sp>
      <p:pic>
        <p:nvPicPr>
          <p:cNvPr id="4098" name="Picture 2" descr="C:\Users\свз\Downloads\i-removebg-preview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5668" y="953039"/>
            <a:ext cx="2870055" cy="260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31496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/>
      <p:bldP spid="14" grpId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5080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62094"/>
            <a:ext cx="10515600" cy="1325563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 </a:t>
            </a:r>
            <a:r>
              <a:rPr lang="ru-RU" b="1" i="1" dirty="0" err="1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метапредметные</a:t>
            </a:r>
            <a:r>
              <a:rPr lang="ru-RU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умения </a:t>
            </a:r>
            <a:r>
              <a:rPr lang="ru-RU" b="1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навыки</a:t>
            </a:r>
            <a:endParaRPr lang="ru-RU" b="1" i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081824" y="1720247"/>
            <a:ext cx="7868993" cy="6365875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3600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работа </a:t>
            </a:r>
            <a:r>
              <a:rPr lang="ru-RU" sz="3600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3600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информацией</a:t>
            </a:r>
          </a:p>
          <a:p>
            <a:pPr>
              <a:buFontTx/>
              <a:buChar char="-"/>
            </a:pPr>
            <a:r>
              <a:rPr lang="ru-RU" sz="3600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ее </a:t>
            </a:r>
            <a:r>
              <a:rPr lang="ru-RU" sz="3600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поиск и восприятие</a:t>
            </a:r>
          </a:p>
          <a:p>
            <a:pPr>
              <a:buFontTx/>
              <a:buChar char="-"/>
            </a:pPr>
            <a:r>
              <a:rPr lang="ru-RU" sz="3600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анализ и переработка</a:t>
            </a:r>
          </a:p>
          <a:p>
            <a:pPr>
              <a:buFontTx/>
              <a:buChar char="-"/>
            </a:pPr>
            <a:r>
              <a:rPr lang="ru-RU" sz="3600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трансформация</a:t>
            </a:r>
            <a:endParaRPr lang="ru-RU" sz="3600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3600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создание </a:t>
            </a:r>
            <a:r>
              <a:rPr lang="ru-RU" sz="3600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новой информации на </a:t>
            </a:r>
            <a:r>
              <a:rPr lang="ru-RU" sz="3600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основе </a:t>
            </a:r>
            <a:r>
              <a:rPr lang="ru-RU" sz="3600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старой </a:t>
            </a:r>
          </a:p>
        </p:txBody>
      </p:sp>
      <p:pic>
        <p:nvPicPr>
          <p:cNvPr id="2050" name="Picture 2" descr="C:\Users\свз\Downloads\unnamed-removebg-preview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86114" y="1794295"/>
            <a:ext cx="2497430" cy="2497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3377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5080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итательская грамотность </a:t>
            </a:r>
            <a:endParaRPr lang="ru-RU" b="1" i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914399" y="1502764"/>
            <a:ext cx="8561717" cy="63658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человека понимать и использовать письменные тексты, размышлять о них и заниматься чтением для того, чтобы достигать своих целей, расширять свои знания и возможности, участвовать в социальной жизни</a:t>
            </a:r>
          </a:p>
        </p:txBody>
      </p:sp>
    </p:spTree>
    <p:extLst>
      <p:ext uri="{BB962C8B-B14F-4D97-AF65-F5344CB8AC3E}">
        <p14:creationId xmlns:p14="http://schemas.microsoft.com/office/powerpoint/2010/main" xmlns="" val="2726409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98610" y="365125"/>
            <a:ext cx="3055189" cy="13255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15864" y="1825625"/>
            <a:ext cx="3037936" cy="435133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 rotWithShape="1">
          <a:blip r:embed="rId2" cstate="print"/>
          <a:srcRect t="4727" b="6449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 descr="C:\Users\свз\Downloads\книги-28779816-removebg-preview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509" y="3729194"/>
            <a:ext cx="2255463" cy="2831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свз\Downloads\istockphoto-645085182-612x612-removebg-preview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62222" y="3930290"/>
            <a:ext cx="2429778" cy="2429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4060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5"/>
          <p:cNvSpPr>
            <a:spLocks noChangeArrowheads="1"/>
          </p:cNvSpPr>
          <p:nvPr/>
        </p:nvSpPr>
        <p:spPr bwMode="auto">
          <a:xfrm>
            <a:off x="0" y="-9255"/>
            <a:ext cx="121920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</a:defRPr>
            </a:lvl9pPr>
          </a:lstStyle>
          <a:p>
            <a:pPr algn="ctr"/>
            <a:r>
              <a:rPr lang="ru-RU" altLang="ru-RU" sz="32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altLang="ru-RU" sz="4000" b="1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Уровни читательской грамотности</a:t>
            </a:r>
            <a:endParaRPr lang="ru-RU" altLang="ru-RU" sz="4000" b="1" i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AutoShape 60"/>
          <p:cNvSpPr>
            <a:spLocks noChangeArrowheads="1"/>
          </p:cNvSpPr>
          <p:nvPr/>
        </p:nvSpPr>
        <p:spPr bwMode="gray">
          <a:xfrm>
            <a:off x="307536" y="1125538"/>
            <a:ext cx="8781431" cy="647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4F4C9"/>
              </a:gs>
              <a:gs pos="100000">
                <a:srgbClr val="CCCC00"/>
              </a:gs>
            </a:gsLst>
            <a:lin ang="0" scaled="1"/>
          </a:gradFill>
          <a:ln w="12700" algn="ctr">
            <a:solidFill>
              <a:schemeClr val="tx1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</a:defRPr>
            </a:lvl9pPr>
          </a:lstStyle>
          <a:p>
            <a:pPr algn="ctr" eaLnBrk="1" hangingPunct="1">
              <a:buClr>
                <a:srgbClr val="0000FF"/>
              </a:buClr>
            </a:pPr>
            <a:r>
              <a:rPr lang="ru-RU" sz="24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поиск в тексте нужной информации по простому критерию</a:t>
            </a:r>
            <a:endParaRPr lang="ru-RU" altLang="ru-RU" sz="2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8" name="AutoShape 70"/>
          <p:cNvSpPr>
            <a:spLocks noChangeArrowheads="1"/>
          </p:cNvSpPr>
          <p:nvPr/>
        </p:nvSpPr>
        <p:spPr bwMode="gray">
          <a:xfrm>
            <a:off x="540032" y="2054945"/>
            <a:ext cx="9571286" cy="647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E1F3F8"/>
              </a:gs>
              <a:gs pos="100000">
                <a:srgbClr val="70C4DE"/>
              </a:gs>
            </a:gsLst>
            <a:lin ang="0" scaled="1"/>
          </a:gradFill>
          <a:ln w="12700" algn="ctr">
            <a:solidFill>
              <a:schemeClr val="tx1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</a:defRPr>
            </a:lvl9pPr>
          </a:lstStyle>
          <a:p>
            <a:pPr algn="ctr" eaLnBrk="1" hangingPunct="1">
              <a:buClr>
                <a:srgbClr val="0000FF"/>
              </a:buClr>
            </a:pPr>
            <a:r>
              <a:rPr lang="ru-RU" sz="24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поиск в тексте нужной информации по множественным критериям</a:t>
            </a:r>
            <a:endParaRPr lang="ru-RU" altLang="ru-RU" sz="2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9" name="AutoShape 60"/>
          <p:cNvSpPr>
            <a:spLocks noChangeArrowheads="1"/>
          </p:cNvSpPr>
          <p:nvPr/>
        </p:nvSpPr>
        <p:spPr bwMode="gray">
          <a:xfrm>
            <a:off x="947507" y="2990490"/>
            <a:ext cx="9708989" cy="11271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4F4C9"/>
              </a:gs>
              <a:gs pos="100000">
                <a:srgbClr val="CCCC00"/>
              </a:gs>
            </a:gsLst>
            <a:lin ang="0" scaled="1"/>
          </a:gradFill>
          <a:ln w="12700" algn="ctr">
            <a:solidFill>
              <a:schemeClr val="tx1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</a:defRPr>
            </a:lvl9pPr>
          </a:lstStyle>
          <a:p>
            <a:pPr algn="ctr" eaLnBrk="1" hangingPunct="1">
              <a:buClr>
                <a:srgbClr val="0000FF"/>
              </a:buClr>
            </a:pPr>
            <a:r>
              <a:rPr lang="ru-RU" sz="24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поиск в тексте нужной информации, распознавание связи </a:t>
            </a:r>
            <a:endParaRPr lang="ru-RU" sz="2400" b="1" dirty="0" smtClean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Clr>
                <a:srgbClr val="0000FF"/>
              </a:buClr>
            </a:pPr>
            <a:r>
              <a:rPr lang="ru-RU" sz="24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4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ежду отрывками </a:t>
            </a:r>
            <a:r>
              <a:rPr lang="ru-RU" sz="24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информации, </a:t>
            </a:r>
            <a:r>
              <a:rPr lang="ru-RU" sz="24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sz="24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известной, </a:t>
            </a:r>
            <a:endParaRPr lang="ru-RU" sz="2400" b="1" dirty="0" smtClean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Clr>
                <a:srgbClr val="0000FF"/>
              </a:buClr>
            </a:pPr>
            <a:r>
              <a:rPr lang="ru-RU" sz="24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lang="ru-RU" sz="24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противоречивой информацией</a:t>
            </a:r>
            <a:endParaRPr lang="ru-RU" altLang="ru-RU" sz="2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10" name="AutoShape 70"/>
          <p:cNvSpPr>
            <a:spLocks noChangeArrowheads="1"/>
          </p:cNvSpPr>
          <p:nvPr/>
        </p:nvSpPr>
        <p:spPr bwMode="gray">
          <a:xfrm>
            <a:off x="1434460" y="4364038"/>
            <a:ext cx="10452739" cy="1144139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E1F3F8"/>
              </a:gs>
              <a:gs pos="100000">
                <a:srgbClr val="70C4DE"/>
              </a:gs>
            </a:gsLst>
            <a:lin ang="0" scaled="1"/>
          </a:gradFill>
          <a:ln w="12700" algn="ctr">
            <a:solidFill>
              <a:schemeClr val="tx1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</a:defRPr>
            </a:lvl9pPr>
          </a:lstStyle>
          <a:p>
            <a:pPr algn="ctr" eaLnBrk="1" hangingPunct="1"/>
            <a:r>
              <a:rPr lang="ru-RU" sz="24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поиск и установление последовательности или комбинации отрывков, </a:t>
            </a:r>
            <a:endParaRPr lang="ru-RU" sz="2400" b="1" dirty="0" smtClean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r>
              <a:rPr lang="ru-RU" sz="24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содержащих </a:t>
            </a:r>
            <a:r>
              <a:rPr lang="ru-RU" sz="24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глубоко скрытую информацию, </a:t>
            </a:r>
            <a:r>
              <a:rPr lang="ru-RU" sz="24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умение </a:t>
            </a:r>
            <a:r>
              <a:rPr lang="ru-RU" sz="24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вывод о том, </a:t>
            </a:r>
            <a:endParaRPr lang="ru-RU" sz="2400" b="1" dirty="0" smtClean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r>
              <a:rPr lang="ru-RU" sz="24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какая </a:t>
            </a:r>
            <a:r>
              <a:rPr lang="ru-RU" sz="24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в тексте необходима для выполнения задания</a:t>
            </a:r>
            <a:endParaRPr lang="ru-RU" altLang="ru-RU" sz="2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12" name="AutoShape 60"/>
          <p:cNvSpPr>
            <a:spLocks noChangeArrowheads="1"/>
          </p:cNvSpPr>
          <p:nvPr/>
        </p:nvSpPr>
        <p:spPr bwMode="gray">
          <a:xfrm>
            <a:off x="540032" y="5779698"/>
            <a:ext cx="11347167" cy="7883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4F4C9"/>
              </a:gs>
              <a:gs pos="100000">
                <a:srgbClr val="CCCC00"/>
              </a:gs>
            </a:gsLst>
            <a:lin ang="0" scaled="1"/>
          </a:gradFill>
          <a:ln w="12700" algn="ctr">
            <a:solidFill>
              <a:schemeClr val="tx1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</a:defRPr>
            </a:lvl9pPr>
          </a:lstStyle>
          <a:p>
            <a:pPr algn="ctr" eaLnBrk="1" hangingPunct="1">
              <a:buClr>
                <a:srgbClr val="0000FF"/>
              </a:buClr>
            </a:pPr>
            <a:r>
              <a:rPr lang="ru-RU" sz="24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 сложных текстов и их интерпретация, формулирование выводов </a:t>
            </a:r>
            <a:endParaRPr lang="ru-RU" sz="2400" b="1" dirty="0" smtClean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Clr>
                <a:srgbClr val="0000FF"/>
              </a:buClr>
            </a:pPr>
            <a:r>
              <a:rPr lang="ru-RU" sz="24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 относительно содержания текста</a:t>
            </a:r>
            <a:endParaRPr lang="ru-RU" altLang="ru-RU" sz="2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5" descr="i?id=47292845-04-7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17860" y="174055"/>
            <a:ext cx="1535504" cy="1535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Скругленная прямоугольная выноска 1"/>
          <p:cNvSpPr/>
          <p:nvPr/>
        </p:nvSpPr>
        <p:spPr>
          <a:xfrm>
            <a:off x="8850702" y="799113"/>
            <a:ext cx="915560" cy="647700"/>
          </a:xfrm>
          <a:prstGeom prst="wedgeRoundRectCallout">
            <a:avLst>
              <a:gd name="adj1" fmla="val -35908"/>
              <a:gd name="adj2" fmla="val 89137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22%</a:t>
            </a:r>
            <a:endParaRPr lang="ru-RU" sz="2400" b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ая прямоугольная выноска 11"/>
          <p:cNvSpPr/>
          <p:nvPr/>
        </p:nvSpPr>
        <p:spPr>
          <a:xfrm>
            <a:off x="9947476" y="1467869"/>
            <a:ext cx="915560" cy="647700"/>
          </a:xfrm>
          <a:prstGeom prst="wedgeRoundRectCallout">
            <a:avLst>
              <a:gd name="adj1" fmla="val -35908"/>
              <a:gd name="adj2" fmla="val 89137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28%</a:t>
            </a:r>
            <a:endParaRPr lang="ru-RU" sz="2400" b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10353994" y="2666640"/>
            <a:ext cx="915560" cy="647700"/>
          </a:xfrm>
          <a:prstGeom prst="wedgeRoundRectCallout">
            <a:avLst>
              <a:gd name="adj1" fmla="val -35908"/>
              <a:gd name="adj2" fmla="val 89137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28%</a:t>
            </a:r>
            <a:endParaRPr lang="ru-RU" sz="2400" b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ая прямоугольная выноска 13"/>
          <p:cNvSpPr/>
          <p:nvPr/>
        </p:nvSpPr>
        <p:spPr>
          <a:xfrm>
            <a:off x="10874273" y="3658530"/>
            <a:ext cx="915560" cy="647700"/>
          </a:xfrm>
          <a:prstGeom prst="wedgeRoundRectCallout">
            <a:avLst>
              <a:gd name="adj1" fmla="val -35908"/>
              <a:gd name="adj2" fmla="val 89137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16%</a:t>
            </a:r>
            <a:endParaRPr lang="ru-RU" sz="2400" b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кругленная прямоугольная выноска 14"/>
          <p:cNvSpPr/>
          <p:nvPr/>
        </p:nvSpPr>
        <p:spPr>
          <a:xfrm>
            <a:off x="11197486" y="5455848"/>
            <a:ext cx="915560" cy="647700"/>
          </a:xfrm>
          <a:prstGeom prst="wedgeRoundRectCallout">
            <a:avLst>
              <a:gd name="adj1" fmla="val -35908"/>
              <a:gd name="adj2" fmla="val 89137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1%</a:t>
            </a:r>
            <a:endParaRPr lang="ru-RU" sz="2400" b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кругленная прямоугольная выноска 15"/>
          <p:cNvSpPr/>
          <p:nvPr/>
        </p:nvSpPr>
        <p:spPr>
          <a:xfrm flipH="1">
            <a:off x="307535" y="4860477"/>
            <a:ext cx="969173" cy="647700"/>
          </a:xfrm>
          <a:prstGeom prst="wedgeRoundRectCallout">
            <a:avLst>
              <a:gd name="adj1" fmla="val -35908"/>
              <a:gd name="adj2" fmla="val 89137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5%</a:t>
            </a:r>
            <a:endParaRPr lang="ru-RU" sz="2400" b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1065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  <p:bldP spid="21508" grpId="0" animBg="1"/>
      <p:bldP spid="21509" grpId="0" animBg="1"/>
      <p:bldP spid="21510" grpId="0" animBg="1"/>
      <p:bldP spid="21512" grpId="0" animBg="1"/>
      <p:bldP spid="2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contrast="-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5080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37128"/>
            <a:ext cx="10515600" cy="114977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0066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08338" y="1276710"/>
            <a:ext cx="8062175" cy="689956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Яков Борисович Княжнин </a:t>
            </a:r>
          </a:p>
          <a:p>
            <a:pPr marL="0" indent="0" algn="just">
              <a:buNone/>
            </a:pPr>
            <a:r>
              <a:rPr lang="ru-RU" sz="3600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(1742-1791)</a:t>
            </a:r>
          </a:p>
          <a:p>
            <a:pPr marL="0" indent="0">
              <a:buNone/>
            </a:pPr>
            <a:r>
              <a:rPr lang="ru-RU" sz="3600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….Читается </a:t>
            </a:r>
            <a:r>
              <a:rPr lang="ru-RU" sz="3600" b="1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трояким образом: </a:t>
            </a:r>
            <a:endParaRPr lang="ru-RU" sz="3600" b="1" i="1" dirty="0" smtClean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3600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первое</a:t>
            </a:r>
            <a:r>
              <a:rPr lang="ru-RU" sz="3600" b="1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читать и не понимать, </a:t>
            </a:r>
            <a:endParaRPr lang="ru-RU" sz="3600" b="1" i="1" dirty="0" smtClean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3600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второе</a:t>
            </a:r>
            <a:r>
              <a:rPr lang="ru-RU" sz="3600" b="1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читать и понимать, </a:t>
            </a:r>
            <a:endParaRPr lang="ru-RU" sz="3600" b="1" i="1" dirty="0" smtClean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3600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третье</a:t>
            </a:r>
            <a:r>
              <a:rPr lang="ru-RU" sz="3600" b="1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читать и понимать даже то, что не </a:t>
            </a:r>
            <a:r>
              <a:rPr lang="ru-RU" sz="3600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написано </a:t>
            </a:r>
          </a:p>
          <a:p>
            <a:pPr marL="0" indent="0">
              <a:buNone/>
            </a:pPr>
            <a:r>
              <a:rPr lang="ru-RU" sz="36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600" b="1" i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свз\Desktop\10.11.21\jakov-borisovic-knjazni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57028" y="250374"/>
            <a:ext cx="2480603" cy="31278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0" descr="i?id=38055843-21-7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08349" y="5409127"/>
            <a:ext cx="140335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166411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666</Words>
  <Application>Microsoft Office PowerPoint</Application>
  <PresentationFormat>Произвольный</PresentationFormat>
  <Paragraphs>117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Формирование читательской грамотности на уроках английского языка</vt:lpstr>
      <vt:lpstr>Слайд 2</vt:lpstr>
      <vt:lpstr>готовность учащихся к чтению для обучения </vt:lpstr>
      <vt:lpstr>Слайд 4</vt:lpstr>
      <vt:lpstr>Познавательные метапредметные умения и навыки</vt:lpstr>
      <vt:lpstr>Читательская грамотность </vt:lpstr>
      <vt:lpstr>Слайд 7</vt:lpstr>
      <vt:lpstr>Слайд 8</vt:lpstr>
      <vt:lpstr> </vt:lpstr>
      <vt:lpstr>Слайд 10</vt:lpstr>
      <vt:lpstr>Слайд 11</vt:lpstr>
      <vt:lpstr>Слайд 12</vt:lpstr>
      <vt:lpstr>Слайд 13</vt:lpstr>
      <vt:lpstr>Слайд 14</vt:lpstr>
      <vt:lpstr>Комплекс  упражнений для работы с текстом</vt:lpstr>
      <vt:lpstr> Проблемные текстовые задачи  </vt:lpstr>
      <vt:lpstr>Слайд 17</vt:lpstr>
      <vt:lpstr>Слайд 18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RePack by SPecialiST</cp:lastModifiedBy>
  <cp:revision>65</cp:revision>
  <cp:lastPrinted>2017-04-23T18:11:15Z</cp:lastPrinted>
  <dcterms:created xsi:type="dcterms:W3CDTF">2017-04-23T16:35:33Z</dcterms:created>
  <dcterms:modified xsi:type="dcterms:W3CDTF">2023-11-13T14:28:29Z</dcterms:modified>
</cp:coreProperties>
</file>