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97" r:id="rId7"/>
    <p:sldId id="298" r:id="rId8"/>
    <p:sldId id="299" r:id="rId9"/>
    <p:sldId id="301" r:id="rId10"/>
    <p:sldId id="261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0" r:id="rId21"/>
    <p:sldId id="281" r:id="rId22"/>
    <p:sldId id="282" r:id="rId23"/>
    <p:sldId id="300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77240" autoAdjust="0"/>
  </p:normalViewPr>
  <p:slideViewPr>
    <p:cSldViewPr>
      <p:cViewPr>
        <p:scale>
          <a:sx n="50" d="100"/>
          <a:sy n="50" d="100"/>
        </p:scale>
        <p:origin x="-172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CE528-29C7-47E2-8DCB-45F2E274F927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8FC55-11D1-466F-8D66-7C70FAD03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51278E-49BB-4713-A44B-4F51353336D6}" type="slidenum">
              <a:rPr lang="ru-RU"/>
              <a:pPr/>
              <a:t>2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Звук: Таривердиев, 1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210BA-F53B-40BB-A940-A343F80BA44B}" type="slidenum">
              <a:rPr lang="ru-RU"/>
              <a:pPr/>
              <a:t>3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/>
              <a:t>У каждого человека есть малая родина – место , где он родился, живёт. Как мы называем свою малую родину?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8FC55-11D1-466F-8D66-7C70FAD03C5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A2853-4BD6-4306-B806-DEED560AF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984E6-3B86-4250-9B26-6F1419AB0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sndAc>
      <p:stSnd>
        <p:snd r:embed="rId15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&#1050;&#1091;&#1073;&#1072;&#1085;&#1089;&#1082;&#1080;&#1081;%20&#1093;&#1086;&#1088;,%202.wma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&#1058;&#1072;&#1088;&#1080;&#1074;&#1077;&#1088;&#1076;&#1080;&#1077;&#1074;,%201.wma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audio" Target="&#1058;&#1072;&#1088;&#1080;&#1074;&#1077;&#1088;&#1076;&#1080;&#1077;&#1074;,%201.wma" TargetMode="Externa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01%20&#1044;&#1086;&#1088;&#1086;&#1078;&#1082;&#1072;%201.wma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12.xml"/><Relationship Id="rId1" Type="http://schemas.openxmlformats.org/officeDocument/2006/relationships/audio" Target="&#1051;&#1091;&#1095;&#1096;&#1080;&#1077;%20&#1084;&#1080;&#1088;&#1086;&#1074;&#1099;&#1077;%20&#1093;&#1080;&#1090;&#1099;,%20&#1080;&#1085;&#1089;&#1090;&#1088;&#1091;&#1084;&#1077;&#1085;&#1090;,%201.wma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audio" Target="../media/audio1.wav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audio" Target="&#1046;&#1077;&#1084;&#1095;&#1091;&#1078;&#1080;&#1085;&#1072;%20&#1056;&#1054;&#1057;&#1057;&#1048;&#1048;-&#1050;&#1059;&#1041;&#1040;&#1053;&#1068;.wma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audio" Target="01%20&#1044;2156.wma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5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1"/>
            <a:ext cx="9144000" cy="6858001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714316" y="1428736"/>
            <a:ext cx="84296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6600" b="1" i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Нет в </a:t>
            </a:r>
            <a:r>
              <a:rPr lang="ru-RU" sz="6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мире краше Родины нашей!</a:t>
            </a:r>
            <a:endParaRPr lang="ru-RU" sz="6600" b="1" i="1" baseline="300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2721" y="5357826"/>
            <a:ext cx="37410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МОУООшкола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14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Галкина Елена Николаевна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538" y="260350"/>
            <a:ext cx="4392612" cy="6408738"/>
          </a:xfrm>
        </p:spPr>
        <p:txBody>
          <a:bodyPr/>
          <a:lstStyle/>
          <a:p>
            <a:pPr algn="l"/>
            <a:r>
              <a:rPr lang="ru-RU" sz="4000" b="1" dirty="0">
                <a:solidFill>
                  <a:schemeClr val="bg1"/>
                </a:solidFill>
              </a:rPr>
              <a:t>30 июня 1792 года </a:t>
            </a:r>
            <a:r>
              <a:rPr lang="ru-RU" sz="4000" b="1" dirty="0">
                <a:solidFill>
                  <a:srgbClr val="0000FF"/>
                </a:solidFill>
              </a:rPr>
              <a:t/>
            </a:r>
            <a:br>
              <a:rPr lang="ru-RU" sz="4000" b="1" dirty="0">
                <a:solidFill>
                  <a:srgbClr val="0000FF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Екатерина </a:t>
            </a:r>
            <a:r>
              <a:rPr lang="en-US" sz="4000" b="1" dirty="0">
                <a:solidFill>
                  <a:srgbClr val="FF0000"/>
                </a:solidFill>
              </a:rPr>
              <a:t>II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r>
              <a:rPr lang="ru-RU" sz="4000" b="1" dirty="0">
                <a:solidFill>
                  <a:schemeClr val="bg1"/>
                </a:solidFill>
              </a:rPr>
              <a:t>подписала грамоту </a:t>
            </a:r>
            <a:br>
              <a:rPr lang="ru-RU" sz="4000" b="1" dirty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о пожаловании Черноморскому казачьему войску кубанских земель «в вечное владение».</a:t>
            </a:r>
          </a:p>
        </p:txBody>
      </p:sp>
      <p:pic>
        <p:nvPicPr>
          <p:cNvPr id="38915" name="Picture 3" descr="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692150"/>
            <a:ext cx="4132263" cy="5267325"/>
          </a:xfrm>
          <a:noFill/>
          <a:ln w="25400">
            <a:solidFill>
              <a:schemeClr val="accent1"/>
            </a:solidFill>
          </a:ln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1472" y="404813"/>
            <a:ext cx="8104216" cy="6119812"/>
          </a:xfrm>
          <a:noFill/>
          <a:ln w="63500" cap="rnd">
            <a:solidFill>
              <a:srgbClr val="FF0000"/>
            </a:solidFill>
            <a:prstDash val="sysDot"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800" i="1" dirty="0" smtClean="0">
                <a:solidFill>
                  <a:srgbClr val="0000FF"/>
                </a:solidFill>
              </a:rPr>
              <a:t>		</a:t>
            </a:r>
            <a:r>
              <a:rPr lang="ru-RU" sz="4200" b="1" i="1" dirty="0" smtClean="0">
                <a:solidFill>
                  <a:schemeClr val="bg1"/>
                </a:solidFill>
              </a:rPr>
              <a:t>«Жители Краснодарского края обязаны заботиться  о природе края</a:t>
            </a:r>
            <a:r>
              <a:rPr lang="ru-RU" sz="4200" b="1" i="1" smtClean="0">
                <a:solidFill>
                  <a:schemeClr val="bg1"/>
                </a:solidFill>
              </a:rPr>
              <a:t>, чтобы </a:t>
            </a:r>
            <a:r>
              <a:rPr lang="ru-RU" sz="4200" b="1" i="1" dirty="0" smtClean="0">
                <a:solidFill>
                  <a:schemeClr val="bg1"/>
                </a:solidFill>
              </a:rPr>
              <a:t>сохранить её для будущих поколений. Чтобы и через века Кубань удивляла буйным, красочным миром природы, неодолимо манила людей, вдохновляла на жизнь.»</a:t>
            </a:r>
          </a:p>
        </p:txBody>
      </p:sp>
      <p:pic>
        <p:nvPicPr>
          <p:cNvPr id="65539" name="Кубанский хор, 2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553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553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553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5426" fill="hold"/>
                                        <p:tgtEl>
                                          <p:spTgt spid="655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5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5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5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539"/>
                </p:tgtEl>
              </p:cMediaNode>
            </p:audio>
          </p:childTnLst>
        </p:cTn>
      </p:par>
    </p:tnLst>
    <p:bldLst>
      <p:bldP spid="6553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4176712" cy="6337300"/>
          </a:xfrm>
        </p:spPr>
        <p:txBody>
          <a:bodyPr/>
          <a:lstStyle/>
          <a:p>
            <a:pPr algn="l" eaLnBrk="1" hangingPunct="1"/>
            <a:r>
              <a:rPr lang="ru-RU" sz="3600" b="1" dirty="0" smtClean="0">
                <a:solidFill>
                  <a:srgbClr val="0000FF"/>
                </a:solidFill>
              </a:rPr>
              <a:t>Неоглядная </a:t>
            </a:r>
            <a:r>
              <a:rPr lang="ru-RU" sz="3600" b="1" dirty="0" smtClean="0">
                <a:solidFill>
                  <a:schemeClr val="tx1"/>
                </a:solidFill>
              </a:rPr>
              <a:t>равнина, курганы и горы, </a:t>
            </a:r>
            <a:r>
              <a:rPr lang="ru-RU" sz="3600" b="1" dirty="0" smtClean="0">
                <a:solidFill>
                  <a:srgbClr val="00B050"/>
                </a:solidFill>
              </a:rPr>
              <a:t>цветущее разнотравье, </a:t>
            </a:r>
            <a:r>
              <a:rPr lang="ru-RU" sz="3600" b="1" dirty="0" smtClean="0">
                <a:solidFill>
                  <a:srgbClr val="0000FF"/>
                </a:solidFill>
              </a:rPr>
              <a:t>непуганые птицы, зверьё, да табуны лошадей приводили 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в восторг</a:t>
            </a:r>
            <a:r>
              <a:rPr lang="ru-RU" sz="3600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первых казаков.</a:t>
            </a:r>
          </a:p>
        </p:txBody>
      </p:sp>
      <p:pic>
        <p:nvPicPr>
          <p:cNvPr id="39939" name="Picture 3" descr="5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7538" y="333375"/>
            <a:ext cx="4468812" cy="5975350"/>
          </a:xfrm>
          <a:noFill/>
          <a:ln w="25400">
            <a:solidFill>
              <a:srgbClr val="FF0000"/>
            </a:solidFill>
          </a:ln>
        </p:spPr>
      </p:pic>
      <p:pic>
        <p:nvPicPr>
          <p:cNvPr id="39940" name="Таривердиев, 1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9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5000" numSld="2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0"/>
                </p:tgtEl>
              </p:cMediaNode>
            </p:audio>
          </p:childTnLst>
        </p:cTn>
      </p:par>
    </p:tnLst>
    <p:bldLst>
      <p:bldP spid="399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207375" cy="1563687"/>
          </a:xfrm>
        </p:spPr>
        <p:txBody>
          <a:bodyPr/>
          <a:lstStyle/>
          <a:p>
            <a:pPr algn="l" eaLnBrk="1" hangingPunct="1"/>
            <a:r>
              <a:rPr lang="ru-RU" sz="4000" b="1" dirty="0" smtClean="0">
                <a:solidFill>
                  <a:srgbClr val="0000FF"/>
                </a:solidFill>
              </a:rPr>
              <a:t>«На лугах цветы дышат красотой.</a:t>
            </a:r>
            <a:br>
              <a:rPr lang="ru-RU" sz="4000" b="1" dirty="0" smtClean="0">
                <a:solidFill>
                  <a:srgbClr val="0000FF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Тропка пыльная по степи ведёт…»</a:t>
            </a:r>
          </a:p>
        </p:txBody>
      </p:sp>
      <p:pic>
        <p:nvPicPr>
          <p:cNvPr id="40963" name="Picture 3" descr="NATURE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40200" y="3068638"/>
            <a:ext cx="4752975" cy="3565525"/>
          </a:xfrm>
          <a:noFill/>
          <a:ln w="25400">
            <a:solidFill>
              <a:srgbClr val="FF0000"/>
            </a:solidFill>
          </a:ln>
        </p:spPr>
      </p:pic>
      <p:pic>
        <p:nvPicPr>
          <p:cNvPr id="40964" name="Picture 4" descr="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643050"/>
            <a:ext cx="4752975" cy="3476625"/>
          </a:xfrm>
          <a:noFill/>
          <a:ln w="25400">
            <a:solidFill>
              <a:srgbClr val="FF0000"/>
            </a:solidFill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964612" cy="17272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600" b="1" smtClean="0">
                <a:solidFill>
                  <a:srgbClr val="0000FF"/>
                </a:solidFill>
              </a:rPr>
              <a:t>Бескрайняя </a:t>
            </a:r>
            <a:r>
              <a:rPr lang="ru-RU" sz="3600" b="1" smtClean="0">
                <a:solidFill>
                  <a:srgbClr val="FF0000"/>
                </a:solidFill>
              </a:rPr>
              <a:t>кубанская степь</a:t>
            </a:r>
            <a:r>
              <a:rPr lang="ru-RU" sz="3600" b="1" smtClean="0">
                <a:solidFill>
                  <a:srgbClr val="0000FF"/>
                </a:solidFill>
              </a:rPr>
              <a:t> изменилась.</a:t>
            </a:r>
            <a:br>
              <a:rPr lang="ru-RU" sz="3600" b="1" smtClean="0">
                <a:solidFill>
                  <a:srgbClr val="0000FF"/>
                </a:solidFill>
              </a:rPr>
            </a:br>
            <a:r>
              <a:rPr lang="ru-RU" sz="3600" b="1" smtClean="0">
                <a:solidFill>
                  <a:srgbClr val="0000FF"/>
                </a:solidFill>
              </a:rPr>
              <a:t>Она освоена и радует спелым шумом хлебов на утреннем рассвете. </a:t>
            </a:r>
            <a:r>
              <a:rPr lang="ru-RU" sz="4000" smtClean="0"/>
              <a:t> </a:t>
            </a:r>
          </a:p>
        </p:txBody>
      </p:sp>
      <p:pic>
        <p:nvPicPr>
          <p:cNvPr id="41987" name="Picture 3" descr="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2492375"/>
            <a:ext cx="4176713" cy="3990975"/>
          </a:xfrm>
          <a:noFill/>
          <a:ln w="25400">
            <a:solidFill>
              <a:srgbClr val="FF0000"/>
            </a:solidFill>
          </a:ln>
        </p:spPr>
      </p:pic>
      <p:pic>
        <p:nvPicPr>
          <p:cNvPr id="41988" name="Picture 4" descr="комбайн в пол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571875" y="2000250"/>
            <a:ext cx="5176838" cy="3222625"/>
          </a:xfrm>
          <a:noFill/>
          <a:ln w="25400">
            <a:solidFill>
              <a:srgbClr val="FF0000"/>
            </a:solidFill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6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860800"/>
            <a:ext cx="4176713" cy="2592388"/>
          </a:xfrm>
        </p:spPr>
        <p:txBody>
          <a:bodyPr/>
          <a:lstStyle/>
          <a:p>
            <a:pPr algn="l" eaLnBrk="1" hangingPunct="1"/>
            <a:r>
              <a:rPr lang="ru-RU" sz="4000" b="1" smtClean="0">
                <a:solidFill>
                  <a:srgbClr val="0000FF"/>
                </a:solidFill>
              </a:rPr>
              <a:t>Великолепные виноградники ежегодно дают богатый урожай.</a:t>
            </a:r>
          </a:p>
        </p:txBody>
      </p:sp>
      <p:pic>
        <p:nvPicPr>
          <p:cNvPr id="44035" name="Picture 3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1400" y="765175"/>
            <a:ext cx="4113213" cy="58324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4036" name="Picture 4" descr="5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333375"/>
            <a:ext cx="4189412" cy="3316288"/>
          </a:xfrm>
          <a:noFill/>
          <a:ln w="25400">
            <a:solidFill>
              <a:srgbClr val="FF0000"/>
            </a:solidFill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57166"/>
            <a:ext cx="8120090" cy="1285884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4000" b="1" dirty="0" smtClean="0">
                <a:solidFill>
                  <a:srgbClr val="0000FF"/>
                </a:solidFill>
              </a:rPr>
              <a:t>Уникальна природа Кубани.</a:t>
            </a:r>
            <a:br>
              <a:rPr lang="ru-RU" sz="4000" b="1" dirty="0" smtClean="0">
                <a:solidFill>
                  <a:srgbClr val="0000FF"/>
                </a:solidFill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Это </a:t>
            </a:r>
            <a:r>
              <a:rPr lang="ru-RU" b="1" dirty="0" smtClean="0">
                <a:solidFill>
                  <a:srgbClr val="FF0000"/>
                </a:solidFill>
              </a:rPr>
              <a:t>высокие горы</a:t>
            </a:r>
            <a:r>
              <a:rPr lang="ru-RU" sz="4000" b="1" dirty="0" smtClean="0">
                <a:solidFill>
                  <a:srgbClr val="0000FF"/>
                </a:solidFill>
              </a:rPr>
              <a:t> с лесными </a:t>
            </a:r>
            <a:r>
              <a:rPr lang="ru-RU" sz="4000" b="1" dirty="0" smtClean="0">
                <a:solidFill>
                  <a:schemeClr val="tx1"/>
                </a:solidFill>
              </a:rPr>
              <a:t>массивами, </a:t>
            </a:r>
          </a:p>
        </p:txBody>
      </p:sp>
      <p:pic>
        <p:nvPicPr>
          <p:cNvPr id="45059" name="Picture 3" descr="31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835150" y="2349500"/>
            <a:ext cx="2817813" cy="4114800"/>
          </a:xfrm>
          <a:noFill/>
          <a:ln w="25400">
            <a:solidFill>
              <a:srgbClr val="FF0000"/>
            </a:solidFill>
          </a:ln>
        </p:spPr>
      </p:pic>
      <p:pic>
        <p:nvPicPr>
          <p:cNvPr id="45060" name="Picture 4" descr="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625" y="2276475"/>
            <a:ext cx="3168650" cy="43211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5061" name="Таривердиев, 1.wma">
            <a:hlinkClick r:id="" action="ppaction://media"/>
          </p:cNvPr>
          <p:cNvPicPr>
            <a:picLocks noGrp="1" noRot="1" noChangeAspect="1" noChangeArrowheads="1"/>
          </p:cNvPicPr>
          <p:nvPr>
            <p:ph sz="half" idx="2"/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7956550" y="7029450"/>
            <a:ext cx="304800" cy="304800"/>
          </a:xfrm>
        </p:spPr>
      </p:pic>
    </p:spTree>
  </p:cSld>
  <p:clrMapOvr>
    <a:masterClrMapping/>
  </p:clrMapOvr>
  <p:transition spd="med"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0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8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5000" numSld="4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1"/>
                </p:tgtEl>
              </p:cMediaNode>
            </p:audio>
          </p:childTnLst>
        </p:cTn>
      </p:par>
    </p:tnLst>
    <p:bldLst>
      <p:bldP spid="450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85729"/>
            <a:ext cx="3600450" cy="1214446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4800" b="1" dirty="0" smtClean="0">
                <a:solidFill>
                  <a:srgbClr val="0000FF"/>
                </a:solidFill>
              </a:rPr>
              <a:t>ледниками,</a:t>
            </a:r>
          </a:p>
        </p:txBody>
      </p:sp>
      <p:pic>
        <p:nvPicPr>
          <p:cNvPr id="46083" name="Picture 3" descr="2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2492375"/>
            <a:ext cx="5257800" cy="3084513"/>
          </a:xfrm>
          <a:noFill/>
          <a:ln w="25400">
            <a:solidFill>
              <a:srgbClr val="FF0000"/>
            </a:solidFill>
          </a:ln>
        </p:spPr>
      </p:pic>
      <p:pic>
        <p:nvPicPr>
          <p:cNvPr id="46084" name="Picture 4" descr="5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140200" y="3141663"/>
            <a:ext cx="4535488" cy="3533775"/>
          </a:xfrm>
          <a:noFill/>
          <a:ln w="25400">
            <a:solidFill>
              <a:srgbClr val="FF0000"/>
            </a:solidFill>
          </a:ln>
        </p:spPr>
      </p:pic>
      <p:pic>
        <p:nvPicPr>
          <p:cNvPr id="46085" name="Picture 5" descr="29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995738" y="260350"/>
            <a:ext cx="4865687" cy="2476500"/>
          </a:xfrm>
          <a:noFill/>
          <a:ln w="25400">
            <a:solidFill>
              <a:srgbClr val="FF0000"/>
            </a:solidFill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9001125" cy="1143000"/>
          </a:xfrm>
        </p:spPr>
        <p:txBody>
          <a:bodyPr/>
          <a:lstStyle/>
          <a:p>
            <a:pPr algn="l" eaLnBrk="1" hangingPunct="1"/>
            <a:r>
              <a:rPr lang="ru-RU" b="1" smtClean="0">
                <a:solidFill>
                  <a:srgbClr val="FF0000"/>
                </a:solidFill>
              </a:rPr>
              <a:t>реки</a:t>
            </a:r>
            <a:r>
              <a:rPr lang="ru-RU" sz="4000" b="1" smtClean="0">
                <a:solidFill>
                  <a:srgbClr val="0000FF"/>
                </a:solidFill>
              </a:rPr>
              <a:t>, текущие по горным ущельям,</a:t>
            </a:r>
          </a:p>
        </p:txBody>
      </p:sp>
      <p:pic>
        <p:nvPicPr>
          <p:cNvPr id="47107" name="Picture 3" descr="P102007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73675" y="1628775"/>
            <a:ext cx="3671888" cy="4897438"/>
          </a:xfrm>
          <a:noFill/>
          <a:ln w="25400">
            <a:solidFill>
              <a:srgbClr val="FF0000"/>
            </a:solidFill>
          </a:ln>
        </p:spPr>
      </p:pic>
      <p:pic>
        <p:nvPicPr>
          <p:cNvPr id="47108" name="Picture 4" descr="P102009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50825" y="2420938"/>
            <a:ext cx="3133725" cy="4176712"/>
          </a:xfrm>
          <a:noFill/>
          <a:ln w="25400">
            <a:solidFill>
              <a:srgbClr val="FF0000"/>
            </a:solidFill>
          </a:ln>
        </p:spPr>
      </p:pic>
      <p:pic>
        <p:nvPicPr>
          <p:cNvPr id="47109" name="Picture 5" descr="P10106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484438" y="1125538"/>
            <a:ext cx="4465637" cy="3349625"/>
          </a:xfrm>
          <a:noFill/>
          <a:ln w="25400">
            <a:solidFill>
              <a:srgbClr val="FF0000"/>
            </a:solidFill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6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2492375"/>
            <a:ext cx="2665412" cy="26463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8131" name="Picture 3" descr="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2924175"/>
            <a:ext cx="2736850" cy="20431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813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00FF"/>
                </a:solidFill>
              </a:rPr>
              <a:t>бескрайние степи, пещеры,</a:t>
            </a:r>
          </a:p>
        </p:txBody>
      </p:sp>
      <p:pic>
        <p:nvPicPr>
          <p:cNvPr id="48133" name="Picture 5" descr="7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8313" y="4581525"/>
            <a:ext cx="2735262" cy="2051050"/>
          </a:xfrm>
          <a:noFill/>
          <a:ln w="25400">
            <a:solidFill>
              <a:srgbClr val="FF0000"/>
            </a:solidFill>
          </a:ln>
        </p:spPr>
      </p:pic>
      <p:pic>
        <p:nvPicPr>
          <p:cNvPr id="48134" name="Picture 6" descr="8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68313" y="1341438"/>
            <a:ext cx="2374900" cy="1773237"/>
          </a:xfrm>
          <a:noFill/>
          <a:ln w="25400">
            <a:solidFill>
              <a:srgbClr val="FF0000"/>
            </a:solidFill>
          </a:ln>
        </p:spPr>
      </p:pic>
      <p:pic>
        <p:nvPicPr>
          <p:cNvPr id="48135" name="Picture 7" descr="6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5219700" y="1412875"/>
            <a:ext cx="2520950" cy="1727200"/>
          </a:xfrm>
          <a:noFill/>
          <a:ln w="25400">
            <a:solidFill>
              <a:srgbClr val="FF0000"/>
            </a:solidFill>
          </a:ln>
        </p:spPr>
      </p:pic>
      <p:pic>
        <p:nvPicPr>
          <p:cNvPr id="48136" name="Picture 8" descr="10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5292725" y="4724400"/>
            <a:ext cx="2590800" cy="1954213"/>
          </a:xfrm>
          <a:noFill/>
          <a:ln w="25400">
            <a:solidFill>
              <a:srgbClr val="FF0000"/>
            </a:solidFill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6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5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42900"/>
            <a:ext cx="9548813" cy="729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01 Дорожка 1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6858000"/>
            <a:ext cx="304800" cy="304800"/>
          </a:xfrm>
          <a:prstGeom prst="rect">
            <a:avLst/>
          </a:prstGeom>
          <a:noFill/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00034" y="404813"/>
            <a:ext cx="817565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hangingPunct="1"/>
            <a:r>
              <a:rPr lang="en-US" sz="4000" b="1" dirty="0" err="1">
                <a:solidFill>
                  <a:schemeClr val="bg1"/>
                </a:solidFill>
              </a:rPr>
              <a:t>Даль</a:t>
            </a:r>
            <a:r>
              <a:rPr lang="en-US" sz="4000" b="1" dirty="0">
                <a:solidFill>
                  <a:schemeClr val="bg1"/>
                </a:solidFill>
              </a:rPr>
              <a:t>  </a:t>
            </a:r>
            <a:r>
              <a:rPr lang="en-US" sz="4000" b="1" dirty="0" err="1">
                <a:solidFill>
                  <a:schemeClr val="bg1"/>
                </a:solidFill>
              </a:rPr>
              <a:t>степей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сквозная</a:t>
            </a:r>
            <a:r>
              <a:rPr lang="en-US" sz="4000" b="1" dirty="0">
                <a:solidFill>
                  <a:schemeClr val="bg1"/>
                </a:solidFill>
              </a:rPr>
              <a:t>,</a:t>
            </a:r>
          </a:p>
          <a:p>
            <a:pPr eaLnBrk="1" hangingPunct="1"/>
            <a:r>
              <a:rPr lang="en-US" sz="4000" b="1" dirty="0" err="1">
                <a:solidFill>
                  <a:schemeClr val="bg1"/>
                </a:solidFill>
              </a:rPr>
              <a:t>Гор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размах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</a:rPr>
              <a:t>орлиный</a:t>
            </a:r>
            <a:r>
              <a:rPr lang="en-US" sz="4000" b="1" dirty="0" smtClean="0">
                <a:solidFill>
                  <a:schemeClr val="bg1"/>
                </a:solidFill>
              </a:rPr>
              <a:t>,</a:t>
            </a:r>
            <a:endParaRPr lang="en-US" sz="4000" b="1" dirty="0">
              <a:solidFill>
                <a:schemeClr val="bg1"/>
              </a:solidFill>
            </a:endParaRPr>
          </a:p>
          <a:p>
            <a:pPr eaLnBrk="1" hangingPunct="1"/>
            <a:r>
              <a:rPr lang="en-US" sz="4000" b="1" dirty="0" err="1">
                <a:solidFill>
                  <a:schemeClr val="bg1"/>
                </a:solidFill>
              </a:rPr>
              <a:t>Сторона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родная</a:t>
            </a:r>
            <a:r>
              <a:rPr lang="en-US" sz="4000" b="1" dirty="0">
                <a:solidFill>
                  <a:schemeClr val="bg1"/>
                </a:solidFill>
              </a:rPr>
              <a:t>,</a:t>
            </a:r>
          </a:p>
          <a:p>
            <a:pPr eaLnBrk="1" hangingPunct="1"/>
            <a:r>
              <a:rPr lang="en-US" sz="4000" b="1" dirty="0" err="1">
                <a:solidFill>
                  <a:schemeClr val="bg1"/>
                </a:solidFill>
              </a:rPr>
              <a:t>Край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наш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тополиный</a:t>
            </a:r>
            <a:r>
              <a:rPr lang="en-US" sz="4000" b="1" dirty="0">
                <a:solidFill>
                  <a:schemeClr val="bg1"/>
                </a:solidFill>
              </a:rPr>
              <a:t>!</a:t>
            </a:r>
          </a:p>
          <a:p>
            <a:pPr eaLnBrk="1" hangingPunct="1"/>
            <a:r>
              <a:rPr lang="en-US" sz="1200" b="1" dirty="0">
                <a:solidFill>
                  <a:schemeClr val="bg1"/>
                </a:solidFill>
              </a:rPr>
              <a:t>		</a:t>
            </a:r>
          </a:p>
          <a:p>
            <a:pPr eaLnBrk="1" hangingPunct="1"/>
            <a:r>
              <a:rPr lang="en-US" sz="4000" b="1" dirty="0" err="1">
                <a:solidFill>
                  <a:schemeClr val="bg1"/>
                </a:solidFill>
              </a:rPr>
              <a:t>Ты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весной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чудесен</a:t>
            </a:r>
            <a:r>
              <a:rPr lang="en-US" sz="4000" b="1" dirty="0">
                <a:solidFill>
                  <a:schemeClr val="bg1"/>
                </a:solidFill>
              </a:rPr>
              <a:t>,</a:t>
            </a:r>
          </a:p>
          <a:p>
            <a:pPr eaLnBrk="1" hangingPunct="1"/>
            <a:r>
              <a:rPr lang="en-US" sz="4000" b="1" dirty="0" err="1">
                <a:solidFill>
                  <a:schemeClr val="bg1"/>
                </a:solidFill>
              </a:rPr>
              <a:t>Летом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щедр</a:t>
            </a:r>
            <a:r>
              <a:rPr lang="en-US" sz="4000" b="1" dirty="0">
                <a:solidFill>
                  <a:schemeClr val="bg1"/>
                </a:solidFill>
              </a:rPr>
              <a:t>, </a:t>
            </a:r>
            <a:r>
              <a:rPr lang="en-US" sz="4000" b="1" dirty="0" err="1">
                <a:solidFill>
                  <a:schemeClr val="bg1"/>
                </a:solidFill>
              </a:rPr>
              <a:t>как</a:t>
            </a:r>
            <a:r>
              <a:rPr lang="en-US" sz="4000" b="1" dirty="0">
                <a:solidFill>
                  <a:schemeClr val="bg1"/>
                </a:solidFill>
              </a:rPr>
              <a:t> в </a:t>
            </a:r>
            <a:r>
              <a:rPr lang="en-US" sz="4000" b="1" dirty="0" err="1">
                <a:solidFill>
                  <a:schemeClr val="bg1"/>
                </a:solidFill>
              </a:rPr>
              <a:t>сказке</a:t>
            </a:r>
            <a:r>
              <a:rPr lang="en-US" sz="4000" b="1" dirty="0">
                <a:solidFill>
                  <a:schemeClr val="bg1"/>
                </a:solidFill>
              </a:rPr>
              <a:t>,</a:t>
            </a:r>
          </a:p>
          <a:p>
            <a:pPr eaLnBrk="1" hangingPunct="1"/>
            <a:r>
              <a:rPr lang="en-US" sz="4000" b="1" dirty="0" err="1">
                <a:solidFill>
                  <a:schemeClr val="bg1"/>
                </a:solidFill>
              </a:rPr>
              <a:t>Край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err="1">
                <a:solidFill>
                  <a:schemeClr val="bg1"/>
                </a:solidFill>
              </a:rPr>
              <a:t>хлебов</a:t>
            </a:r>
            <a:r>
              <a:rPr lang="en-US" sz="4000" b="1" dirty="0">
                <a:solidFill>
                  <a:schemeClr val="bg1"/>
                </a:solidFill>
              </a:rPr>
              <a:t> и  </a:t>
            </a:r>
            <a:r>
              <a:rPr lang="en-US" sz="4000" b="1" dirty="0" err="1">
                <a:solidFill>
                  <a:schemeClr val="bg1"/>
                </a:solidFill>
              </a:rPr>
              <a:t>песен</a:t>
            </a:r>
            <a:r>
              <a:rPr lang="en-US" sz="4000" b="1" dirty="0">
                <a:solidFill>
                  <a:schemeClr val="bg1"/>
                </a:solidFill>
              </a:rPr>
              <a:t>-</a:t>
            </a:r>
          </a:p>
          <a:p>
            <a:pPr eaLnBrk="1" hangingPunct="1"/>
            <a:r>
              <a:rPr lang="en-US" sz="4000" b="1" dirty="0" err="1">
                <a:solidFill>
                  <a:srgbClr val="C00000"/>
                </a:solidFill>
              </a:rPr>
              <a:t>Край</a:t>
            </a:r>
            <a:r>
              <a:rPr lang="en-US" sz="4000" b="1" dirty="0">
                <a:solidFill>
                  <a:srgbClr val="C00000"/>
                </a:solidFill>
              </a:rPr>
              <a:t> </a:t>
            </a:r>
            <a:r>
              <a:rPr lang="en-US" sz="4000" b="1" dirty="0" err="1">
                <a:solidFill>
                  <a:srgbClr val="C00000"/>
                </a:solidFill>
              </a:rPr>
              <a:t>наш</a:t>
            </a:r>
            <a:r>
              <a:rPr lang="en-US" sz="4000" b="1" dirty="0">
                <a:solidFill>
                  <a:srgbClr val="C00000"/>
                </a:solidFill>
              </a:rPr>
              <a:t> </a:t>
            </a:r>
            <a:r>
              <a:rPr lang="en-US" sz="4000" b="1" dirty="0" err="1">
                <a:solidFill>
                  <a:srgbClr val="C00000"/>
                </a:solidFill>
              </a:rPr>
              <a:t>Краснодарский</a:t>
            </a:r>
            <a:r>
              <a:rPr lang="en-US" sz="4000" b="1" dirty="0">
                <a:solidFill>
                  <a:srgbClr val="C00000"/>
                </a:solidFill>
              </a:rPr>
              <a:t>!</a:t>
            </a:r>
            <a:endParaRPr lang="ru-RU" sz="4000" b="1" dirty="0">
              <a:solidFill>
                <a:srgbClr val="C00000"/>
              </a:solidFill>
            </a:endParaRPr>
          </a:p>
          <a:p>
            <a:pPr eaLnBrk="1" hangingPunct="1"/>
            <a:endParaRPr lang="ru-RU" sz="1200" b="1" dirty="0">
              <a:solidFill>
                <a:srgbClr val="0000FF"/>
              </a:solidFill>
            </a:endParaRPr>
          </a:p>
          <a:p>
            <a:pPr algn="r" eaLnBrk="1" hangingPunct="1"/>
            <a:r>
              <a:rPr lang="ru-RU" sz="4000" b="1" i="1" dirty="0">
                <a:solidFill>
                  <a:srgbClr val="0000FF"/>
                </a:solidFill>
                <a:latin typeface="Times New Roman" pitchFamily="18" charset="0"/>
              </a:rPr>
              <a:t>   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</a:rPr>
              <a:t>   </a:t>
            </a:r>
            <a:r>
              <a:rPr lang="ru-RU" sz="4000" b="1" i="1" dirty="0">
                <a:solidFill>
                  <a:srgbClr val="0000FF"/>
                </a:solidFill>
                <a:latin typeface="Times New Roman" pitchFamily="18" charset="0"/>
              </a:rPr>
              <a:t>	</a:t>
            </a:r>
            <a:r>
              <a:rPr lang="en-US" sz="3600" b="1" i="1" dirty="0" err="1">
                <a:latin typeface="Times New Roman" pitchFamily="18" charset="0"/>
              </a:rPr>
              <a:t>Подкопаев</a:t>
            </a:r>
            <a:r>
              <a:rPr lang="ru-RU" sz="36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Виктор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Стефанович</a:t>
            </a:r>
            <a:endParaRPr lang="en-US" sz="3200" b="1" i="1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 advClick="0">
    <p:wedge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826" fill="hold"/>
                                        <p:tgtEl>
                                          <p:spTgt spid="327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400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1"/>
                </p:tgtEl>
              </p:cMediaNode>
            </p:audio>
          </p:childTnLst>
        </p:cTn>
      </p:par>
    </p:tnLst>
    <p:bldLst>
      <p:bldP spid="327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3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638" y="333375"/>
            <a:ext cx="4483100" cy="5472113"/>
          </a:xfrm>
          <a:noFill/>
          <a:ln w="25400">
            <a:solidFill>
              <a:srgbClr val="FF0000"/>
            </a:solidFill>
          </a:ln>
        </p:spPr>
      </p:pic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3743325" cy="208915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5400" b="1" smtClean="0">
                <a:solidFill>
                  <a:srgbClr val="0000FF"/>
                </a:solidFill>
              </a:rPr>
              <a:t>богатый </a:t>
            </a:r>
            <a:br>
              <a:rPr lang="ru-RU" sz="5400" b="1" smtClean="0">
                <a:solidFill>
                  <a:srgbClr val="0000FF"/>
                </a:solidFill>
              </a:rPr>
            </a:br>
            <a:r>
              <a:rPr lang="ru-RU" sz="5400" b="1" smtClean="0">
                <a:solidFill>
                  <a:srgbClr val="FF0000"/>
                </a:solidFill>
              </a:rPr>
              <a:t>мир </a:t>
            </a:r>
            <a:br>
              <a:rPr lang="ru-RU" sz="5400" b="1" smtClean="0">
                <a:solidFill>
                  <a:srgbClr val="FF0000"/>
                </a:solidFill>
              </a:rPr>
            </a:br>
            <a:r>
              <a:rPr lang="ru-RU" sz="5400" b="1" smtClean="0">
                <a:solidFill>
                  <a:srgbClr val="FF0000"/>
                </a:solidFill>
              </a:rPr>
              <a:t>животных</a:t>
            </a:r>
          </a:p>
        </p:txBody>
      </p:sp>
      <p:pic>
        <p:nvPicPr>
          <p:cNvPr id="49156" name="Picture 4" descr="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8313" y="2781300"/>
            <a:ext cx="4818062" cy="3724275"/>
          </a:xfrm>
          <a:noFill/>
          <a:ln w="25400">
            <a:solidFill>
              <a:srgbClr val="FF0000"/>
            </a:solidFill>
          </a:ln>
        </p:spPr>
      </p:pic>
      <p:pic>
        <p:nvPicPr>
          <p:cNvPr id="49157" name="Лучшие мировые хиты, инструмент, 1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7988" y="71008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9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2000" numSld="4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7"/>
                </p:tgtEl>
              </p:cMediaNode>
            </p:audio>
          </p:childTnLst>
        </p:cTn>
      </p:par>
    </p:tnLst>
    <p:bldLst>
      <p:bldP spid="491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6575" y="260350"/>
            <a:ext cx="4578350" cy="64087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0178" name="Picture 2" descr="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557338"/>
            <a:ext cx="3887787" cy="38735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4032250" cy="1368425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00FF"/>
                </a:solidFill>
              </a:rPr>
              <a:t>и  растений.</a:t>
            </a:r>
          </a:p>
        </p:txBody>
      </p:sp>
      <p:pic>
        <p:nvPicPr>
          <p:cNvPr id="51203" name="Picture 3" descr="2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31913" y="3789363"/>
            <a:ext cx="3060700" cy="2868612"/>
          </a:xfrm>
          <a:ln w="25400">
            <a:solidFill>
              <a:srgbClr val="FF0000"/>
            </a:solidFill>
          </a:ln>
        </p:spPr>
      </p:pic>
      <p:pic>
        <p:nvPicPr>
          <p:cNvPr id="51204" name="Picture 4" descr="4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1628775"/>
            <a:ext cx="2959100" cy="1981200"/>
          </a:xfrm>
          <a:noFill/>
          <a:ln w="25400">
            <a:solidFill>
              <a:srgbClr val="FF0000"/>
            </a:solidFill>
          </a:ln>
        </p:spPr>
      </p:pic>
      <p:pic>
        <p:nvPicPr>
          <p:cNvPr id="51205" name="Picture 5" descr="3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43438" y="260350"/>
            <a:ext cx="4306887" cy="6192838"/>
          </a:xfrm>
          <a:noFill/>
          <a:ln w="25400">
            <a:solidFill>
              <a:srgbClr val="FF0000"/>
            </a:solidFill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6" name="AutoShape 42"/>
          <p:cNvSpPr>
            <a:spLocks noChangeArrowheads="1"/>
          </p:cNvSpPr>
          <p:nvPr/>
        </p:nvSpPr>
        <p:spPr bwMode="auto">
          <a:xfrm rot="-194305">
            <a:off x="4421188" y="5945188"/>
            <a:ext cx="3105150" cy="496887"/>
          </a:xfrm>
          <a:prstGeom prst="cloudCallout">
            <a:avLst>
              <a:gd name="adj1" fmla="val -143514"/>
              <a:gd name="adj2" fmla="val 18244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1143000" y="0"/>
            <a:ext cx="5545138" cy="1727200"/>
          </a:xfrm>
          <a:prstGeom prst="cloudCallout">
            <a:avLst>
              <a:gd name="adj1" fmla="val -21227"/>
              <a:gd name="adj2" fmla="val 38509"/>
            </a:avLst>
          </a:prstGeom>
          <a:solidFill>
            <a:srgbClr val="3366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2916238" y="1989138"/>
            <a:ext cx="144462" cy="576262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3635375" y="1989138"/>
            <a:ext cx="144463" cy="576262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4572000" y="1268413"/>
            <a:ext cx="144463" cy="576262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 rot="20368429" flipH="1">
            <a:off x="6011863" y="1628775"/>
            <a:ext cx="144462" cy="431800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11280" name="Picture 16" descr="kalendula_kopij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2743200"/>
            <a:ext cx="12969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17" descr="kalendula_kopij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828800"/>
            <a:ext cx="108108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8" descr="kalendula_kopij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5410200"/>
            <a:ext cx="12969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Picture 20" descr="kalendula_kopija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4437063"/>
            <a:ext cx="938213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8" name="Oval 24"/>
          <p:cNvSpPr>
            <a:spLocks noChangeArrowheads="1"/>
          </p:cNvSpPr>
          <p:nvPr/>
        </p:nvSpPr>
        <p:spPr bwMode="auto">
          <a:xfrm>
            <a:off x="5292725" y="1196975"/>
            <a:ext cx="792163" cy="7921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89" name="Oval 25"/>
          <p:cNvSpPr>
            <a:spLocks noChangeArrowheads="1"/>
          </p:cNvSpPr>
          <p:nvPr/>
        </p:nvSpPr>
        <p:spPr bwMode="auto">
          <a:xfrm rot="1009340">
            <a:off x="5360988" y="2009775"/>
            <a:ext cx="142875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90" name="Oval 26"/>
          <p:cNvSpPr>
            <a:spLocks noChangeArrowheads="1"/>
          </p:cNvSpPr>
          <p:nvPr/>
        </p:nvSpPr>
        <p:spPr bwMode="auto">
          <a:xfrm rot="2878885">
            <a:off x="4837113" y="1681163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91" name="Oval 27"/>
          <p:cNvSpPr>
            <a:spLocks noChangeArrowheads="1"/>
          </p:cNvSpPr>
          <p:nvPr/>
        </p:nvSpPr>
        <p:spPr bwMode="auto">
          <a:xfrm rot="5400000">
            <a:off x="4571207" y="980281"/>
            <a:ext cx="144462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 rot="7475587">
            <a:off x="4818856" y="391319"/>
            <a:ext cx="144463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 rot="10800000">
            <a:off x="5508625" y="0"/>
            <a:ext cx="142875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 rot="-8838398">
            <a:off x="6096000" y="76200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95" name="Oval 31"/>
          <p:cNvSpPr>
            <a:spLocks noChangeArrowheads="1"/>
          </p:cNvSpPr>
          <p:nvPr/>
        </p:nvSpPr>
        <p:spPr bwMode="auto">
          <a:xfrm rot="-7330253">
            <a:off x="6550819" y="486569"/>
            <a:ext cx="144463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96" name="Oval 32"/>
          <p:cNvSpPr>
            <a:spLocks noChangeArrowheads="1"/>
          </p:cNvSpPr>
          <p:nvPr/>
        </p:nvSpPr>
        <p:spPr bwMode="auto">
          <a:xfrm rot="-5400000">
            <a:off x="6732588" y="1052513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98" name="Oval 34"/>
          <p:cNvSpPr>
            <a:spLocks noChangeArrowheads="1"/>
          </p:cNvSpPr>
          <p:nvPr/>
        </p:nvSpPr>
        <p:spPr bwMode="auto">
          <a:xfrm rot="-2457754">
            <a:off x="6497638" y="1725613"/>
            <a:ext cx="142875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1299" name="Oval 35"/>
          <p:cNvSpPr>
            <a:spLocks noChangeArrowheads="1"/>
          </p:cNvSpPr>
          <p:nvPr/>
        </p:nvSpPr>
        <p:spPr bwMode="auto">
          <a:xfrm rot="-717174">
            <a:off x="5938838" y="2044700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11300" name="002244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02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1" name="Picture 37" descr="rose12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r="46591" b="41933"/>
          <a:stretch>
            <a:fillRect/>
          </a:stretch>
        </p:blipFill>
        <p:spPr bwMode="auto">
          <a:xfrm rot="9148495">
            <a:off x="7543800" y="3048000"/>
            <a:ext cx="1119188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2" name="Picture 38" descr="rose12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r="46591" b="41933"/>
          <a:stretch>
            <a:fillRect/>
          </a:stretch>
        </p:blipFill>
        <p:spPr bwMode="auto">
          <a:xfrm rot="-5814053">
            <a:off x="417513" y="5068887"/>
            <a:ext cx="1119188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2285984" y="2357430"/>
            <a:ext cx="4572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33CC"/>
                </a:solidFill>
              </a:rPr>
              <a:t>Вот какой народ кубанский, хлебосольный</a:t>
            </a:r>
          </a:p>
          <a:p>
            <a:r>
              <a:rPr lang="ru-RU" sz="2400" i="1" dirty="0">
                <a:solidFill>
                  <a:srgbClr val="0033CC"/>
                </a:solidFill>
              </a:rPr>
              <a:t>Много в нем душевной теплоты!</a:t>
            </a:r>
          </a:p>
          <a:p>
            <a:r>
              <a:rPr lang="ru-RU" sz="2400" i="1" dirty="0">
                <a:solidFill>
                  <a:srgbClr val="0033CC"/>
                </a:solidFill>
              </a:rPr>
              <a:t>Славься, край, певучий и раздольный,</a:t>
            </a:r>
          </a:p>
          <a:p>
            <a:r>
              <a:rPr lang="ru-RU" sz="2400" i="1" dirty="0">
                <a:solidFill>
                  <a:srgbClr val="0033CC"/>
                </a:solidFill>
              </a:rPr>
              <a:t>Красота родимой стороны!</a:t>
            </a:r>
          </a:p>
          <a:p>
            <a:r>
              <a:rPr lang="ru-RU" sz="2400" i="1" dirty="0">
                <a:solidFill>
                  <a:srgbClr val="0033CC"/>
                </a:solidFill>
              </a:rPr>
              <a:t>Ты цвети, моя Кубань, </a:t>
            </a:r>
          </a:p>
          <a:p>
            <a:r>
              <a:rPr lang="ru-RU" sz="2400" i="1" dirty="0">
                <a:solidFill>
                  <a:srgbClr val="0033CC"/>
                </a:solidFill>
              </a:rPr>
              <a:t>Становись все краше, </a:t>
            </a:r>
          </a:p>
          <a:p>
            <a:r>
              <a:rPr lang="ru-RU" sz="2400" i="1" dirty="0">
                <a:solidFill>
                  <a:srgbClr val="0033CC"/>
                </a:solidFill>
              </a:rPr>
              <a:t>Не уронит честь казачью </a:t>
            </a:r>
          </a:p>
          <a:p>
            <a:r>
              <a:rPr lang="ru-RU" sz="2400" i="1" dirty="0">
                <a:solidFill>
                  <a:srgbClr val="0033CC"/>
                </a:solidFill>
              </a:rPr>
              <a:t>Поколенье наше.</a:t>
            </a:r>
          </a:p>
        </p:txBody>
      </p:sp>
    </p:spTree>
  </p:cSld>
  <p:clrMapOvr>
    <a:masterClrMapping/>
  </p:clrMapOvr>
  <p:transition spd="med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12605 0.4305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21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06285 0.51435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25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112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4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0" fill="hold"/>
                                        <p:tgtEl>
                                          <p:spTgt spid="112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09462 0.49375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4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1000" fill="hold"/>
                                        <p:tgtEl>
                                          <p:spTgt spid="1127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5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000" fill="hold"/>
                                        <p:tgtEl>
                                          <p:spTgt spid="112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0.16545 0.55648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278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0" fill="hold"/>
                                        <p:tgtEl>
                                          <p:spTgt spid="1127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77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8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9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96" presetID="10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100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33500"/>
                            </p:stCondLst>
                            <p:childTnLst>
                              <p:par>
                                <p:cTn id="108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116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39500"/>
                            </p:stCondLst>
                            <p:childTnLst>
                              <p:par>
                                <p:cTn id="124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42500"/>
                            </p:stCondLst>
                            <p:childTnLst>
                              <p:par>
                                <p:cTn id="13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44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0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46500"/>
                            </p:stCondLst>
                            <p:childTnLst>
                              <p:par>
                                <p:cTn id="14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49500"/>
                            </p:stCondLst>
                            <p:childTnLst>
                              <p:par>
                                <p:cTn id="14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52500"/>
                            </p:stCondLst>
                            <p:childTnLst>
                              <p:par>
                                <p:cTn id="15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07407E-6 L 0.21094 0.12848 " pathEditMode="relative" rAng="0" ptsTypes="AA">
                                      <p:cBhvr>
                                        <p:cTn id="153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55500"/>
                            </p:stCondLst>
                            <p:childTnLst>
                              <p:par>
                                <p:cTn id="15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24601 0.14491 " pathEditMode="relative" rAng="0" ptsTypes="AA">
                                      <p:cBhvr>
                                        <p:cTn id="156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7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00"/>
                </p:tgtEl>
              </p:cMediaNode>
            </p:audio>
          </p:childTnLst>
        </p:cTn>
      </p:par>
    </p:tnLst>
    <p:bldLst>
      <p:bldP spid="11306" grpId="0" animBg="1"/>
      <p:bldP spid="11306" grpId="1" animBg="1"/>
      <p:bldP spid="11306" grpId="2" animBg="1"/>
      <p:bldP spid="11266" grpId="0" animBg="1"/>
      <p:bldP spid="11266" grpId="1" animBg="1"/>
      <p:bldP spid="11266" grpId="2" animBg="1"/>
      <p:bldP spid="11274" grpId="0" animBg="1"/>
      <p:bldP spid="11274" grpId="1" animBg="1"/>
      <p:bldP spid="11274" grpId="2" animBg="1"/>
      <p:bldP spid="11274" grpId="3" animBg="1"/>
      <p:bldP spid="11275" grpId="0" animBg="1"/>
      <p:bldP spid="11275" grpId="1" animBg="1"/>
      <p:bldP spid="11275" grpId="2" animBg="1"/>
      <p:bldP spid="11275" grpId="3" animBg="1"/>
      <p:bldP spid="11276" grpId="0" animBg="1"/>
      <p:bldP spid="11276" grpId="1" animBg="1"/>
      <p:bldP spid="11276" grpId="2" animBg="1"/>
      <p:bldP spid="11276" grpId="3" animBg="1"/>
      <p:bldP spid="11277" grpId="0" animBg="1"/>
      <p:bldP spid="11277" grpId="1" animBg="1"/>
      <p:bldP spid="11277" grpId="2" animBg="1"/>
      <p:bldP spid="11277" grpId="3" animBg="1"/>
      <p:bldP spid="11288" grpId="0" animBg="1"/>
      <p:bldP spid="11289" grpId="0" animBg="1"/>
      <p:bldP spid="11290" grpId="0" animBg="1"/>
      <p:bldP spid="11291" grpId="0" animBg="1"/>
      <p:bldP spid="11292" grpId="0" animBg="1"/>
      <p:bldP spid="11293" grpId="0" animBg="1"/>
      <p:bldP spid="11294" grpId="0" animBg="1"/>
      <p:bldP spid="11295" grpId="0" animBg="1"/>
      <p:bldP spid="11296" grpId="0" animBg="1"/>
      <p:bldP spid="11298" grpId="0" animBg="1"/>
      <p:bldP spid="1129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90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"/>
            <a:ext cx="9143999" cy="6858000"/>
          </a:xfr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48612" y="2281158"/>
            <a:ext cx="8615875" cy="1363866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      </a:t>
            </a:r>
            <a:r>
              <a:rPr lang="ru-RU" sz="7300" dirty="0" smtClean="0">
                <a:solidFill>
                  <a:srgbClr val="FFFF00"/>
                </a:solidFill>
                <a:latin typeface="Monotype Corsiva" pitchFamily="66" charset="0"/>
              </a:rPr>
              <a:t>Спасибо за внимание!</a:t>
            </a:r>
          </a:p>
        </p:txBody>
      </p:sp>
      <p:pic>
        <p:nvPicPr>
          <p:cNvPr id="3076" name="Жемчужина РОССИИ-КУБАНЬ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813" y="70294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newsflash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Group 2"/>
          <p:cNvGraphicFramePr>
            <a:graphicFrameLocks noGrp="1"/>
          </p:cNvGraphicFramePr>
          <p:nvPr/>
        </p:nvGraphicFramePr>
        <p:xfrm>
          <a:off x="250825" y="260350"/>
          <a:ext cx="8569325" cy="6408738"/>
        </p:xfrm>
        <a:graphic>
          <a:graphicData uri="http://schemas.openxmlformats.org/drawingml/2006/table">
            <a:tbl>
              <a:tblPr/>
              <a:tblGrid>
                <a:gridCol w="8569325"/>
              </a:tblGrid>
              <a:tr h="640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33375"/>
            <a:ext cx="8424863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WordArt 9"/>
          <p:cNvSpPr>
            <a:spLocks noChangeArrowheads="1" noChangeShapeType="1" noTextEdit="1"/>
          </p:cNvSpPr>
          <p:nvPr/>
        </p:nvSpPr>
        <p:spPr bwMode="auto">
          <a:xfrm>
            <a:off x="827088" y="1916113"/>
            <a:ext cx="7489825" cy="3240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Краснодарский край,</a:t>
            </a:r>
          </a:p>
          <a:p>
            <a:pPr algn="ctr"/>
            <a:r>
              <a:rPr lang="ru-RU" sz="4400" b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Кубань</a:t>
            </a:r>
          </a:p>
        </p:txBody>
      </p:sp>
    </p:spTree>
  </p:cSld>
  <p:clrMapOvr>
    <a:masterClrMapping/>
  </p:clrMapOvr>
  <p:transition spd="med">
    <p:wip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 animBg="1"/>
      <p:bldP spid="3482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375" y="260350"/>
            <a:ext cx="5508625" cy="3168650"/>
          </a:xfrm>
        </p:spPr>
        <p:txBody>
          <a:bodyPr/>
          <a:lstStyle/>
          <a:p>
            <a:pPr algn="l"/>
            <a:r>
              <a:rPr lang="ru-RU" sz="4000" b="1">
                <a:solidFill>
                  <a:srgbClr val="0000FF"/>
                </a:solidFill>
              </a:rPr>
              <a:t>Ты был на Кубани?</a:t>
            </a:r>
            <a:br>
              <a:rPr lang="ru-RU" sz="4000" b="1">
                <a:solidFill>
                  <a:srgbClr val="0000FF"/>
                </a:solidFill>
              </a:rPr>
            </a:br>
            <a:r>
              <a:rPr lang="ru-RU" sz="4000" b="1">
                <a:solidFill>
                  <a:srgbClr val="0000FF"/>
                </a:solidFill>
              </a:rPr>
              <a:t>А ты побывай.</a:t>
            </a:r>
            <a:br>
              <a:rPr lang="ru-RU" sz="4000" b="1">
                <a:solidFill>
                  <a:srgbClr val="0000FF"/>
                </a:solidFill>
              </a:rPr>
            </a:br>
            <a:r>
              <a:rPr lang="ru-RU" sz="4000" b="1">
                <a:solidFill>
                  <a:srgbClr val="FF0000"/>
                </a:solidFill>
              </a:rPr>
              <a:t>Отличные люди</a:t>
            </a:r>
            <a:r>
              <a:rPr lang="ru-RU" sz="4000" b="1">
                <a:solidFill>
                  <a:srgbClr val="0000FF"/>
                </a:solidFill>
              </a:rPr>
              <a:t>, </a:t>
            </a:r>
            <a:br>
              <a:rPr lang="ru-RU" sz="4000" b="1">
                <a:solidFill>
                  <a:srgbClr val="0000FF"/>
                </a:solidFill>
              </a:rPr>
            </a:br>
            <a:r>
              <a:rPr lang="ru-RU" sz="4000" b="1">
                <a:solidFill>
                  <a:srgbClr val="FF0000"/>
                </a:solidFill>
              </a:rPr>
              <a:t>Прославленный край</a:t>
            </a:r>
            <a:r>
              <a:rPr lang="ru-RU" sz="4000" b="1">
                <a:solidFill>
                  <a:srgbClr val="0000FF"/>
                </a:solidFill>
              </a:rPr>
              <a:t>!</a:t>
            </a:r>
            <a:r>
              <a:rPr lang="ru-RU" sz="4000"/>
              <a:t> </a:t>
            </a:r>
          </a:p>
        </p:txBody>
      </p:sp>
      <p:pic>
        <p:nvPicPr>
          <p:cNvPr id="36867" name="Picture 3" descr="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50825" y="188913"/>
            <a:ext cx="2978150" cy="4114800"/>
          </a:xfrm>
          <a:noFill/>
          <a:ln w="25400">
            <a:solidFill>
              <a:srgbClr val="FF0000"/>
            </a:solidFill>
          </a:ln>
        </p:spPr>
      </p:pic>
      <p:pic>
        <p:nvPicPr>
          <p:cNvPr id="3686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411413" y="3644900"/>
            <a:ext cx="4465637" cy="2960688"/>
          </a:xfrm>
          <a:noFill/>
          <a:ln w="25400">
            <a:solidFill>
              <a:srgbClr val="FF0000"/>
            </a:solidFill>
          </a:ln>
        </p:spPr>
      </p:pic>
      <p:pic>
        <p:nvPicPr>
          <p:cNvPr id="36869" name="01 Д2156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59788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480" fill="hold"/>
                                        <p:tgtEl>
                                          <p:spTgt spid="368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69"/>
                </p:tgtEl>
              </p:cMediaNode>
            </p:audio>
          </p:childTnLst>
        </p:cTn>
      </p:par>
    </p:tnLst>
    <p:bldLst>
      <p:bldP spid="368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6913562" cy="244792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00FF"/>
                </a:solidFill>
              </a:rPr>
              <a:t>Люблю тебя, </a:t>
            </a:r>
            <a:r>
              <a:rPr lang="ru-RU" b="1" dirty="0">
                <a:solidFill>
                  <a:srgbClr val="FF0000"/>
                </a:solidFill>
              </a:rPr>
              <a:t>край мой</a:t>
            </a:r>
            <a:r>
              <a:rPr lang="ru-RU" b="1" dirty="0">
                <a:solidFill>
                  <a:srgbClr val="0000FF"/>
                </a:solidFill>
              </a:rPr>
              <a:t>,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Простор краснодарский,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И труд хлебороба,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И песни, и пляски.</a:t>
            </a:r>
          </a:p>
        </p:txBody>
      </p:sp>
      <p:pic>
        <p:nvPicPr>
          <p:cNvPr id="37891" name="Picture 3" descr="5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643182"/>
            <a:ext cx="4286280" cy="4000528"/>
          </a:xfrm>
          <a:noFill/>
          <a:ln w="25400">
            <a:solidFill>
              <a:srgbClr val="FF0000"/>
            </a:solidFill>
          </a:ln>
        </p:spPr>
      </p:pic>
      <p:pic>
        <p:nvPicPr>
          <p:cNvPr id="37892" name="Picture 4" descr="6-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0" y="1643050"/>
            <a:ext cx="4572000" cy="5000660"/>
          </a:xfrm>
          <a:noFill/>
          <a:ln w="25400">
            <a:solidFill>
              <a:srgbClr val="FF0000"/>
            </a:solidFill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2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92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8175" y="1957388"/>
            <a:ext cx="7642225" cy="2571750"/>
          </a:xfrm>
        </p:spPr>
        <p:txBody>
          <a:bodyPr/>
          <a:lstStyle/>
          <a:p>
            <a:pPr eaLnBrk="1" hangingPunct="1"/>
            <a:endParaRPr lang="ru-RU" sz="2800" dirty="0" smtClean="0"/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2057400" y="52578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6858000" y="43434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  <p:sp>
        <p:nvSpPr>
          <p:cNvPr id="13317" name="Прямоугольник 1"/>
          <p:cNvSpPr>
            <a:spLocks noChangeArrowheads="1"/>
          </p:cNvSpPr>
          <p:nvPr/>
        </p:nvSpPr>
        <p:spPr bwMode="auto">
          <a:xfrm>
            <a:off x="900113" y="1938338"/>
            <a:ext cx="7559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Прямоугольник 2"/>
          <p:cNvSpPr>
            <a:spLocks noChangeArrowheads="1"/>
          </p:cNvSpPr>
          <p:nvPr/>
        </p:nvSpPr>
        <p:spPr bwMode="auto">
          <a:xfrm>
            <a:off x="611188" y="404813"/>
            <a:ext cx="62468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dirty="0"/>
              <a:t>На Кубани любят песни и умеют их петь. Да и как же казакам не запеть величественный напев о своей цветущей Кубани. </a:t>
            </a:r>
          </a:p>
        </p:txBody>
      </p:sp>
      <p:pic>
        <p:nvPicPr>
          <p:cNvPr id="13319" name="Picture 2" descr="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0" y="2924175"/>
            <a:ext cx="6516688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71450"/>
            <a:ext cx="7391400" cy="1143000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2057400" y="52578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6858000" y="43434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  <p:sp>
        <p:nvSpPr>
          <p:cNvPr id="14341" name="Прямоугольник 1"/>
          <p:cNvSpPr>
            <a:spLocks noChangeArrowheads="1"/>
          </p:cNvSpPr>
          <p:nvPr/>
        </p:nvSpPr>
        <p:spPr bwMode="auto">
          <a:xfrm>
            <a:off x="900113" y="1938338"/>
            <a:ext cx="7559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2" name="Прямоугольник 2"/>
          <p:cNvSpPr>
            <a:spLocks noChangeArrowheads="1"/>
          </p:cNvSpPr>
          <p:nvPr/>
        </p:nvSpPr>
        <p:spPr bwMode="auto">
          <a:xfrm>
            <a:off x="4679950" y="1557338"/>
            <a:ext cx="399573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Визитной карточкой Кубани является Кубанский казачий хор. В исполнении хора вернулась народу и стала </a:t>
            </a:r>
            <a:r>
              <a:rPr lang="ru-RU" sz="2800" b="1" dirty="0"/>
              <a:t>гимном Кубани песня «Ты, Кубань, ты наша Родина»</a:t>
            </a:r>
            <a:r>
              <a:rPr lang="ru-RU" sz="2800" dirty="0"/>
              <a:t> на стихи священника I Кавказского полка Константина Образцова. </a:t>
            </a:r>
          </a:p>
        </p:txBody>
      </p:sp>
      <p:pic>
        <p:nvPicPr>
          <p:cNvPr id="1434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836613"/>
            <a:ext cx="39243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 descr="86f26f88dc3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14546" y="0"/>
            <a:ext cx="6929454" cy="9906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C3300"/>
                </a:solidFill>
              </a:rPr>
              <a:t>Это интересно.</a:t>
            </a:r>
            <a:r>
              <a:rPr lang="ru-RU" dirty="0" smtClean="0"/>
              <a:t> 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i="1" dirty="0" smtClean="0"/>
              <a:t>Устная разговорная кубанская речь – ценный и интересный элемент традиционной народной культуры. Она интересна тем, что представляет смесь языков двух родственных народов – русского и украинского, плюс заимствованные слова из языков горцев, сочный, колоритный сплав, соответствующий темпераменту и духу народа.</a:t>
            </a:r>
          </a:p>
        </p:txBody>
      </p:sp>
      <p:pic>
        <p:nvPicPr>
          <p:cNvPr id="20485" name="Picture 5" descr="bird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152400"/>
            <a:ext cx="8810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bird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5728"/>
            <a:ext cx="137160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96888" y="5516563"/>
            <a:ext cx="8364537" cy="37941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             </a:t>
            </a:r>
            <a:r>
              <a:rPr lang="ru-RU" sz="5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Кубанские игры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2057400" y="4710113"/>
            <a:ext cx="4675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6858000" y="43434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  <p:sp>
        <p:nvSpPr>
          <p:cNvPr id="8197" name="Прямоугольник 1"/>
          <p:cNvSpPr>
            <a:spLocks noChangeArrowheads="1"/>
          </p:cNvSpPr>
          <p:nvPr/>
        </p:nvSpPr>
        <p:spPr bwMode="auto">
          <a:xfrm>
            <a:off x="900113" y="1938338"/>
            <a:ext cx="7559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5" descr="09-04-2007 22;46;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1544638"/>
            <a:ext cx="4752975" cy="3941762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8199" name="Picture 2" descr="Kub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7625"/>
            <a:ext cx="4143375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276</TotalTime>
  <Words>306</Words>
  <Application>Microsoft Office PowerPoint</Application>
  <PresentationFormat>Экран (4:3)</PresentationFormat>
  <Paragraphs>59</Paragraphs>
  <Slides>24</Slides>
  <Notes>3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Обычная</vt:lpstr>
      <vt:lpstr>Слайд 1</vt:lpstr>
      <vt:lpstr>Слайд 2</vt:lpstr>
      <vt:lpstr>Слайд 3</vt:lpstr>
      <vt:lpstr>Ты был на Кубани? А ты побывай. Отличные люди,  Прославленный край! </vt:lpstr>
      <vt:lpstr>Люблю тебя, край мой, Простор краснодарский, И труд хлебороба, И песни, и пляски.</vt:lpstr>
      <vt:lpstr>Слайд 6</vt:lpstr>
      <vt:lpstr>Слайд 7</vt:lpstr>
      <vt:lpstr>Это интересно. </vt:lpstr>
      <vt:lpstr>             Кубанские игры</vt:lpstr>
      <vt:lpstr>30 июня 1792 года  Екатерина II подписала грамоту  о пожаловании Черноморскому казачьему войску кубанских земель «в вечное владение».</vt:lpstr>
      <vt:lpstr>Слайд 11</vt:lpstr>
      <vt:lpstr>Неоглядная равнина, курганы и горы, цветущее разнотравье, непуганые птицы, зверьё, да табуны лошадей приводили  в восторг первых казаков.</vt:lpstr>
      <vt:lpstr>«На лугах цветы дышат красотой. Тропка пыльная по степи ведёт…»</vt:lpstr>
      <vt:lpstr>Бескрайняя кубанская степь изменилась. Она освоена и радует спелым шумом хлебов на утреннем рассвете.  </vt:lpstr>
      <vt:lpstr>Великолепные виноградники ежегодно дают богатый урожай.</vt:lpstr>
      <vt:lpstr>Уникальна природа Кубани. Это высокие горы с лесными массивами, </vt:lpstr>
      <vt:lpstr>ледниками,</vt:lpstr>
      <vt:lpstr>реки, текущие по горным ущельям,</vt:lpstr>
      <vt:lpstr>бескрайние степи, пещеры,</vt:lpstr>
      <vt:lpstr>богатый  мир  животных</vt:lpstr>
      <vt:lpstr>Слайд 21</vt:lpstr>
      <vt:lpstr>и  растений.</vt:lpstr>
      <vt:lpstr>Слайд 23</vt:lpstr>
      <vt:lpstr>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37</cp:revision>
  <dcterms:created xsi:type="dcterms:W3CDTF">2014-04-04T09:27:23Z</dcterms:created>
  <dcterms:modified xsi:type="dcterms:W3CDTF">2023-11-15T08:20:54Z</dcterms:modified>
</cp:coreProperties>
</file>