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317" r:id="rId2"/>
    <p:sldId id="318" r:id="rId3"/>
    <p:sldId id="319" r:id="rId4"/>
    <p:sldId id="320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  <p:sldId id="332" r:id="rId17"/>
    <p:sldId id="333" r:id="rId18"/>
    <p:sldId id="334" r:id="rId19"/>
    <p:sldId id="335" r:id="rId20"/>
    <p:sldId id="336" r:id="rId21"/>
    <p:sldId id="337" r:id="rId22"/>
    <p:sldId id="338" r:id="rId23"/>
    <p:sldId id="339" r:id="rId24"/>
    <p:sldId id="340" r:id="rId25"/>
    <p:sldId id="341" r:id="rId26"/>
    <p:sldId id="342" r:id="rId27"/>
    <p:sldId id="34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74" autoAdjust="0"/>
  </p:normalViewPr>
  <p:slideViewPr>
    <p:cSldViewPr>
      <p:cViewPr>
        <p:scale>
          <a:sx n="60" d="100"/>
          <a:sy n="60" d="100"/>
        </p:scale>
        <p:origin x="-1656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AFBD7D-4ECA-4A15-99E1-67B8BA371F71}" type="doc">
      <dgm:prSet loTypeId="urn:microsoft.com/office/officeart/2005/8/layout/vProcess5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0A1C8C0-BBC7-45E1-96A5-DC56059AC0E3}">
      <dgm:prSet phldrT="[Текст]" custT="1"/>
      <dgm:spPr/>
      <dgm:t>
        <a:bodyPr/>
        <a:lstStyle/>
        <a:p>
          <a:r>
            <a:rPr lang="ru-RU" sz="2000" b="1" dirty="0" smtClean="0"/>
            <a:t>Издает локальные акты о внедрении и реализации региональной модели института  наставничества, принимает Положение о системе наставничества педагогических работников Организации, дорожную карту по его реализации и другие документы.</a:t>
          </a:r>
          <a:endParaRPr lang="ru-RU" sz="2000" b="1" dirty="0"/>
        </a:p>
      </dgm:t>
    </dgm:pt>
    <dgm:pt modelId="{479683BE-F5E4-44F7-ACB5-735CCC1FDAB9}" type="parTrans" cxnId="{C395A5E4-8FAF-43ED-89F1-45A2298945F5}">
      <dgm:prSet/>
      <dgm:spPr/>
      <dgm:t>
        <a:bodyPr/>
        <a:lstStyle/>
        <a:p>
          <a:endParaRPr lang="ru-RU"/>
        </a:p>
      </dgm:t>
    </dgm:pt>
    <dgm:pt modelId="{589CF746-9BBA-4E5A-B4EF-0C9ECFCF5FE9}" type="sibTrans" cxnId="{C395A5E4-8FAF-43ED-89F1-45A2298945F5}">
      <dgm:prSet/>
      <dgm:spPr/>
      <dgm:t>
        <a:bodyPr/>
        <a:lstStyle/>
        <a:p>
          <a:endParaRPr lang="ru-RU"/>
        </a:p>
      </dgm:t>
    </dgm:pt>
    <dgm:pt modelId="{28E5E9EE-9666-4837-A1AD-46CB84770634}">
      <dgm:prSet phldrT="[Текст]" custT="1"/>
      <dgm:spPr/>
      <dgm:t>
        <a:bodyPr/>
        <a:lstStyle/>
        <a:p>
          <a:r>
            <a:rPr lang="ru-RU" sz="2000" b="1" dirty="0" smtClean="0"/>
            <a:t>Организует контакты с различными структурами по проблемам наставничества во внешнем контуре.</a:t>
          </a:r>
          <a:endParaRPr lang="ru-RU" sz="2000" b="1" dirty="0"/>
        </a:p>
      </dgm:t>
    </dgm:pt>
    <dgm:pt modelId="{7D7CF353-1690-4B50-9E53-4D804C48098A}" type="parTrans" cxnId="{9F4D5460-D54E-404F-8F4B-01270CCDE1DF}">
      <dgm:prSet/>
      <dgm:spPr/>
      <dgm:t>
        <a:bodyPr/>
        <a:lstStyle/>
        <a:p>
          <a:endParaRPr lang="ru-RU"/>
        </a:p>
      </dgm:t>
    </dgm:pt>
    <dgm:pt modelId="{942C07FC-557B-42FD-A99B-1D8A04DD3448}" type="sibTrans" cxnId="{9F4D5460-D54E-404F-8F4B-01270CCDE1DF}">
      <dgm:prSet/>
      <dgm:spPr/>
      <dgm:t>
        <a:bodyPr/>
        <a:lstStyle/>
        <a:p>
          <a:endParaRPr lang="ru-RU"/>
        </a:p>
      </dgm:t>
    </dgm:pt>
    <dgm:pt modelId="{15A0A050-D640-406B-93EC-5BBB5C44DD05}">
      <dgm:prSet phldrT="[Текст]" custT="1"/>
      <dgm:spPr/>
      <dgm:t>
        <a:bodyPr/>
        <a:lstStyle/>
        <a:p>
          <a:r>
            <a:rPr lang="ru-RU" sz="2000" b="1" dirty="0" smtClean="0"/>
            <a:t>Осуществляет организационное, учебно-методическое, материально –техническое, инфраструктурное обеспечение системы наставничества.</a:t>
          </a:r>
          <a:endParaRPr lang="ru-RU" sz="2000" b="1" dirty="0"/>
        </a:p>
      </dgm:t>
    </dgm:pt>
    <dgm:pt modelId="{9AB0FD62-FB12-4DAD-8F31-E7994B594C79}" type="parTrans" cxnId="{FE787F2A-86D4-429E-B97A-86C48EADA28F}">
      <dgm:prSet/>
      <dgm:spPr/>
      <dgm:t>
        <a:bodyPr/>
        <a:lstStyle/>
        <a:p>
          <a:endParaRPr lang="ru-RU"/>
        </a:p>
      </dgm:t>
    </dgm:pt>
    <dgm:pt modelId="{631FB1E2-1B98-416F-9872-645464A8BD0A}" type="sibTrans" cxnId="{FE787F2A-86D4-429E-B97A-86C48EADA28F}">
      <dgm:prSet/>
      <dgm:spPr/>
      <dgm:t>
        <a:bodyPr/>
        <a:lstStyle/>
        <a:p>
          <a:endParaRPr lang="ru-RU"/>
        </a:p>
      </dgm:t>
    </dgm:pt>
    <dgm:pt modelId="{7617C7AE-FC86-4EBD-9D00-2DE0962FC582}">
      <dgm:prSet custT="1"/>
      <dgm:spPr/>
      <dgm:t>
        <a:bodyPr/>
        <a:lstStyle/>
        <a:p>
          <a:r>
            <a:rPr lang="ru-RU" sz="2000" b="1" dirty="0" smtClean="0"/>
            <a:t>Создает условия по координации и мониторингу реализации системы наставничества.</a:t>
          </a:r>
          <a:endParaRPr lang="ru-RU" sz="2000" b="1" dirty="0"/>
        </a:p>
      </dgm:t>
    </dgm:pt>
    <dgm:pt modelId="{CDB355F1-5CFB-4E54-91A0-6059991A180F}" type="parTrans" cxnId="{99F63ED9-9CD9-4DAA-982F-41174FBC0DAF}">
      <dgm:prSet/>
      <dgm:spPr/>
      <dgm:t>
        <a:bodyPr/>
        <a:lstStyle/>
        <a:p>
          <a:endParaRPr lang="ru-RU"/>
        </a:p>
      </dgm:t>
    </dgm:pt>
    <dgm:pt modelId="{C0537E38-6401-441F-B6D1-471E194ED98F}" type="sibTrans" cxnId="{99F63ED9-9CD9-4DAA-982F-41174FBC0DAF}">
      <dgm:prSet/>
      <dgm:spPr/>
      <dgm:t>
        <a:bodyPr/>
        <a:lstStyle/>
        <a:p>
          <a:endParaRPr lang="ru-RU"/>
        </a:p>
      </dgm:t>
    </dgm:pt>
    <dgm:pt modelId="{BDA54443-2207-4B86-945F-E5069EA327A2}" type="pres">
      <dgm:prSet presAssocID="{F7AFBD7D-4ECA-4A15-99E1-67B8BA371F71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5E08EB3-694B-4D60-AC23-E29520C20473}" type="pres">
      <dgm:prSet presAssocID="{F7AFBD7D-4ECA-4A15-99E1-67B8BA371F71}" presName="dummyMaxCanvas" presStyleCnt="0">
        <dgm:presLayoutVars/>
      </dgm:prSet>
      <dgm:spPr/>
    </dgm:pt>
    <dgm:pt modelId="{D9F7FCFC-F8AB-431C-930C-61430F21FAEA}" type="pres">
      <dgm:prSet presAssocID="{F7AFBD7D-4ECA-4A15-99E1-67B8BA371F71}" presName="FourNodes_1" presStyleLbl="node1" presStyleIdx="0" presStyleCnt="4" custScaleX="107798" custScaleY="114249" custLinFactNeighborX="62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5C60FD-2B87-4F23-98AF-E24731210C5E}" type="pres">
      <dgm:prSet presAssocID="{F7AFBD7D-4ECA-4A15-99E1-67B8BA371F71}" presName="FourNodes_2" presStyleLbl="node1" presStyleIdx="1" presStyleCnt="4" custScaleX="109292" custLinFactNeighborX="3317" custLinFactNeighborY="-33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B42432-2EED-4B59-8064-11618E47399F}" type="pres">
      <dgm:prSet presAssocID="{F7AFBD7D-4ECA-4A15-99E1-67B8BA371F71}" presName="FourNodes_3" presStyleLbl="node1" presStyleIdx="2" presStyleCnt="4" custScaleX="111283" custLinFactNeighborX="0" custLinFactNeighborY="-87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7D3C46-B29F-4FEA-8C88-12C44417349B}" type="pres">
      <dgm:prSet presAssocID="{F7AFBD7D-4ECA-4A15-99E1-67B8BA371F71}" presName="FourNodes_4" presStyleLbl="node1" presStyleIdx="3" presStyleCnt="4" custScaleX="110417" custLinFactNeighborX="-4554" custLinFactNeighborY="-35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257A1E-1B28-462D-A7EE-97231F0C7E48}" type="pres">
      <dgm:prSet presAssocID="{F7AFBD7D-4ECA-4A15-99E1-67B8BA371F71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30F14C-5392-48DF-8AB8-6AAEC9570B82}" type="pres">
      <dgm:prSet presAssocID="{F7AFBD7D-4ECA-4A15-99E1-67B8BA371F71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3DEBB-DD83-4B12-92F1-4996137AD234}" type="pres">
      <dgm:prSet presAssocID="{F7AFBD7D-4ECA-4A15-99E1-67B8BA371F71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1C74B5-F206-4A62-A976-18A91D415067}" type="pres">
      <dgm:prSet presAssocID="{F7AFBD7D-4ECA-4A15-99E1-67B8BA371F71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E73774-A4C3-4AE0-8299-9CB40958EB71}" type="pres">
      <dgm:prSet presAssocID="{F7AFBD7D-4ECA-4A15-99E1-67B8BA371F71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2E2EEF-CEA3-49B9-98C5-9EBC6A2D664B}" type="pres">
      <dgm:prSet presAssocID="{F7AFBD7D-4ECA-4A15-99E1-67B8BA371F71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8C070F-DBF7-44E0-BA41-9B42278A492E}" type="pres">
      <dgm:prSet presAssocID="{F7AFBD7D-4ECA-4A15-99E1-67B8BA371F71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F5D7D1-9335-4D9D-B06B-0DCE159DBE1D}" type="presOf" srcId="{15A0A050-D640-406B-93EC-5BBB5C44DD05}" destId="{7B2E2EEF-CEA3-49B9-98C5-9EBC6A2D664B}" srcOrd="1" destOrd="0" presId="urn:microsoft.com/office/officeart/2005/8/layout/vProcess5"/>
    <dgm:cxn modelId="{B3D1AACB-FCA1-40F2-8700-D44D8CD1FE48}" type="presOf" srcId="{90A1C8C0-BBC7-45E1-96A5-DC56059AC0E3}" destId="{D9F7FCFC-F8AB-431C-930C-61430F21FAEA}" srcOrd="0" destOrd="0" presId="urn:microsoft.com/office/officeart/2005/8/layout/vProcess5"/>
    <dgm:cxn modelId="{32DF9D88-9C60-4834-ADC8-1FF63BAB6B24}" type="presOf" srcId="{F7AFBD7D-4ECA-4A15-99E1-67B8BA371F71}" destId="{BDA54443-2207-4B86-945F-E5069EA327A2}" srcOrd="0" destOrd="0" presId="urn:microsoft.com/office/officeart/2005/8/layout/vProcess5"/>
    <dgm:cxn modelId="{D8583F48-AA1A-48CD-9FA1-321D4C479796}" type="presOf" srcId="{631FB1E2-1B98-416F-9872-645464A8BD0A}" destId="{B843DEBB-DD83-4B12-92F1-4996137AD234}" srcOrd="0" destOrd="0" presId="urn:microsoft.com/office/officeart/2005/8/layout/vProcess5"/>
    <dgm:cxn modelId="{99F63ED9-9CD9-4DAA-982F-41174FBC0DAF}" srcId="{F7AFBD7D-4ECA-4A15-99E1-67B8BA371F71}" destId="{7617C7AE-FC86-4EBD-9D00-2DE0962FC582}" srcOrd="3" destOrd="0" parTransId="{CDB355F1-5CFB-4E54-91A0-6059991A180F}" sibTransId="{C0537E38-6401-441F-B6D1-471E194ED98F}"/>
    <dgm:cxn modelId="{140C613C-9E98-461C-84A9-4E69F91042C9}" type="presOf" srcId="{7617C7AE-FC86-4EBD-9D00-2DE0962FC582}" destId="{4F8C070F-DBF7-44E0-BA41-9B42278A492E}" srcOrd="1" destOrd="0" presId="urn:microsoft.com/office/officeart/2005/8/layout/vProcess5"/>
    <dgm:cxn modelId="{2E6B4301-6248-4944-B20C-86A0C1128C73}" type="presOf" srcId="{28E5E9EE-9666-4837-A1AD-46CB84770634}" destId="{575C60FD-2B87-4F23-98AF-E24731210C5E}" srcOrd="0" destOrd="0" presId="urn:microsoft.com/office/officeart/2005/8/layout/vProcess5"/>
    <dgm:cxn modelId="{C395A5E4-8FAF-43ED-89F1-45A2298945F5}" srcId="{F7AFBD7D-4ECA-4A15-99E1-67B8BA371F71}" destId="{90A1C8C0-BBC7-45E1-96A5-DC56059AC0E3}" srcOrd="0" destOrd="0" parTransId="{479683BE-F5E4-44F7-ACB5-735CCC1FDAB9}" sibTransId="{589CF746-9BBA-4E5A-B4EF-0C9ECFCF5FE9}"/>
    <dgm:cxn modelId="{15DB7592-1928-4EBD-85DF-8EF42BFC49E0}" type="presOf" srcId="{7617C7AE-FC86-4EBD-9D00-2DE0962FC582}" destId="{B57D3C46-B29F-4FEA-8C88-12C44417349B}" srcOrd="0" destOrd="0" presId="urn:microsoft.com/office/officeart/2005/8/layout/vProcess5"/>
    <dgm:cxn modelId="{FE6417C6-D485-4EF3-B6A3-CD51CD899556}" type="presOf" srcId="{942C07FC-557B-42FD-A99B-1D8A04DD3448}" destId="{7530F14C-5392-48DF-8AB8-6AAEC9570B82}" srcOrd="0" destOrd="0" presId="urn:microsoft.com/office/officeart/2005/8/layout/vProcess5"/>
    <dgm:cxn modelId="{93D22AEB-899C-434E-B57C-CCFC9D50AC1C}" type="presOf" srcId="{15A0A050-D640-406B-93EC-5BBB5C44DD05}" destId="{79B42432-2EED-4B59-8064-11618E47399F}" srcOrd="0" destOrd="0" presId="urn:microsoft.com/office/officeart/2005/8/layout/vProcess5"/>
    <dgm:cxn modelId="{9F4D5460-D54E-404F-8F4B-01270CCDE1DF}" srcId="{F7AFBD7D-4ECA-4A15-99E1-67B8BA371F71}" destId="{28E5E9EE-9666-4837-A1AD-46CB84770634}" srcOrd="1" destOrd="0" parTransId="{7D7CF353-1690-4B50-9E53-4D804C48098A}" sibTransId="{942C07FC-557B-42FD-A99B-1D8A04DD3448}"/>
    <dgm:cxn modelId="{5CD0DCEF-3833-412A-8ADB-2F41A6F9B268}" type="presOf" srcId="{589CF746-9BBA-4E5A-B4EF-0C9ECFCF5FE9}" destId="{E8257A1E-1B28-462D-A7EE-97231F0C7E48}" srcOrd="0" destOrd="0" presId="urn:microsoft.com/office/officeart/2005/8/layout/vProcess5"/>
    <dgm:cxn modelId="{CD8F0451-499E-48DF-8319-BD97A8BC5F3A}" type="presOf" srcId="{90A1C8C0-BBC7-45E1-96A5-DC56059AC0E3}" destId="{981C74B5-F206-4A62-A976-18A91D415067}" srcOrd="1" destOrd="0" presId="urn:microsoft.com/office/officeart/2005/8/layout/vProcess5"/>
    <dgm:cxn modelId="{FE787F2A-86D4-429E-B97A-86C48EADA28F}" srcId="{F7AFBD7D-4ECA-4A15-99E1-67B8BA371F71}" destId="{15A0A050-D640-406B-93EC-5BBB5C44DD05}" srcOrd="2" destOrd="0" parTransId="{9AB0FD62-FB12-4DAD-8F31-E7994B594C79}" sibTransId="{631FB1E2-1B98-416F-9872-645464A8BD0A}"/>
    <dgm:cxn modelId="{DFB5A4E0-503C-48B3-9762-F10071F1BDD9}" type="presOf" srcId="{28E5E9EE-9666-4837-A1AD-46CB84770634}" destId="{1EE73774-A4C3-4AE0-8299-9CB40958EB71}" srcOrd="1" destOrd="0" presId="urn:microsoft.com/office/officeart/2005/8/layout/vProcess5"/>
    <dgm:cxn modelId="{A2B8C057-D297-4D05-9E91-D18803768917}" type="presParOf" srcId="{BDA54443-2207-4B86-945F-E5069EA327A2}" destId="{B5E08EB3-694B-4D60-AC23-E29520C20473}" srcOrd="0" destOrd="0" presId="urn:microsoft.com/office/officeart/2005/8/layout/vProcess5"/>
    <dgm:cxn modelId="{A4F2AB00-E336-4505-90D5-F16D7DA5A2FF}" type="presParOf" srcId="{BDA54443-2207-4B86-945F-E5069EA327A2}" destId="{D9F7FCFC-F8AB-431C-930C-61430F21FAEA}" srcOrd="1" destOrd="0" presId="urn:microsoft.com/office/officeart/2005/8/layout/vProcess5"/>
    <dgm:cxn modelId="{D8A11918-B682-4A47-A5AB-D8E6934A12BD}" type="presParOf" srcId="{BDA54443-2207-4B86-945F-E5069EA327A2}" destId="{575C60FD-2B87-4F23-98AF-E24731210C5E}" srcOrd="2" destOrd="0" presId="urn:microsoft.com/office/officeart/2005/8/layout/vProcess5"/>
    <dgm:cxn modelId="{DA0C3EFB-438D-4201-B8D5-B4D82754F2B9}" type="presParOf" srcId="{BDA54443-2207-4B86-945F-E5069EA327A2}" destId="{79B42432-2EED-4B59-8064-11618E47399F}" srcOrd="3" destOrd="0" presId="urn:microsoft.com/office/officeart/2005/8/layout/vProcess5"/>
    <dgm:cxn modelId="{ABEA4433-9A50-4528-864F-09FA3E6A2029}" type="presParOf" srcId="{BDA54443-2207-4B86-945F-E5069EA327A2}" destId="{B57D3C46-B29F-4FEA-8C88-12C44417349B}" srcOrd="4" destOrd="0" presId="urn:microsoft.com/office/officeart/2005/8/layout/vProcess5"/>
    <dgm:cxn modelId="{FD91AF85-47ED-469A-93F0-6FD96ED366E1}" type="presParOf" srcId="{BDA54443-2207-4B86-945F-E5069EA327A2}" destId="{E8257A1E-1B28-462D-A7EE-97231F0C7E48}" srcOrd="5" destOrd="0" presId="urn:microsoft.com/office/officeart/2005/8/layout/vProcess5"/>
    <dgm:cxn modelId="{0C83A58B-9EFC-442A-A6C6-34247D594F8E}" type="presParOf" srcId="{BDA54443-2207-4B86-945F-E5069EA327A2}" destId="{7530F14C-5392-48DF-8AB8-6AAEC9570B82}" srcOrd="6" destOrd="0" presId="urn:microsoft.com/office/officeart/2005/8/layout/vProcess5"/>
    <dgm:cxn modelId="{C51F6E43-146D-4EB5-B3D9-1BAF38F1A27A}" type="presParOf" srcId="{BDA54443-2207-4B86-945F-E5069EA327A2}" destId="{B843DEBB-DD83-4B12-92F1-4996137AD234}" srcOrd="7" destOrd="0" presId="urn:microsoft.com/office/officeart/2005/8/layout/vProcess5"/>
    <dgm:cxn modelId="{19FC22FA-FAEB-4E5C-9EB9-C1330BBC81DE}" type="presParOf" srcId="{BDA54443-2207-4B86-945F-E5069EA327A2}" destId="{981C74B5-F206-4A62-A976-18A91D415067}" srcOrd="8" destOrd="0" presId="urn:microsoft.com/office/officeart/2005/8/layout/vProcess5"/>
    <dgm:cxn modelId="{023808B4-0662-4F41-A475-1431625D0FF6}" type="presParOf" srcId="{BDA54443-2207-4B86-945F-E5069EA327A2}" destId="{1EE73774-A4C3-4AE0-8299-9CB40958EB71}" srcOrd="9" destOrd="0" presId="urn:microsoft.com/office/officeart/2005/8/layout/vProcess5"/>
    <dgm:cxn modelId="{0EB8257A-2805-408E-ACF3-74CFE0F939AE}" type="presParOf" srcId="{BDA54443-2207-4B86-945F-E5069EA327A2}" destId="{7B2E2EEF-CEA3-49B9-98C5-9EBC6A2D664B}" srcOrd="10" destOrd="0" presId="urn:microsoft.com/office/officeart/2005/8/layout/vProcess5"/>
    <dgm:cxn modelId="{F65131B5-4045-400F-8313-B1AFCFC4822A}" type="presParOf" srcId="{BDA54443-2207-4B86-945F-E5069EA327A2}" destId="{4F8C070F-DBF7-44E0-BA41-9B42278A492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3E7443-D630-48A1-8206-5917222D03E0}" type="doc">
      <dgm:prSet loTypeId="urn:microsoft.com/office/officeart/2005/8/layout/hList6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FA24CF3F-7FF7-40DD-A4D2-86A5F4F76489}">
      <dgm:prSet custT="1"/>
      <dgm:spPr/>
      <dgm:t>
        <a:bodyPr/>
        <a:lstStyle/>
        <a:p>
          <a:r>
            <a:rPr lang="ru-RU" sz="1800" dirty="0" err="1" smtClean="0"/>
            <a:t>Самоопре-деление</a:t>
          </a:r>
          <a:r>
            <a:rPr lang="ru-RU" sz="1800" dirty="0" smtClean="0"/>
            <a:t> педагога</a:t>
          </a:r>
          <a:r>
            <a:rPr lang="ru-RU" sz="1800" b="1" i="1" dirty="0" smtClean="0"/>
            <a:t> </a:t>
          </a:r>
          <a:endParaRPr lang="ru-RU" sz="1800" dirty="0"/>
        </a:p>
      </dgm:t>
    </dgm:pt>
    <dgm:pt modelId="{4D7A3E04-B905-4002-AB83-C80303FEF631}" type="parTrans" cxnId="{D9BA2505-8388-47C2-AC2C-E21E6CEE62B8}">
      <dgm:prSet/>
      <dgm:spPr/>
      <dgm:t>
        <a:bodyPr/>
        <a:lstStyle/>
        <a:p>
          <a:endParaRPr lang="ru-RU"/>
        </a:p>
      </dgm:t>
    </dgm:pt>
    <dgm:pt modelId="{1EE4E71A-E05A-44AE-ADD9-44AB8CDFFF8F}" type="sibTrans" cxnId="{D9BA2505-8388-47C2-AC2C-E21E6CEE62B8}">
      <dgm:prSet/>
      <dgm:spPr/>
      <dgm:t>
        <a:bodyPr/>
        <a:lstStyle/>
        <a:p>
          <a:endParaRPr lang="ru-RU"/>
        </a:p>
      </dgm:t>
    </dgm:pt>
    <dgm:pt modelId="{60F71071-3B72-4F32-9C74-D67A81B0771D}">
      <dgm:prSet custT="1"/>
      <dgm:spPr/>
      <dgm:t>
        <a:bodyPr/>
        <a:lstStyle/>
        <a:p>
          <a:r>
            <a:rPr lang="ru-RU" sz="1800" dirty="0" err="1" smtClean="0"/>
            <a:t>Диагнос-тика</a:t>
          </a:r>
          <a:r>
            <a:rPr lang="ru-RU" sz="1800" dirty="0" smtClean="0"/>
            <a:t> достижений</a:t>
          </a:r>
          <a:endParaRPr lang="ru-RU" sz="1800" dirty="0"/>
        </a:p>
      </dgm:t>
    </dgm:pt>
    <dgm:pt modelId="{2141678C-F0BF-4DF9-A8F3-366C2A545F8F}" type="parTrans" cxnId="{1B8D396F-BE8A-4D60-8620-7CA396EA2F1E}">
      <dgm:prSet/>
      <dgm:spPr/>
      <dgm:t>
        <a:bodyPr/>
        <a:lstStyle/>
        <a:p>
          <a:endParaRPr lang="ru-RU"/>
        </a:p>
      </dgm:t>
    </dgm:pt>
    <dgm:pt modelId="{B656D2CD-493B-42B6-916A-1B6C4D2119BE}" type="sibTrans" cxnId="{1B8D396F-BE8A-4D60-8620-7CA396EA2F1E}">
      <dgm:prSet/>
      <dgm:spPr/>
      <dgm:t>
        <a:bodyPr/>
        <a:lstStyle/>
        <a:p>
          <a:endParaRPr lang="ru-RU"/>
        </a:p>
      </dgm:t>
    </dgm:pt>
    <dgm:pt modelId="{51AA3EEC-2855-48E0-8176-D8C28504FA87}">
      <dgm:prSet custT="1"/>
      <dgm:spPr/>
      <dgm:t>
        <a:bodyPr/>
        <a:lstStyle/>
        <a:p>
          <a:r>
            <a:rPr lang="ru-RU" sz="1800" dirty="0" err="1" smtClean="0"/>
            <a:t>Составле-ние</a:t>
          </a:r>
          <a:r>
            <a:rPr lang="ru-RU" sz="1800" dirty="0" smtClean="0"/>
            <a:t> дорожной карты</a:t>
          </a:r>
          <a:r>
            <a:rPr lang="ru-RU" sz="1800" b="1" i="1" dirty="0" smtClean="0"/>
            <a:t> </a:t>
          </a:r>
          <a:r>
            <a:rPr lang="ru-RU" sz="1800" dirty="0" smtClean="0"/>
            <a:t>ИОТ</a:t>
          </a:r>
          <a:endParaRPr lang="ru-RU" sz="1800" dirty="0"/>
        </a:p>
      </dgm:t>
    </dgm:pt>
    <dgm:pt modelId="{99249165-F567-41E8-9DFC-193E81643D9E}" type="parTrans" cxnId="{75D61378-3570-4231-BB3B-31115D5807C2}">
      <dgm:prSet/>
      <dgm:spPr/>
      <dgm:t>
        <a:bodyPr/>
        <a:lstStyle/>
        <a:p>
          <a:endParaRPr lang="ru-RU"/>
        </a:p>
      </dgm:t>
    </dgm:pt>
    <dgm:pt modelId="{8CCBC983-D6F9-4369-828F-324DF371DE99}" type="sibTrans" cxnId="{75D61378-3570-4231-BB3B-31115D5807C2}">
      <dgm:prSet/>
      <dgm:spPr/>
      <dgm:t>
        <a:bodyPr/>
        <a:lstStyle/>
        <a:p>
          <a:endParaRPr lang="ru-RU"/>
        </a:p>
      </dgm:t>
    </dgm:pt>
    <dgm:pt modelId="{0D5E96C9-9D4C-450C-A403-39AC2C20F06B}">
      <dgm:prSet custT="1"/>
      <dgm:spPr/>
      <dgm:t>
        <a:bodyPr/>
        <a:lstStyle/>
        <a:p>
          <a:r>
            <a:rPr lang="ru-RU" sz="1800" dirty="0" smtClean="0"/>
            <a:t>Реализация ИОТ</a:t>
          </a:r>
          <a:endParaRPr lang="ru-RU" sz="1800" dirty="0"/>
        </a:p>
      </dgm:t>
    </dgm:pt>
    <dgm:pt modelId="{AA8E6F15-D56E-469F-93F1-76C6179CBF1E}" type="parTrans" cxnId="{D208A2B3-4E0C-40C3-B2EE-0565DF7B9672}">
      <dgm:prSet/>
      <dgm:spPr/>
      <dgm:t>
        <a:bodyPr/>
        <a:lstStyle/>
        <a:p>
          <a:endParaRPr lang="ru-RU"/>
        </a:p>
      </dgm:t>
    </dgm:pt>
    <dgm:pt modelId="{8D25EF3F-57A3-485F-85F6-1EBA58BBE124}" type="sibTrans" cxnId="{D208A2B3-4E0C-40C3-B2EE-0565DF7B9672}">
      <dgm:prSet/>
      <dgm:spPr/>
      <dgm:t>
        <a:bodyPr/>
        <a:lstStyle/>
        <a:p>
          <a:endParaRPr lang="ru-RU"/>
        </a:p>
      </dgm:t>
    </dgm:pt>
    <dgm:pt modelId="{21ADA03A-7DB6-4A37-A416-6C4631EEB1A1}">
      <dgm:prSet custT="1"/>
      <dgm:spPr/>
      <dgm:t>
        <a:bodyPr/>
        <a:lstStyle/>
        <a:p>
          <a:r>
            <a:rPr lang="ru-RU" sz="1800" dirty="0" err="1" smtClean="0"/>
            <a:t>Корректи-ровка</a:t>
          </a:r>
          <a:r>
            <a:rPr lang="ru-RU" sz="1800" dirty="0" smtClean="0"/>
            <a:t> ИОТ</a:t>
          </a:r>
          <a:endParaRPr lang="ru-RU" sz="1800" dirty="0"/>
        </a:p>
      </dgm:t>
    </dgm:pt>
    <dgm:pt modelId="{97B2BD06-882B-49E8-8EC8-39A34BA316C8}" type="parTrans" cxnId="{BCDE0A05-F92D-4C54-A720-8B30F1A21990}">
      <dgm:prSet/>
      <dgm:spPr/>
      <dgm:t>
        <a:bodyPr/>
        <a:lstStyle/>
        <a:p>
          <a:endParaRPr lang="ru-RU"/>
        </a:p>
      </dgm:t>
    </dgm:pt>
    <dgm:pt modelId="{5A005A50-5D77-43F0-9B55-A8B68B312546}" type="sibTrans" cxnId="{BCDE0A05-F92D-4C54-A720-8B30F1A21990}">
      <dgm:prSet/>
      <dgm:spPr/>
      <dgm:t>
        <a:bodyPr/>
        <a:lstStyle/>
        <a:p>
          <a:endParaRPr lang="ru-RU"/>
        </a:p>
      </dgm:t>
    </dgm:pt>
    <dgm:pt modelId="{F310DE10-1032-49E5-869B-536F27284B6B}">
      <dgm:prSet custT="1"/>
      <dgm:spPr/>
      <dgm:t>
        <a:bodyPr/>
        <a:lstStyle/>
        <a:p>
          <a:r>
            <a:rPr lang="ru-RU" sz="1800" dirty="0" err="1" smtClean="0"/>
            <a:t>Рефлексив-ный</a:t>
          </a:r>
          <a:r>
            <a:rPr lang="ru-RU" sz="1800" dirty="0" smtClean="0"/>
            <a:t> анализ </a:t>
          </a:r>
          <a:r>
            <a:rPr lang="ru-RU" sz="1800" dirty="0" err="1" smtClean="0"/>
            <a:t>эффектив-ности</a:t>
          </a:r>
          <a:r>
            <a:rPr lang="ru-RU" sz="1800" dirty="0" smtClean="0"/>
            <a:t> ИОТ</a:t>
          </a:r>
          <a:endParaRPr lang="ru-RU" sz="1800" dirty="0"/>
        </a:p>
      </dgm:t>
    </dgm:pt>
    <dgm:pt modelId="{6325EBE9-E8C9-4DF2-9567-92F2BDEB11B6}" type="parTrans" cxnId="{812DC7B9-0924-4397-AC44-D94ADEEB2854}">
      <dgm:prSet/>
      <dgm:spPr/>
      <dgm:t>
        <a:bodyPr/>
        <a:lstStyle/>
        <a:p>
          <a:endParaRPr lang="ru-RU"/>
        </a:p>
      </dgm:t>
    </dgm:pt>
    <dgm:pt modelId="{F7401581-5879-4067-A61F-598C3C3F9F0B}" type="sibTrans" cxnId="{812DC7B9-0924-4397-AC44-D94ADEEB2854}">
      <dgm:prSet/>
      <dgm:spPr/>
      <dgm:t>
        <a:bodyPr/>
        <a:lstStyle/>
        <a:p>
          <a:endParaRPr lang="ru-RU"/>
        </a:p>
      </dgm:t>
    </dgm:pt>
    <dgm:pt modelId="{A61A2F1F-EB0C-440D-9258-83297124C3EC}" type="pres">
      <dgm:prSet presAssocID="{323E7443-D630-48A1-8206-5917222D03E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8AF327-523C-4F56-BEFC-EA198B249E4C}" type="pres">
      <dgm:prSet presAssocID="{FA24CF3F-7FF7-40DD-A4D2-86A5F4F7648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80938D-F450-4BE8-B6BF-E6BFB33075DD}" type="pres">
      <dgm:prSet presAssocID="{1EE4E71A-E05A-44AE-ADD9-44AB8CDFFF8F}" presName="sibTrans" presStyleCnt="0"/>
      <dgm:spPr/>
    </dgm:pt>
    <dgm:pt modelId="{70B0BD37-3177-48B0-AE38-4DC9150C13A9}" type="pres">
      <dgm:prSet presAssocID="{60F71071-3B72-4F32-9C74-D67A81B0771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B19783-7891-49BA-99EC-519C62B215B4}" type="pres">
      <dgm:prSet presAssocID="{B656D2CD-493B-42B6-916A-1B6C4D2119BE}" presName="sibTrans" presStyleCnt="0"/>
      <dgm:spPr/>
    </dgm:pt>
    <dgm:pt modelId="{A12AA2FE-35C9-4C23-9067-B7249EA2219D}" type="pres">
      <dgm:prSet presAssocID="{51AA3EEC-2855-48E0-8176-D8C28504FA8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BF5506-7F32-49E1-9195-A233A4DC9955}" type="pres">
      <dgm:prSet presAssocID="{8CCBC983-D6F9-4369-828F-324DF371DE99}" presName="sibTrans" presStyleCnt="0"/>
      <dgm:spPr/>
    </dgm:pt>
    <dgm:pt modelId="{1DAB9F97-031C-48B7-BC17-2A375242A85A}" type="pres">
      <dgm:prSet presAssocID="{0D5E96C9-9D4C-450C-A403-39AC2C20F06B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8D807D-DF6A-4535-A413-7DC9FDEFDE24}" type="pres">
      <dgm:prSet presAssocID="{8D25EF3F-57A3-485F-85F6-1EBA58BBE124}" presName="sibTrans" presStyleCnt="0"/>
      <dgm:spPr/>
    </dgm:pt>
    <dgm:pt modelId="{605714A1-62CC-4C56-B953-A7B8E6AA0CEC}" type="pres">
      <dgm:prSet presAssocID="{21ADA03A-7DB6-4A37-A416-6C4631EEB1A1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11398D-3FBC-4573-B897-26A73C869598}" type="pres">
      <dgm:prSet presAssocID="{5A005A50-5D77-43F0-9B55-A8B68B312546}" presName="sibTrans" presStyleCnt="0"/>
      <dgm:spPr/>
    </dgm:pt>
    <dgm:pt modelId="{A090D1DF-E071-4F72-902C-F0DAD1624A3A}" type="pres">
      <dgm:prSet presAssocID="{F310DE10-1032-49E5-869B-536F27284B6B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37F5C1C-22BD-4CAB-9BC8-5C74634B6403}" type="presOf" srcId="{51AA3EEC-2855-48E0-8176-D8C28504FA87}" destId="{A12AA2FE-35C9-4C23-9067-B7249EA2219D}" srcOrd="0" destOrd="0" presId="urn:microsoft.com/office/officeart/2005/8/layout/hList6"/>
    <dgm:cxn modelId="{812DC7B9-0924-4397-AC44-D94ADEEB2854}" srcId="{323E7443-D630-48A1-8206-5917222D03E0}" destId="{F310DE10-1032-49E5-869B-536F27284B6B}" srcOrd="5" destOrd="0" parTransId="{6325EBE9-E8C9-4DF2-9567-92F2BDEB11B6}" sibTransId="{F7401581-5879-4067-A61F-598C3C3F9F0B}"/>
    <dgm:cxn modelId="{95D9F0FC-B51D-4984-B33B-2FA3CADAF44E}" type="presOf" srcId="{60F71071-3B72-4F32-9C74-D67A81B0771D}" destId="{70B0BD37-3177-48B0-AE38-4DC9150C13A9}" srcOrd="0" destOrd="0" presId="urn:microsoft.com/office/officeart/2005/8/layout/hList6"/>
    <dgm:cxn modelId="{BCDE0A05-F92D-4C54-A720-8B30F1A21990}" srcId="{323E7443-D630-48A1-8206-5917222D03E0}" destId="{21ADA03A-7DB6-4A37-A416-6C4631EEB1A1}" srcOrd="4" destOrd="0" parTransId="{97B2BD06-882B-49E8-8EC8-39A34BA316C8}" sibTransId="{5A005A50-5D77-43F0-9B55-A8B68B312546}"/>
    <dgm:cxn modelId="{1B8D396F-BE8A-4D60-8620-7CA396EA2F1E}" srcId="{323E7443-D630-48A1-8206-5917222D03E0}" destId="{60F71071-3B72-4F32-9C74-D67A81B0771D}" srcOrd="1" destOrd="0" parTransId="{2141678C-F0BF-4DF9-A8F3-366C2A545F8F}" sibTransId="{B656D2CD-493B-42B6-916A-1B6C4D2119BE}"/>
    <dgm:cxn modelId="{BA004EDE-4FA7-460C-84A7-B68C07E43D0F}" type="presOf" srcId="{FA24CF3F-7FF7-40DD-A4D2-86A5F4F76489}" destId="{358AF327-523C-4F56-BEFC-EA198B249E4C}" srcOrd="0" destOrd="0" presId="urn:microsoft.com/office/officeart/2005/8/layout/hList6"/>
    <dgm:cxn modelId="{3AEB1DAC-388D-4959-BA4E-8A889E330E84}" type="presOf" srcId="{0D5E96C9-9D4C-450C-A403-39AC2C20F06B}" destId="{1DAB9F97-031C-48B7-BC17-2A375242A85A}" srcOrd="0" destOrd="0" presId="urn:microsoft.com/office/officeart/2005/8/layout/hList6"/>
    <dgm:cxn modelId="{CDEA03CE-598A-464C-8AA9-594AB3F978FD}" type="presOf" srcId="{21ADA03A-7DB6-4A37-A416-6C4631EEB1A1}" destId="{605714A1-62CC-4C56-B953-A7B8E6AA0CEC}" srcOrd="0" destOrd="0" presId="urn:microsoft.com/office/officeart/2005/8/layout/hList6"/>
    <dgm:cxn modelId="{D208A2B3-4E0C-40C3-B2EE-0565DF7B9672}" srcId="{323E7443-D630-48A1-8206-5917222D03E0}" destId="{0D5E96C9-9D4C-450C-A403-39AC2C20F06B}" srcOrd="3" destOrd="0" parTransId="{AA8E6F15-D56E-469F-93F1-76C6179CBF1E}" sibTransId="{8D25EF3F-57A3-485F-85F6-1EBA58BBE124}"/>
    <dgm:cxn modelId="{D9BA2505-8388-47C2-AC2C-E21E6CEE62B8}" srcId="{323E7443-D630-48A1-8206-5917222D03E0}" destId="{FA24CF3F-7FF7-40DD-A4D2-86A5F4F76489}" srcOrd="0" destOrd="0" parTransId="{4D7A3E04-B905-4002-AB83-C80303FEF631}" sibTransId="{1EE4E71A-E05A-44AE-ADD9-44AB8CDFFF8F}"/>
    <dgm:cxn modelId="{3DEA3C98-FA2F-40F4-A228-F56D2EB94313}" type="presOf" srcId="{323E7443-D630-48A1-8206-5917222D03E0}" destId="{A61A2F1F-EB0C-440D-9258-83297124C3EC}" srcOrd="0" destOrd="0" presId="urn:microsoft.com/office/officeart/2005/8/layout/hList6"/>
    <dgm:cxn modelId="{1019199E-0EF7-4092-9818-4A124226A4CF}" type="presOf" srcId="{F310DE10-1032-49E5-869B-536F27284B6B}" destId="{A090D1DF-E071-4F72-902C-F0DAD1624A3A}" srcOrd="0" destOrd="0" presId="urn:microsoft.com/office/officeart/2005/8/layout/hList6"/>
    <dgm:cxn modelId="{75D61378-3570-4231-BB3B-31115D5807C2}" srcId="{323E7443-D630-48A1-8206-5917222D03E0}" destId="{51AA3EEC-2855-48E0-8176-D8C28504FA87}" srcOrd="2" destOrd="0" parTransId="{99249165-F567-41E8-9DFC-193E81643D9E}" sibTransId="{8CCBC983-D6F9-4369-828F-324DF371DE99}"/>
    <dgm:cxn modelId="{7AE02851-17C9-4BD5-8DE2-597CA6870F9D}" type="presParOf" srcId="{A61A2F1F-EB0C-440D-9258-83297124C3EC}" destId="{358AF327-523C-4F56-BEFC-EA198B249E4C}" srcOrd="0" destOrd="0" presId="urn:microsoft.com/office/officeart/2005/8/layout/hList6"/>
    <dgm:cxn modelId="{BB3F67C9-38C4-4A1C-95DD-047709811C38}" type="presParOf" srcId="{A61A2F1F-EB0C-440D-9258-83297124C3EC}" destId="{C980938D-F450-4BE8-B6BF-E6BFB33075DD}" srcOrd="1" destOrd="0" presId="urn:microsoft.com/office/officeart/2005/8/layout/hList6"/>
    <dgm:cxn modelId="{81E924E4-62A8-4457-BA6A-34AAA325C4C3}" type="presParOf" srcId="{A61A2F1F-EB0C-440D-9258-83297124C3EC}" destId="{70B0BD37-3177-48B0-AE38-4DC9150C13A9}" srcOrd="2" destOrd="0" presId="urn:microsoft.com/office/officeart/2005/8/layout/hList6"/>
    <dgm:cxn modelId="{EEFD0CF0-D848-4B22-8A52-064BF84D1B2E}" type="presParOf" srcId="{A61A2F1F-EB0C-440D-9258-83297124C3EC}" destId="{3CB19783-7891-49BA-99EC-519C62B215B4}" srcOrd="3" destOrd="0" presId="urn:microsoft.com/office/officeart/2005/8/layout/hList6"/>
    <dgm:cxn modelId="{0B87AB55-A979-4964-BF2C-220E69D3C477}" type="presParOf" srcId="{A61A2F1F-EB0C-440D-9258-83297124C3EC}" destId="{A12AA2FE-35C9-4C23-9067-B7249EA2219D}" srcOrd="4" destOrd="0" presId="urn:microsoft.com/office/officeart/2005/8/layout/hList6"/>
    <dgm:cxn modelId="{A4B29F72-DB57-42A2-967A-1D66CCF7B425}" type="presParOf" srcId="{A61A2F1F-EB0C-440D-9258-83297124C3EC}" destId="{F5BF5506-7F32-49E1-9195-A233A4DC9955}" srcOrd="5" destOrd="0" presId="urn:microsoft.com/office/officeart/2005/8/layout/hList6"/>
    <dgm:cxn modelId="{81E13945-1A99-4A61-BEC4-EB7CE0F5BAFE}" type="presParOf" srcId="{A61A2F1F-EB0C-440D-9258-83297124C3EC}" destId="{1DAB9F97-031C-48B7-BC17-2A375242A85A}" srcOrd="6" destOrd="0" presId="urn:microsoft.com/office/officeart/2005/8/layout/hList6"/>
    <dgm:cxn modelId="{E4F79D4A-26C8-41CD-B218-D33DD0ADDC41}" type="presParOf" srcId="{A61A2F1F-EB0C-440D-9258-83297124C3EC}" destId="{3F8D807D-DF6A-4535-A413-7DC9FDEFDE24}" srcOrd="7" destOrd="0" presId="urn:microsoft.com/office/officeart/2005/8/layout/hList6"/>
    <dgm:cxn modelId="{A3983BFD-E4E5-4CBD-823F-C94DF477D25C}" type="presParOf" srcId="{A61A2F1F-EB0C-440D-9258-83297124C3EC}" destId="{605714A1-62CC-4C56-B953-A7B8E6AA0CEC}" srcOrd="8" destOrd="0" presId="urn:microsoft.com/office/officeart/2005/8/layout/hList6"/>
    <dgm:cxn modelId="{0AC871EA-AF3B-4C40-B30F-62E0C46A61BA}" type="presParOf" srcId="{A61A2F1F-EB0C-440D-9258-83297124C3EC}" destId="{C311398D-3FBC-4573-B897-26A73C869598}" srcOrd="9" destOrd="0" presId="urn:microsoft.com/office/officeart/2005/8/layout/hList6"/>
    <dgm:cxn modelId="{7923D22C-3A36-4365-BE10-76C5B39D088F}" type="presParOf" srcId="{A61A2F1F-EB0C-440D-9258-83297124C3EC}" destId="{A090D1DF-E071-4F72-902C-F0DAD1624A3A}" srcOrd="1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9F7FCFC-F8AB-431C-930C-61430F21FAEA}">
      <dsp:nvSpPr>
        <dsp:cNvPr id="0" name=""/>
        <dsp:cNvSpPr/>
      </dsp:nvSpPr>
      <dsp:spPr>
        <a:xfrm>
          <a:off x="125766" y="-45495"/>
          <a:ext cx="7885639" cy="145914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Издает локальные акты о внедрении и реализации региональной модели института  наставничества, принимает Положение о системе наставничества педагогических работников Организации, дорожную карту по его реализации и другие документы.</a:t>
          </a:r>
          <a:endParaRPr lang="ru-RU" sz="2000" b="1" kern="1200" dirty="0"/>
        </a:p>
      </dsp:txBody>
      <dsp:txXfrm>
        <a:off x="125766" y="-45495"/>
        <a:ext cx="6364329" cy="1459140"/>
      </dsp:txXfrm>
    </dsp:sp>
    <dsp:sp modelId="{575C60FD-2B87-4F23-98AF-E24731210C5E}">
      <dsp:nvSpPr>
        <dsp:cNvPr id="0" name=""/>
        <dsp:cNvSpPr/>
      </dsp:nvSpPr>
      <dsp:spPr>
        <a:xfrm>
          <a:off x="467532" y="1512168"/>
          <a:ext cx="7994928" cy="1277158"/>
        </a:xfrm>
        <a:prstGeom prst="roundRect">
          <a:avLst>
            <a:gd name="adj" fmla="val 10000"/>
          </a:avLst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Организует контакты с различными структурами по проблемам наставничества во внешнем контуре.</a:t>
          </a:r>
          <a:endParaRPr lang="ru-RU" sz="2000" b="1" kern="1200" dirty="0"/>
        </a:p>
      </dsp:txBody>
      <dsp:txXfrm>
        <a:off x="467532" y="1512168"/>
        <a:ext cx="6418062" cy="1277158"/>
      </dsp:txXfrm>
    </dsp:sp>
    <dsp:sp modelId="{79B42432-2EED-4B59-8064-11618E47399F}">
      <dsp:nvSpPr>
        <dsp:cNvPr id="0" name=""/>
        <dsp:cNvSpPr/>
      </dsp:nvSpPr>
      <dsp:spPr>
        <a:xfrm>
          <a:off x="755568" y="2952328"/>
          <a:ext cx="8140574" cy="1277158"/>
        </a:xfrm>
        <a:prstGeom prst="roundRect">
          <a:avLst>
            <a:gd name="adj" fmla="val 10000"/>
          </a:avLst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Осуществляет организационное, учебно-методическое, материально –техническое, инфраструктурное обеспечение системы наставничества.</a:t>
          </a:r>
          <a:endParaRPr lang="ru-RU" sz="2000" b="1" kern="1200" dirty="0"/>
        </a:p>
      </dsp:txBody>
      <dsp:txXfrm>
        <a:off x="755568" y="2952328"/>
        <a:ext cx="6545157" cy="1277158"/>
      </dsp:txXfrm>
    </dsp:sp>
    <dsp:sp modelId="{B57D3C46-B29F-4FEA-8C88-12C44417349B}">
      <dsp:nvSpPr>
        <dsp:cNvPr id="0" name=""/>
        <dsp:cNvSpPr/>
      </dsp:nvSpPr>
      <dsp:spPr>
        <a:xfrm>
          <a:off x="1066757" y="4528109"/>
          <a:ext cx="8077224" cy="1277158"/>
        </a:xfrm>
        <a:prstGeom prst="roundRect">
          <a:avLst>
            <a:gd name="adj" fmla="val 1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Создает условия по координации и мониторингу реализации системы наставничества.</a:t>
          </a:r>
          <a:endParaRPr lang="ru-RU" sz="2000" b="1" kern="1200" dirty="0"/>
        </a:p>
      </dsp:txBody>
      <dsp:txXfrm>
        <a:off x="1066757" y="4528109"/>
        <a:ext cx="6484127" cy="1277158"/>
      </dsp:txXfrm>
    </dsp:sp>
    <dsp:sp modelId="{E8257A1E-1B28-462D-A7EE-97231F0C7E48}">
      <dsp:nvSpPr>
        <dsp:cNvPr id="0" name=""/>
        <dsp:cNvSpPr/>
      </dsp:nvSpPr>
      <dsp:spPr>
        <a:xfrm>
          <a:off x="6437150" y="1023682"/>
          <a:ext cx="830152" cy="830152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437150" y="1023682"/>
        <a:ext cx="830152" cy="830152"/>
      </dsp:txXfrm>
    </dsp:sp>
    <dsp:sp modelId="{7530F14C-5392-48DF-8AB8-6AAEC9570B82}">
      <dsp:nvSpPr>
        <dsp:cNvPr id="0" name=""/>
        <dsp:cNvSpPr/>
      </dsp:nvSpPr>
      <dsp:spPr>
        <a:xfrm>
          <a:off x="7049798" y="2533051"/>
          <a:ext cx="830152" cy="830152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-1972853"/>
            <a:satOff val="11079"/>
            <a:lumOff val="704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1972853"/>
              <a:satOff val="11079"/>
              <a:lumOff val="70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7049798" y="2533051"/>
        <a:ext cx="830152" cy="830152"/>
      </dsp:txXfrm>
    </dsp:sp>
    <dsp:sp modelId="{B843DEBB-DD83-4B12-92F1-4996137AD234}">
      <dsp:nvSpPr>
        <dsp:cNvPr id="0" name=""/>
        <dsp:cNvSpPr/>
      </dsp:nvSpPr>
      <dsp:spPr>
        <a:xfrm>
          <a:off x="7653302" y="4042419"/>
          <a:ext cx="830152" cy="830152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-3945706"/>
            <a:satOff val="22157"/>
            <a:lumOff val="1408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7653302" y="4042419"/>
        <a:ext cx="830152" cy="83015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8AF327-523C-4F56-BEFC-EA198B249E4C}">
      <dsp:nvSpPr>
        <dsp:cNvPr id="0" name=""/>
        <dsp:cNvSpPr/>
      </dsp:nvSpPr>
      <dsp:spPr>
        <a:xfrm rot="16200000">
          <a:off x="-1548016" y="1551644"/>
          <a:ext cx="4536504" cy="1433214"/>
        </a:xfrm>
        <a:prstGeom prst="flowChartManualOperati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Самоопре-деление</a:t>
          </a:r>
          <a:r>
            <a:rPr lang="ru-RU" sz="1800" kern="1200" dirty="0" smtClean="0"/>
            <a:t> педагога</a:t>
          </a:r>
          <a:r>
            <a:rPr lang="ru-RU" sz="1800" b="1" i="1" kern="1200" dirty="0" smtClean="0"/>
            <a:t> </a:t>
          </a:r>
          <a:endParaRPr lang="ru-RU" sz="1800" kern="1200" dirty="0"/>
        </a:p>
      </dsp:txBody>
      <dsp:txXfrm rot="16200000">
        <a:off x="-1548016" y="1551644"/>
        <a:ext cx="4536504" cy="1433214"/>
      </dsp:txXfrm>
    </dsp:sp>
    <dsp:sp modelId="{70B0BD37-3177-48B0-AE38-4DC9150C13A9}">
      <dsp:nvSpPr>
        <dsp:cNvPr id="0" name=""/>
        <dsp:cNvSpPr/>
      </dsp:nvSpPr>
      <dsp:spPr>
        <a:xfrm rot="16200000">
          <a:off x="-7310" y="1551644"/>
          <a:ext cx="4536504" cy="1433214"/>
        </a:xfrm>
        <a:prstGeom prst="flowChartManualOperation">
          <a:avLst/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Диагнос-тика</a:t>
          </a:r>
          <a:r>
            <a:rPr lang="ru-RU" sz="1800" kern="1200" dirty="0" smtClean="0"/>
            <a:t> достижений</a:t>
          </a:r>
          <a:endParaRPr lang="ru-RU" sz="1800" kern="1200" dirty="0"/>
        </a:p>
      </dsp:txBody>
      <dsp:txXfrm rot="16200000">
        <a:off x="-7310" y="1551644"/>
        <a:ext cx="4536504" cy="1433214"/>
      </dsp:txXfrm>
    </dsp:sp>
    <dsp:sp modelId="{A12AA2FE-35C9-4C23-9067-B7249EA2219D}">
      <dsp:nvSpPr>
        <dsp:cNvPr id="0" name=""/>
        <dsp:cNvSpPr/>
      </dsp:nvSpPr>
      <dsp:spPr>
        <a:xfrm rot="16200000">
          <a:off x="1533395" y="1551644"/>
          <a:ext cx="4536504" cy="1433214"/>
        </a:xfrm>
        <a:prstGeom prst="flowChartManualOperation">
          <a:avLst/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Составле-ние</a:t>
          </a:r>
          <a:r>
            <a:rPr lang="ru-RU" sz="1800" kern="1200" dirty="0" smtClean="0"/>
            <a:t> дорожной карты</a:t>
          </a:r>
          <a:r>
            <a:rPr lang="ru-RU" sz="1800" b="1" i="1" kern="1200" dirty="0" smtClean="0"/>
            <a:t> </a:t>
          </a:r>
          <a:r>
            <a:rPr lang="ru-RU" sz="1800" kern="1200" dirty="0" smtClean="0"/>
            <a:t>ИОТ</a:t>
          </a:r>
          <a:endParaRPr lang="ru-RU" sz="1800" kern="1200" dirty="0"/>
        </a:p>
      </dsp:txBody>
      <dsp:txXfrm rot="16200000">
        <a:off x="1533395" y="1551644"/>
        <a:ext cx="4536504" cy="1433214"/>
      </dsp:txXfrm>
    </dsp:sp>
    <dsp:sp modelId="{1DAB9F97-031C-48B7-BC17-2A375242A85A}">
      <dsp:nvSpPr>
        <dsp:cNvPr id="0" name=""/>
        <dsp:cNvSpPr/>
      </dsp:nvSpPr>
      <dsp:spPr>
        <a:xfrm rot="16200000">
          <a:off x="3074100" y="1551644"/>
          <a:ext cx="4536504" cy="1433214"/>
        </a:xfrm>
        <a:prstGeom prst="flowChartManualOperation">
          <a:avLst/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Реализация ИОТ</a:t>
          </a:r>
          <a:endParaRPr lang="ru-RU" sz="1800" kern="1200" dirty="0"/>
        </a:p>
      </dsp:txBody>
      <dsp:txXfrm rot="16200000">
        <a:off x="3074100" y="1551644"/>
        <a:ext cx="4536504" cy="1433214"/>
      </dsp:txXfrm>
    </dsp:sp>
    <dsp:sp modelId="{605714A1-62CC-4C56-B953-A7B8E6AA0CEC}">
      <dsp:nvSpPr>
        <dsp:cNvPr id="0" name=""/>
        <dsp:cNvSpPr/>
      </dsp:nvSpPr>
      <dsp:spPr>
        <a:xfrm rot="16200000">
          <a:off x="4614806" y="1551644"/>
          <a:ext cx="4536504" cy="1433214"/>
        </a:xfrm>
        <a:prstGeom prst="flowChartManualOperation">
          <a:avLst/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Корректи-ровка</a:t>
          </a:r>
          <a:r>
            <a:rPr lang="ru-RU" sz="1800" kern="1200" dirty="0" smtClean="0"/>
            <a:t> ИОТ</a:t>
          </a:r>
          <a:endParaRPr lang="ru-RU" sz="1800" kern="1200" dirty="0"/>
        </a:p>
      </dsp:txBody>
      <dsp:txXfrm rot="16200000">
        <a:off x="4614806" y="1551644"/>
        <a:ext cx="4536504" cy="1433214"/>
      </dsp:txXfrm>
    </dsp:sp>
    <dsp:sp modelId="{A090D1DF-E071-4F72-902C-F0DAD1624A3A}">
      <dsp:nvSpPr>
        <dsp:cNvPr id="0" name=""/>
        <dsp:cNvSpPr/>
      </dsp:nvSpPr>
      <dsp:spPr>
        <a:xfrm rot="16200000">
          <a:off x="6155512" y="1551644"/>
          <a:ext cx="4536504" cy="1433214"/>
        </a:xfrm>
        <a:prstGeom prst="flowChartManualOperation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Рефлексив-ный</a:t>
          </a:r>
          <a:r>
            <a:rPr lang="ru-RU" sz="1800" kern="1200" dirty="0" smtClean="0"/>
            <a:t> анализ </a:t>
          </a:r>
          <a:r>
            <a:rPr lang="ru-RU" sz="1800" kern="1200" dirty="0" err="1" smtClean="0"/>
            <a:t>эффектив-ности</a:t>
          </a:r>
          <a:r>
            <a:rPr lang="ru-RU" sz="1800" kern="1200" dirty="0" smtClean="0"/>
            <a:t> ИОТ</a:t>
          </a:r>
          <a:endParaRPr lang="ru-RU" sz="1800" kern="1200" dirty="0"/>
        </a:p>
      </dsp:txBody>
      <dsp:txXfrm rot="16200000">
        <a:off x="6155512" y="1551644"/>
        <a:ext cx="4536504" cy="14332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CFE76E-9754-4C2F-BFEE-C0D1555D0125}" type="datetimeFigureOut">
              <a:rPr lang="ru-RU" smtClean="0"/>
              <a:pPr/>
              <a:t>28.08.2022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95532-6218-4950-845E-F909976C1D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6722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0350-D4D9-4B69-92B8-332A4109CF62}" type="datetimeFigureOut">
              <a:rPr lang="ru-RU" smtClean="0"/>
              <a:pPr/>
              <a:t>28.08.2022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B0C1E-B516-43AD-8EF4-96A818DA1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0350-D4D9-4B69-92B8-332A4109CF62}" type="datetimeFigureOut">
              <a:rPr lang="ru-RU" smtClean="0"/>
              <a:pPr/>
              <a:t>28.08.2022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B0C1E-B516-43AD-8EF4-96A818DA1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0350-D4D9-4B69-92B8-332A4109CF62}" type="datetimeFigureOut">
              <a:rPr lang="ru-RU" smtClean="0"/>
              <a:pPr/>
              <a:t>28.08.2022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B0C1E-B516-43AD-8EF4-96A818DA1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0350-D4D9-4B69-92B8-332A4109CF62}" type="datetimeFigureOut">
              <a:rPr lang="ru-RU" smtClean="0"/>
              <a:pPr/>
              <a:t>28.08.2022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B0C1E-B516-43AD-8EF4-96A818DA1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0350-D4D9-4B69-92B8-332A4109CF62}" type="datetimeFigureOut">
              <a:rPr lang="ru-RU" smtClean="0"/>
              <a:pPr/>
              <a:t>28.08.2022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B0C1E-B516-43AD-8EF4-96A818DA1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0350-D4D9-4B69-92B8-332A4109CF62}" type="datetimeFigureOut">
              <a:rPr lang="ru-RU" smtClean="0"/>
              <a:pPr/>
              <a:t>28.08.2022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B0C1E-B516-43AD-8EF4-96A818DA1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0350-D4D9-4B69-92B8-332A4109CF62}" type="datetimeFigureOut">
              <a:rPr lang="ru-RU" smtClean="0"/>
              <a:pPr/>
              <a:t>28.08.2022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B0C1E-B516-43AD-8EF4-96A818DA1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0350-D4D9-4B69-92B8-332A4109CF62}" type="datetimeFigureOut">
              <a:rPr lang="ru-RU" smtClean="0"/>
              <a:pPr/>
              <a:t>28.08.2022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B0C1E-B516-43AD-8EF4-96A818DA1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0350-D4D9-4B69-92B8-332A4109CF62}" type="datetimeFigureOut">
              <a:rPr lang="ru-RU" smtClean="0"/>
              <a:pPr/>
              <a:t>28.08.2022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B0C1E-B516-43AD-8EF4-96A818DA1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0350-D4D9-4B69-92B8-332A4109CF62}" type="datetimeFigureOut">
              <a:rPr lang="ru-RU" smtClean="0"/>
              <a:pPr/>
              <a:t>28.08.2022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B0C1E-B516-43AD-8EF4-96A818DA1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0350-D4D9-4B69-92B8-332A4109CF62}" type="datetimeFigureOut">
              <a:rPr lang="ru-RU" smtClean="0"/>
              <a:pPr/>
              <a:t>28.08.2022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B0C1E-B516-43AD-8EF4-96A818DA1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E0350-D4D9-4B69-92B8-332A4109CF62}" type="datetimeFigureOut">
              <a:rPr lang="ru-RU" smtClean="0"/>
              <a:pPr/>
              <a:t>28.08.2022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B0C1E-B516-43AD-8EF4-96A818DA1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 l="12643" r="12643"/>
          <a:stretch>
            <a:fillRect/>
          </a:stretch>
        </p:blipFill>
        <p:spPr bwMode="auto">
          <a:xfrm>
            <a:off x="0" y="-11471"/>
            <a:ext cx="9144000" cy="68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67544" y="3284984"/>
            <a:ext cx="7772400" cy="288032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Практика работы </a:t>
            </a:r>
          </a:p>
          <a:p>
            <a:pPr algn="ctr"/>
            <a:r>
              <a:rPr lang="ru-RU" sz="3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МБОУ Воскресенской СОШ по внедрению идеи наставничества. Реализация региональной модели института наставничества.</a:t>
            </a:r>
            <a:endParaRPr lang="ru-RU" sz="8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</a:pPr>
            <a:r>
              <a:rPr lang="ru-RU" sz="30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Хан Ольга Александровна</a:t>
            </a: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</a:p>
          <a:p>
            <a:pPr algn="ctr">
              <a:spcBef>
                <a:spcPts val="0"/>
              </a:spcBef>
            </a:pPr>
            <a:endParaRPr lang="ru-RU" sz="8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заместитель директора по УВР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7920880" cy="93610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80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Августовское  педагогическое совещание</a:t>
            </a:r>
            <a:br>
              <a:rPr lang="ru-RU" sz="180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</a:br>
            <a:r>
              <a:rPr lang="ru-RU" sz="180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работников образования муниципального образования Дубенский район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2643" r="12643"/>
          <a:stretch>
            <a:fillRect/>
          </a:stretch>
        </p:blipFill>
        <p:spPr bwMode="auto">
          <a:xfrm>
            <a:off x="0" y="-22942"/>
            <a:ext cx="9144000" cy="68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2211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Образовательная организация: 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1052736"/>
          <a:ext cx="9144000" cy="580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2643" r="12643"/>
          <a:stretch>
            <a:fillRect/>
          </a:stretch>
        </p:blipFill>
        <p:spPr bwMode="auto">
          <a:xfrm>
            <a:off x="0" y="-22942"/>
            <a:ext cx="9144000" cy="68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980728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Региональный институт наставничества на уровне образовательной организации предполагает </a:t>
            </a:r>
            <a:r>
              <a:rPr lang="ru-RU" sz="2400" b="1" dirty="0" smtClean="0">
                <a:solidFill>
                  <a:srgbClr val="C00000"/>
                </a:solidFill>
              </a:rPr>
              <a:t>три категории наставников</a:t>
            </a:r>
            <a:r>
              <a:rPr lang="ru-RU" sz="2400" b="1" dirty="0" smtClean="0"/>
              <a:t>, которые должны быть представлены в ней </a:t>
            </a:r>
            <a:r>
              <a:rPr lang="ru-RU" sz="2400" b="1" dirty="0" smtClean="0">
                <a:solidFill>
                  <a:srgbClr val="C00000"/>
                </a:solidFill>
              </a:rPr>
              <a:t>в обязательном порядке: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924944"/>
            <a:ext cx="3672408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наставник-специалист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2924944"/>
            <a:ext cx="360040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старший </a:t>
            </a:r>
          </a:p>
          <a:p>
            <a:pPr algn="ctr"/>
            <a:r>
              <a:rPr lang="ru-RU" sz="3600" b="1" dirty="0" smtClean="0"/>
              <a:t>наставник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71800" y="4797152"/>
            <a:ext cx="3384376" cy="12241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ведущий</a:t>
            </a:r>
          </a:p>
          <a:p>
            <a:pPr algn="ctr"/>
            <a:r>
              <a:rPr lang="ru-RU" sz="3600" b="1" dirty="0" smtClean="0"/>
              <a:t> наставник</a:t>
            </a:r>
            <a:endParaRPr lang="ru-RU" sz="3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12643" r="12643"/>
          <a:stretch>
            <a:fillRect/>
          </a:stretch>
        </p:blipFill>
        <p:spPr bwMode="auto">
          <a:xfrm>
            <a:off x="0" y="-22942"/>
            <a:ext cx="9144000" cy="68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19064" y="692696"/>
            <a:ext cx="842493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Ведущий наставник </a:t>
            </a:r>
          </a:p>
          <a:p>
            <a:pPr algn="ctr"/>
            <a:r>
              <a:rPr lang="ru-RU" sz="2200" b="1" dirty="0" smtClean="0"/>
              <a:t>осуществляет деятельность в рамках командного наставничества (</a:t>
            </a:r>
            <a:r>
              <a:rPr lang="en-US" sz="2200" b="1" dirty="0" smtClean="0"/>
              <a:t>Team Mentoring</a:t>
            </a:r>
            <a:r>
              <a:rPr lang="ru-RU" sz="2200" b="1" dirty="0" smtClean="0"/>
              <a:t>). Он обеспечивает координацию деятельности других категорий наставников, а также ведущих проектов, в которых могут быть задействованы не только сотрудники Организации, но и представители социума, организации-партнеры. Ведущий наставник осуществляет подготовку кадрового резерва, проводит </a:t>
            </a:r>
            <a:r>
              <a:rPr lang="ru-RU" sz="2200" b="1" dirty="0" err="1" smtClean="0"/>
              <a:t>фасилитационные</a:t>
            </a:r>
            <a:r>
              <a:rPr lang="ru-RU" sz="2200" b="1" dirty="0" smtClean="0"/>
              <a:t> (стратегические) сессии, анализирует и оценивает успешность реализации поставленных целей и задач, в том числе с привлечением экспертов (внутренних и внешних)</a:t>
            </a:r>
            <a:endParaRPr lang="ru-RU" sz="2200" b="1" dirty="0"/>
          </a:p>
        </p:txBody>
      </p:sp>
      <p:pic>
        <p:nvPicPr>
          <p:cNvPr id="3074" name="Picture 2" descr="C:\Users\rost\Pictures\f0deee6c04f47e7b09b4a158faf1952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3752831"/>
            <a:ext cx="3611364" cy="310516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2643" r="12643"/>
          <a:stretch>
            <a:fillRect/>
          </a:stretch>
        </p:blipFill>
        <p:spPr bwMode="auto">
          <a:xfrm>
            <a:off x="0" y="-22942"/>
            <a:ext cx="9144000" cy="68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719064" y="404664"/>
            <a:ext cx="8424936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Arial" pitchFamily="34" charset="0"/>
              </a:rPr>
              <a:t>Старший наставник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осуществляет наставничество по принципу «равный – равному» (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Peer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to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Peer Mentoring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). Старший наставник координирует деятельность методических объединений, инициативных групп по внедрению и развитию новых педагогических и цифровых технологий, проектирует образовательную среду Организации, в том числе с элементами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цифровизации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, организует семинары,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коуч-сессии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в соответствии с маршрутом развития коллектива, консультирует и осуществляет научно-методическую поддержку, проводит анализ внутренних и внешних факторов, оценивает успешность реализации и достижения намеченных целей.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027" name="Picture 3" descr="C:\Users\rost\Pictures\img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4211706"/>
            <a:ext cx="5040560" cy="264629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2643" r="12643"/>
          <a:stretch>
            <a:fillRect/>
          </a:stretch>
        </p:blipFill>
        <p:spPr bwMode="auto">
          <a:xfrm>
            <a:off x="0" y="-22942"/>
            <a:ext cx="9144000" cy="68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791072" y="404664"/>
            <a:ext cx="8352928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Arial" pitchFamily="34" charset="0"/>
              </a:rPr>
              <a:t>Наставник-специалист –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педагогический работник Организации, который осуществляет наставничество по принципу «один на один» (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One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-о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One Mentoring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). В центре внимания наставника-специалиста профессиональные дефициты наставляемого, проектирование индивидуальной образовательной траектории, организация 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mentor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-сессии, участие в организации тренингов, мастер-классов и т.д., осуществление методической и психологической поддержки, контроль, анализ и оценивание успешности реализации индивидуальной образовательной траектории наставляемого.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4098" name="Picture 2" descr="C:\Users\rost\Pictures\images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4053303"/>
            <a:ext cx="4896544" cy="280469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2643" r="12643"/>
          <a:stretch>
            <a:fillRect/>
          </a:stretch>
        </p:blipFill>
        <p:spPr bwMode="auto">
          <a:xfrm>
            <a:off x="0" y="0"/>
            <a:ext cx="9144000" cy="68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5010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Наставничество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23528" y="1052736"/>
            <a:ext cx="8424936" cy="166199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ea typeface="Times New Roman" pitchFamily="18" charset="0"/>
                <a:cs typeface="Arial" pitchFamily="34" charset="0"/>
              </a:rPr>
              <a:t>С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коростное</a:t>
            </a: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наставничество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Speed Mentoring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Это однократные непродолжительные встречи (до 30 минут), в ходе которых наставники уточняют общие цели, обозначают возникающие в своей деятельности как наставника проблемы и обсуждают пути их решения.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3717032"/>
            <a:ext cx="3888432" cy="23083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Ситуационное наставничество (</a:t>
            </a:r>
            <a:r>
              <a:rPr lang="ru-RU" sz="2200" b="1" dirty="0" err="1" smtClean="0">
                <a:solidFill>
                  <a:schemeClr val="tx2">
                    <a:lumMod val="50000"/>
                  </a:schemeClr>
                </a:solidFill>
              </a:rPr>
              <a:t>Situational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200" b="1" dirty="0" err="1" smtClean="0">
                <a:solidFill>
                  <a:schemeClr val="tx2">
                    <a:lumMod val="50000"/>
                  </a:schemeClr>
                </a:solidFill>
              </a:rPr>
              <a:t>Mentoring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), </a:t>
            </a:r>
          </a:p>
          <a:p>
            <a:pPr algn="ctr"/>
            <a:r>
              <a:rPr lang="ru-RU" sz="2000" b="1" dirty="0" smtClean="0"/>
              <a:t>которое заключается в оказании наставником необходимой консультационной поддержки и помощи в случае, когда наставляемые нуждаются в ней.</a:t>
            </a:r>
            <a:endParaRPr lang="ru-RU" sz="2000" b="1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4572000" y="3717032"/>
            <a:ext cx="4176464" cy="23083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Реверсивное наставничество (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Reverse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Mentoring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– обратный вид наставничества, когда наставляемый является источником получения новых знаний и умений для наставника.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51521" y="2768823"/>
            <a:ext cx="864096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Все три категории наставников могут в своей деятельности также реализовывать следующие виды наставничества: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12643" r="12643"/>
          <a:stretch>
            <a:fillRect/>
          </a:stretch>
        </p:blipFill>
        <p:spPr bwMode="auto">
          <a:xfrm>
            <a:off x="0" y="-22942"/>
            <a:ext cx="9144000" cy="68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63080" y="476672"/>
            <a:ext cx="8280920" cy="37856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000" b="1" dirty="0" smtClean="0">
                <a:solidFill>
                  <a:srgbClr val="C00000"/>
                </a:solidFill>
              </a:rPr>
              <a:t>Наставляемый </a:t>
            </a:r>
            <a:r>
              <a:rPr lang="ru-RU" sz="3000" b="1" dirty="0" smtClean="0"/>
              <a:t>– участник программы наставничества, который через взаимодействие с наставником и при его помощи и поддержке приобретает новый опыт, развивает необходимые навыки и компетенции, добивается предсказуемых результатов, преодолевая тем самым свои профессиональные затруднения.</a:t>
            </a:r>
            <a:endParaRPr lang="ru-RU" sz="3000" b="1" dirty="0"/>
          </a:p>
        </p:txBody>
      </p:sp>
      <p:pic>
        <p:nvPicPr>
          <p:cNvPr id="2050" name="Picture 2" descr="C:\Users\rost\Pictures\наставни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3769151"/>
            <a:ext cx="4032448" cy="308884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2643" r="12643"/>
          <a:stretch>
            <a:fillRect/>
          </a:stretch>
        </p:blipFill>
        <p:spPr bwMode="auto">
          <a:xfrm>
            <a:off x="0" y="0"/>
            <a:ext cx="9144000" cy="68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Наставничество как мера поддержки молодых специалистов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556792"/>
            <a:ext cx="82809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/>
              <a:t>гарантируется им наряду с отсутствием испытательного срока при приеме на работу, созданием условий для повышения квалификации и профессионального роста, различными доплатами к заработной плате, пособиями и иными выплатами. </a:t>
            </a:r>
          </a:p>
          <a:p>
            <a:endParaRPr lang="ru-RU" sz="2200" dirty="0" smtClean="0"/>
          </a:p>
          <a:p>
            <a:r>
              <a:rPr lang="ru-RU" sz="2200" b="1" dirty="0" smtClean="0"/>
              <a:t>Меры поддержки молодых специалистов устанавливаются региональным и муниципальным законодательством, а также могут предоставляться согласно отраслевым соглашениям и локальным актам работодателя, в том числе коллективными договорами, в которых целесообразно предусматривать разделы по защите социально-экономических и трудовых прав наставников и наставляемых.</a:t>
            </a:r>
            <a:endParaRPr lang="ru-RU" sz="22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2643" r="12643"/>
          <a:stretch>
            <a:fillRect/>
          </a:stretch>
        </p:blipFill>
        <p:spPr bwMode="auto">
          <a:xfrm>
            <a:off x="0" y="0"/>
            <a:ext cx="9144000" cy="68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Индивидуальная образовательная траектория наставляемого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628800"/>
            <a:ext cx="489654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это краткосрочная и/или долгосрочная (сроки реализации определяются целями и задачами программы наставничества) образовательная программа профессионального самосовершенствования педагогического работника в рамках формального и неформального образования, реализуемая на основе оценки профессиональных дефицитов и образовательных потребностей. </a:t>
            </a:r>
            <a:endParaRPr lang="ru-RU" sz="2400" b="1" dirty="0"/>
          </a:p>
        </p:txBody>
      </p:sp>
      <p:pic>
        <p:nvPicPr>
          <p:cNvPr id="6" name="Picture 2" descr="http://polina.reshenie-tut.ru/wp-content/uploads/2016/03/Choices-768x569.jpe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359096" y="1772816"/>
            <a:ext cx="3496872" cy="4680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2643" r="12643"/>
          <a:stretch>
            <a:fillRect/>
          </a:stretch>
        </p:blipFill>
        <p:spPr bwMode="auto">
          <a:xfrm>
            <a:off x="0" y="0"/>
            <a:ext cx="9144000" cy="68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207424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  <a:t>Алгоритм разработки индивидуальной образовательной траектории как образовательной технологии предусматривает следующие позиции</a:t>
            </a:r>
            <a:endParaRPr lang="ru-RU" sz="3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0" y="2132856"/>
          <a:ext cx="9144000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2643" r="12643"/>
          <a:stretch>
            <a:fillRect/>
          </a:stretch>
        </p:blipFill>
        <p:spPr bwMode="auto">
          <a:xfrm>
            <a:off x="0" y="-11471"/>
            <a:ext cx="9144000" cy="68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Региональная модель института наставничества разработана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1412776"/>
            <a:ext cx="856895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На основании пункта 33 распоряжения Правительства Российской Федерации от 31 декабря 2019 г. № 3273-р (ред. от 20 августа 2021 г.) «</a:t>
            </a:r>
            <a:r>
              <a:rPr lang="ru-RU" sz="2000" b="1" dirty="0" smtClean="0"/>
              <a:t>Об утверждении основных принципов национальной системы профессионального роста педагогических работников Российской Федерации, включая национальную систему учительского роста</a:t>
            </a:r>
            <a:r>
              <a:rPr lang="ru-RU" sz="2000" dirty="0" smtClean="0"/>
              <a:t>», в рамках реализации паспорта федерального проекта «Современная школа», федерального проекта «Молодые профессионалы» национального проекта «Образование», приказа министерства образования Тульской области № 1419 от 10 октября 2019 г. «</a:t>
            </a:r>
            <a:r>
              <a:rPr lang="ru-RU" sz="2000" b="1" dirty="0" smtClean="0"/>
              <a:t>Об утверждении концепции непрерывного профессионального развития педагогических работников Тульской области</a:t>
            </a:r>
            <a:r>
              <a:rPr lang="ru-RU" sz="2000" dirty="0" smtClean="0"/>
              <a:t>» (далее – Концепция), с учетом методических рекомендаций Министерства Просвещения Российской Федерации от 21 декабря 2021 года № АЗ-1128/08 "</a:t>
            </a:r>
            <a:r>
              <a:rPr lang="ru-RU" sz="2000" b="1" dirty="0" smtClean="0"/>
              <a:t>О направлении методических рекомендаций по разработке и внедрению системы (целевой модели) наставничества педагогических работников в образовательных организациях»</a:t>
            </a:r>
            <a:endParaRPr lang="ru-RU" sz="2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2643" r="12643"/>
          <a:stretch>
            <a:fillRect/>
          </a:stretch>
        </p:blipFill>
        <p:spPr bwMode="auto">
          <a:xfrm>
            <a:off x="0" y="0"/>
            <a:ext cx="9144000" cy="68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 l="8175" t="3951" b="4366"/>
          <a:stretch>
            <a:fillRect/>
          </a:stretch>
        </p:blipFill>
        <p:spPr bwMode="auto">
          <a:xfrm>
            <a:off x="4644008" y="404664"/>
            <a:ext cx="428396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 cstate="print"/>
          <a:srcRect l="10306" t="2941" r="3979" b="3894"/>
          <a:stretch>
            <a:fillRect/>
          </a:stretch>
        </p:blipFill>
        <p:spPr bwMode="auto">
          <a:xfrm>
            <a:off x="251520" y="188640"/>
            <a:ext cx="3888432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2643" r="12643"/>
          <a:stretch>
            <a:fillRect/>
          </a:stretch>
        </p:blipFill>
        <p:spPr bwMode="auto">
          <a:xfrm>
            <a:off x="0" y="0"/>
            <a:ext cx="9144000" cy="68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 l="9681" t="22266" r="10624" b="8829"/>
          <a:stretch>
            <a:fillRect/>
          </a:stretch>
        </p:blipFill>
        <p:spPr bwMode="auto">
          <a:xfrm>
            <a:off x="467544" y="3645024"/>
            <a:ext cx="6221493" cy="302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555776" y="404664"/>
            <a:ext cx="597666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  <a:t>Критерии отбора наставников </a:t>
            </a:r>
            <a:endParaRPr lang="ru-RU" sz="3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980728"/>
            <a:ext cx="77768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Квалификационная категория (учитель высшей квалификационной категории).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Наличие профессиональных успехов (отраслевые награды, победы в профессиональных конкурсах, публикации по педагогической деятельности, участие в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вебинарах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, семинарах, мастер-классах). 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Занятие инновационной деятельностью.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2643" r="12643"/>
          <a:stretch>
            <a:fillRect/>
          </a:stretch>
        </p:blipFill>
        <p:spPr bwMode="auto">
          <a:xfrm>
            <a:off x="0" y="0"/>
            <a:ext cx="9144000" cy="68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 l="38931" t="25391" r="36718" b="13579"/>
          <a:stretch>
            <a:fillRect/>
          </a:stretch>
        </p:blipFill>
        <p:spPr bwMode="auto">
          <a:xfrm>
            <a:off x="4788024" y="332656"/>
            <a:ext cx="4188812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4" cstate="print"/>
          <a:srcRect l="39485" t="24407" r="36718" b="13579"/>
          <a:stretch>
            <a:fillRect/>
          </a:stretch>
        </p:blipFill>
        <p:spPr bwMode="auto">
          <a:xfrm>
            <a:off x="251520" y="188640"/>
            <a:ext cx="4317051" cy="6324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12643" r="12643"/>
          <a:stretch>
            <a:fillRect/>
          </a:stretch>
        </p:blipFill>
        <p:spPr bwMode="auto">
          <a:xfrm>
            <a:off x="0" y="0"/>
            <a:ext cx="9144000" cy="68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764704"/>
          <a:ext cx="8568952" cy="4907280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741799"/>
                <a:gridCol w="3578681"/>
                <a:gridCol w="424847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№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Ф.И.О., должность наставника-специалиста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Ф.И.О., должность наставляемого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1.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Кормилицына Ольга Сергеевна, учитель начальных классов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Алейникова Елена Владимировна, учитель начальных классов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2.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Гунякова</a:t>
                      </a:r>
                      <a:r>
                        <a:rPr lang="ru-RU" sz="2000" dirty="0"/>
                        <a:t> Наталья Сергеевна, учитель русского языка и литературы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Мартыненко</a:t>
                      </a:r>
                      <a:r>
                        <a:rPr lang="ru-RU" sz="2000" dirty="0"/>
                        <a:t> Наталья Владимировна, учитель русского языка и литературы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3.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Данилина Лариса Николаевна, учитель истории и обществознания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Балашов Кирилл Андреевич, учитель истории и обществознания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4.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Коняхина Татьяна Александровна, учитель математики и информатики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Селезнева Екатерина Ивановна, учитель математики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2643" r="12643"/>
          <a:stretch>
            <a:fillRect/>
          </a:stretch>
        </p:blipFill>
        <p:spPr bwMode="auto">
          <a:xfrm>
            <a:off x="0" y="0"/>
            <a:ext cx="9144000" cy="68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3" cstate="print"/>
          <a:srcRect l="22328" t="22438" r="21775" b="8657"/>
          <a:stretch>
            <a:fillRect/>
          </a:stretch>
        </p:blipFill>
        <p:spPr bwMode="auto">
          <a:xfrm>
            <a:off x="0" y="188640"/>
            <a:ext cx="4248472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6"/>
          <p:cNvPicPr>
            <a:picLocks noChangeAspect="1" noChangeArrowheads="1"/>
          </p:cNvPicPr>
          <p:nvPr/>
        </p:nvPicPr>
        <p:blipFill>
          <a:blip r:embed="rId4" cstate="print"/>
          <a:srcRect l="21221" t="24407" r="20668" b="8657"/>
          <a:stretch>
            <a:fillRect/>
          </a:stretch>
        </p:blipFill>
        <p:spPr bwMode="auto">
          <a:xfrm>
            <a:off x="4427984" y="260648"/>
            <a:ext cx="4716016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12643" r="12643"/>
          <a:stretch>
            <a:fillRect/>
          </a:stretch>
        </p:blipFill>
        <p:spPr bwMode="auto">
          <a:xfrm>
            <a:off x="0" y="0"/>
            <a:ext cx="9144000" cy="68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 l="27944" t="24235" r="23354" b="8829"/>
          <a:stretch>
            <a:fillRect/>
          </a:stretch>
        </p:blipFill>
        <p:spPr bwMode="auto">
          <a:xfrm>
            <a:off x="179512" y="260648"/>
            <a:ext cx="4032448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4" cstate="print"/>
          <a:srcRect l="27863" t="21454" r="24542" b="7672"/>
          <a:stretch>
            <a:fillRect/>
          </a:stretch>
        </p:blipFill>
        <p:spPr bwMode="auto">
          <a:xfrm>
            <a:off x="4499992" y="404664"/>
            <a:ext cx="439248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2643" r="12643"/>
          <a:stretch>
            <a:fillRect/>
          </a:stretch>
        </p:blipFill>
        <p:spPr bwMode="auto">
          <a:xfrm>
            <a:off x="0" y="0"/>
            <a:ext cx="9144000" cy="68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 cstate="print"/>
          <a:srcRect l="27391" t="25219" r="22800" b="10797"/>
          <a:stretch>
            <a:fillRect/>
          </a:stretch>
        </p:blipFill>
        <p:spPr bwMode="auto">
          <a:xfrm>
            <a:off x="251521" y="188640"/>
            <a:ext cx="4248471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4" cstate="print"/>
          <a:srcRect l="27309" t="21454" r="22882" b="9641"/>
          <a:stretch>
            <a:fillRect/>
          </a:stretch>
        </p:blipFill>
        <p:spPr bwMode="auto">
          <a:xfrm>
            <a:off x="4499992" y="260648"/>
            <a:ext cx="4392488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12643" r="12643"/>
          <a:stretch>
            <a:fillRect/>
          </a:stretch>
        </p:blipFill>
        <p:spPr bwMode="auto">
          <a:xfrm>
            <a:off x="0" y="-22942"/>
            <a:ext cx="9144000" cy="68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27584" y="1484784"/>
            <a:ext cx="7704856" cy="331236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Dow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НАСТУПАЮЩИМ 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НОВЫМ УЧЕБНЫМ ГОДОМ</a:t>
            </a:r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  </a:t>
            </a:r>
            <a:endParaRPr lang="ru-RU" sz="5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2643" r="12643"/>
          <a:stretch>
            <a:fillRect/>
          </a:stretch>
        </p:blipFill>
        <p:spPr bwMode="auto">
          <a:xfrm>
            <a:off x="0" y="-11471"/>
            <a:ext cx="9144000" cy="68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49817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Методологической основой системы наставничества является понимание наставничества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772816"/>
            <a:ext cx="3600400" cy="209288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C00000"/>
                </a:solidFill>
              </a:rPr>
              <a:t>как социального института</a:t>
            </a:r>
          </a:p>
          <a:p>
            <a:pPr algn="ctr"/>
            <a:r>
              <a:rPr lang="ru-RU" dirty="0" smtClean="0"/>
              <a:t>обеспечивающего передачу социально значимого профессионального и личностного опыта, системы смыслов и ценностей новым поколениям педагогических работников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88024" y="1772816"/>
            <a:ext cx="3600400" cy="209288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C00000"/>
                </a:solidFill>
              </a:rPr>
              <a:t>элемента системы ДПО</a:t>
            </a:r>
          </a:p>
          <a:p>
            <a:pPr algn="ctr"/>
            <a:r>
              <a:rPr lang="ru-RU" dirty="0" smtClean="0"/>
              <a:t>(подсистемы </a:t>
            </a:r>
            <a:r>
              <a:rPr lang="ru-RU" dirty="0" err="1" smtClean="0"/>
              <a:t>постдипломного</a:t>
            </a:r>
            <a:r>
              <a:rPr lang="ru-RU" dirty="0" smtClean="0"/>
              <a:t> профессионального образования) в рамках неформального образования, обеспечивающей непрерывное профессиональное образование педагогов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4293096"/>
            <a:ext cx="8712968" cy="243143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C00000"/>
                </a:solidFill>
              </a:rPr>
              <a:t>составной части методической работы образовательной организации </a:t>
            </a:r>
          </a:p>
          <a:p>
            <a:r>
              <a:rPr lang="ru-RU" dirty="0" smtClean="0"/>
              <a:t>по совершенствованию педагогического мастерства работников, включающей работу с молодыми специалистами; деятельность по адаптации педагогических кадров в новой организации; работу с педагогическими кадрами при вхождении в новую должность; организацию работы с кадрами по итогам аттестации; обучение при введении новых технологий и инноваций; обмен опытом между членами педагогического коллектива и </a:t>
            </a:r>
            <a:r>
              <a:rPr lang="ru-RU" dirty="0" err="1" smtClean="0"/>
              <a:t>т.д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2643" r="12643"/>
          <a:stretch>
            <a:fillRect/>
          </a:stretch>
        </p:blipFill>
        <p:spPr bwMode="auto">
          <a:xfrm>
            <a:off x="0" y="-22942"/>
            <a:ext cx="9144000" cy="68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6561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Условия и ресурсы функционирования региональной модели института наставничества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060848"/>
            <a:ext cx="80648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Кадровые условия предполагают наличие в образовательной организации:</a:t>
            </a:r>
            <a:endParaRPr lang="ru-RU" sz="2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140968"/>
            <a:ext cx="3960440" cy="34163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руководителя</a:t>
            </a:r>
            <a:r>
              <a:rPr lang="ru-RU" sz="2400" dirty="0" smtClean="0"/>
              <a:t>, </a:t>
            </a:r>
          </a:p>
          <a:p>
            <a:pPr algn="ctr"/>
            <a:r>
              <a:rPr lang="ru-RU" sz="2400" dirty="0" smtClean="0"/>
              <a:t>разделяющего ценности отечественной системы образования</a:t>
            </a:r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3140968"/>
            <a:ext cx="4176464" cy="34163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наставников</a:t>
            </a:r>
            <a:r>
              <a:rPr lang="ru-RU" sz="2400" dirty="0" smtClean="0"/>
              <a:t>, </a:t>
            </a:r>
          </a:p>
          <a:p>
            <a:pPr algn="ctr"/>
            <a:r>
              <a:rPr lang="ru-RU" sz="2400" dirty="0" smtClean="0"/>
              <a:t>которые имеют подтвержденные результаты педагогической деятельности и демонстрируют образцы лучших практик преподавания, профессионального взаимодействия с коллегами</a:t>
            </a:r>
            <a:endParaRPr lang="ru-RU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2643" r="12643"/>
          <a:stretch>
            <a:fillRect/>
          </a:stretch>
        </p:blipFill>
        <p:spPr bwMode="auto">
          <a:xfrm>
            <a:off x="0" y="-22942"/>
            <a:ext cx="9144000" cy="68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57018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Организационно-методические и организационно-педагогические условия и ресурсы включают: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251520" y="1772816"/>
            <a:ext cx="8496944" cy="64807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подготовку локальных нормативных актов, программ, сопровождающих процесс наставничества педагогических работников</a:t>
            </a:r>
            <a:endParaRPr lang="ru-RU" sz="2000" b="1" dirty="0"/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251520" y="2564904"/>
            <a:ext cx="8496944" cy="72008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разработку программ наставнической деятельности, индивидуальных образовательных траекторий наставляемых</a:t>
            </a:r>
            <a:endParaRPr lang="ru-RU" sz="2000" b="1" dirty="0"/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251520" y="3356992"/>
            <a:ext cx="8496944" cy="864096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оказание консультационной и методической помощи наставникам и наставляемым в разработке перечня мероприятий дорожной карты по реализации программ наставничества</a:t>
            </a:r>
            <a:endParaRPr lang="ru-RU" sz="2000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251520" y="4437112"/>
            <a:ext cx="8568952" cy="100811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цифровую информационно-коммуникационную среду наставничества вне зависимости от конкретного места работы наставляемого и наставника и круга их непосредственного профессионального общения</a:t>
            </a:r>
            <a:endParaRPr lang="ru-RU" sz="2000" b="1" dirty="0"/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323528" y="5589240"/>
            <a:ext cx="8496944" cy="9144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изучение, обобщение и распространение положительного опыта работы наставников, обмен инновационным опытом в сфере наставничества педагогических работников</a:t>
            </a:r>
            <a:endParaRPr lang="ru-RU" sz="2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2643" r="12643"/>
          <a:stretch>
            <a:fillRect/>
          </a:stretch>
        </p:blipFill>
        <p:spPr bwMode="auto">
          <a:xfrm>
            <a:off x="0" y="-22942"/>
            <a:ext cx="9144000" cy="68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57018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Организационно-методические и организационно-педагогические условия и ресурсы включают: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251520" y="1772816"/>
            <a:ext cx="8496944" cy="72008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координирование вертикальных и горизонтальных связей в управлении наставнической деятельностью</a:t>
            </a:r>
            <a:endParaRPr lang="ru-RU" sz="2000" b="1" dirty="0"/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251520" y="2708920"/>
            <a:ext cx="8496944" cy="223224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нормотворческую, учебно-методическую, научно-методическую, информационно-аналитическую деятельность региональных центров непрерывного повышения профессионального мастерства педагогических работников (далее – ЦНППМ ПР), </a:t>
            </a:r>
            <a:r>
              <a:rPr lang="ru-RU" sz="2000" b="1" dirty="0" err="1" smtClean="0"/>
              <a:t>стажировочных</a:t>
            </a:r>
            <a:r>
              <a:rPr lang="ru-RU" sz="2000" b="1" dirty="0" smtClean="0"/>
              <a:t> площадок, сетевых сообществ, педагогических ассоциаций и т.д., направленную на поддержку наставничества педагогических работников в Организациях</a:t>
            </a:r>
            <a:endParaRPr lang="ru-RU" sz="2000" b="1" dirty="0"/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251520" y="5229200"/>
            <a:ext cx="8496944" cy="864096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осуществление мониторинга результатов наставнической деятельности</a:t>
            </a:r>
            <a:endParaRPr lang="ru-RU" sz="2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2643" r="12643"/>
          <a:stretch>
            <a:fillRect/>
          </a:stretch>
        </p:blipFill>
        <p:spPr bwMode="auto">
          <a:xfrm>
            <a:off x="0" y="-22942"/>
            <a:ext cx="9144000" cy="68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57018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Материально-технические условия и ресурсы образовательной организации могут включать: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1772816"/>
            <a:ext cx="8136904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/>
              <a:t>помещения для проведения индивидуальных и групповых (малых групп) встреч наставников и наставляемых</a:t>
            </a:r>
            <a:endParaRPr lang="ru-RU" sz="2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2852936"/>
            <a:ext cx="8136904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/>
              <a:t>доску объявлений для размещения открытой информации по наставничеству педагогических работников</a:t>
            </a:r>
            <a:endParaRPr lang="ru-RU" sz="2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4005064"/>
            <a:ext cx="8064896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/>
              <a:t>широкополосный (скоростной) интернет, </a:t>
            </a:r>
            <a:r>
              <a:rPr lang="ru-RU" sz="2400" b="1" dirty="0" err="1" smtClean="0"/>
              <a:t>Wi-Fi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4797152"/>
            <a:ext cx="8064896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/>
              <a:t>средства для организации видеоконференцсвязи (ВКС)</a:t>
            </a:r>
            <a:endParaRPr lang="ru-RU" sz="24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2643" r="12643"/>
          <a:stretch>
            <a:fillRect/>
          </a:stretch>
        </p:blipFill>
        <p:spPr bwMode="auto">
          <a:xfrm>
            <a:off x="0" y="-22942"/>
            <a:ext cx="9144000" cy="68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Стимулирование наставничества является инструментом мотивации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39952" y="1556792"/>
            <a:ext cx="4572000" cy="48320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Нематериальные способы стимулирования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/>
              <a:t>– </a:t>
            </a:r>
            <a:r>
              <a:rPr lang="ru-RU" sz="2000" dirty="0" smtClean="0"/>
              <a:t>комплекс мероприятий, направленных на повышение общественного статуса наставников, публичное признание их деятельности и заслуг, рост репутации, улучшение психологического климата в коллективе, увеличение работоспособности педагогических работников, повышение их лояльности к руководству, привлечение высококвалифицированных специалистов, которые не требуют прямого использования денежных и иных материальных ресурсов.</a:t>
            </a:r>
            <a:endParaRPr lang="ru-RU" sz="2000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251520" y="1556792"/>
            <a:ext cx="3456384" cy="378565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Times New Roman" pitchFamily="18" charset="0"/>
              </a:rPr>
              <a:t>Материальное (денежное) стимулирование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– определение размера денежных выплат работнику, установленных за реализацию наставнической деятельности.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2643" r="12643"/>
          <a:stretch>
            <a:fillRect/>
          </a:stretch>
        </p:blipFill>
        <p:spPr bwMode="auto">
          <a:xfrm>
            <a:off x="0" y="-22942"/>
            <a:ext cx="9144000" cy="68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Психолого-педагогические условия включают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700808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Психолого-педагогический ресурс в системе наставничества подразумевает: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852936"/>
            <a:ext cx="4104456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широкое использование методик и технологий рефлексивно-ценностного и эмоционально-ценностного отношения к участникам системы наставничества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2852936"/>
            <a:ext cx="4032448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психологическую поддержку формируемым парам наставников и наставляемых посредством проведения психологических тренингов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1307</TotalTime>
  <Words>1362</Words>
  <Application>Microsoft Office PowerPoint</Application>
  <PresentationFormat>Экран (4:3)</PresentationFormat>
  <Paragraphs>107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Августовское  педагогическое совещание работников образования муниципального образования Дубенский район</vt:lpstr>
      <vt:lpstr>Региональная модель института наставничества разработана</vt:lpstr>
      <vt:lpstr>Методологической основой системы наставничества является понимание наставничества</vt:lpstr>
      <vt:lpstr>Условия и ресурсы функционирования региональной модели института наставничества</vt:lpstr>
      <vt:lpstr>Организационно-методические и организационно-педагогические условия и ресурсы включают:</vt:lpstr>
      <vt:lpstr>Организационно-методические и организационно-педагогические условия и ресурсы включают:</vt:lpstr>
      <vt:lpstr>Материально-технические условия и ресурсы образовательной организации могут включать:</vt:lpstr>
      <vt:lpstr>Стимулирование наставничества является инструментом мотивации</vt:lpstr>
      <vt:lpstr>Психолого-педагогические условия включают</vt:lpstr>
      <vt:lpstr>Образовательная организация: </vt:lpstr>
      <vt:lpstr>Слайд 11</vt:lpstr>
      <vt:lpstr>Слайд 12</vt:lpstr>
      <vt:lpstr>Слайд 13</vt:lpstr>
      <vt:lpstr>Слайд 14</vt:lpstr>
      <vt:lpstr>Наставничество</vt:lpstr>
      <vt:lpstr>Слайд 16</vt:lpstr>
      <vt:lpstr>Наставничество как мера поддержки молодых специалистов</vt:lpstr>
      <vt:lpstr>Индивидуальная образовательная траектория наставляемого</vt:lpstr>
      <vt:lpstr>Алгоритм разработки индивидуальной образовательной траектории как образовательной технологии предусматривает следующие позиции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Александровна</dc:creator>
  <cp:lastModifiedBy>rost</cp:lastModifiedBy>
  <cp:revision>73</cp:revision>
  <dcterms:created xsi:type="dcterms:W3CDTF">2016-03-19T06:33:03Z</dcterms:created>
  <dcterms:modified xsi:type="dcterms:W3CDTF">2022-08-28T10:02:21Z</dcterms:modified>
</cp:coreProperties>
</file>