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8"/>
  </p:notesMasterIdLst>
  <p:sldIdLst>
    <p:sldId id="256" r:id="rId2"/>
    <p:sldId id="269" r:id="rId3"/>
    <p:sldId id="287" r:id="rId4"/>
    <p:sldId id="257" r:id="rId5"/>
    <p:sldId id="276" r:id="rId6"/>
    <p:sldId id="268" r:id="rId7"/>
    <p:sldId id="275" r:id="rId8"/>
    <p:sldId id="258" r:id="rId9"/>
    <p:sldId id="278" r:id="rId10"/>
    <p:sldId id="277" r:id="rId11"/>
    <p:sldId id="261" r:id="rId12"/>
    <p:sldId id="262" r:id="rId13"/>
    <p:sldId id="263" r:id="rId14"/>
    <p:sldId id="280" r:id="rId15"/>
    <p:sldId id="265" r:id="rId16"/>
    <p:sldId id="266" r:id="rId17"/>
    <p:sldId id="282" r:id="rId18"/>
    <p:sldId id="271" r:id="rId19"/>
    <p:sldId id="272" r:id="rId20"/>
    <p:sldId id="273" r:id="rId21"/>
    <p:sldId id="286" r:id="rId22"/>
    <p:sldId id="285" r:id="rId23"/>
    <p:sldId id="284" r:id="rId24"/>
    <p:sldId id="281" r:id="rId25"/>
    <p:sldId id="288" r:id="rId26"/>
    <p:sldId id="283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6A149-F920-4DDA-A617-696839DC936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394DD-A6FF-4B21-BF96-2041EDF34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109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394DD-A6FF-4B21-BF96-2041EDF349C7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463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309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479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505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579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7983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874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777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087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840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710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76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57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139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85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187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586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C89CC-AE6D-4F98-8B0C-E0983A49087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3D64AA9-7E9D-4F48-BA39-A5F3A5C04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14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Формирование орфографической зоркости младших школьников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66538" y="4777379"/>
            <a:ext cx="3338074" cy="1126283"/>
          </a:xfrm>
        </p:spPr>
        <p:txBody>
          <a:bodyPr/>
          <a:lstStyle/>
          <a:p>
            <a:r>
              <a:rPr lang="ru-RU" b="1" dirty="0" smtClean="0"/>
              <a:t>Учитель нач. классов:</a:t>
            </a:r>
          </a:p>
          <a:p>
            <a:r>
              <a:rPr lang="ru-RU" b="1" dirty="0" smtClean="0"/>
              <a:t>Фатеева Л.М.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744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Непроверяемая безударная гласная</a:t>
            </a:r>
          </a:p>
        </p:txBody>
      </p:sp>
      <p:pic>
        <p:nvPicPr>
          <p:cNvPr id="4" name="Объект 3" descr="freedoc_ru_47777_160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7138" y="1497725"/>
            <a:ext cx="5086055" cy="300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7678979" y="1836902"/>
            <a:ext cx="38256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Запомни</a:t>
            </a:r>
            <a:r>
              <a:rPr lang="ru-RU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14289" y="3819134"/>
            <a:ext cx="35903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B050"/>
                </a:solidFill>
              </a:rPr>
              <a:t>С</a:t>
            </a:r>
            <a:r>
              <a:rPr lang="ru-RU" sz="4400" b="1" dirty="0">
                <a:solidFill>
                  <a:srgbClr val="FF0000"/>
                </a:solidFill>
              </a:rPr>
              <a:t>О</a:t>
            </a:r>
            <a:r>
              <a:rPr lang="ru-RU" sz="4400" b="1" dirty="0">
                <a:solidFill>
                  <a:srgbClr val="00B050"/>
                </a:solidFill>
              </a:rPr>
              <a:t>БАКА</a:t>
            </a:r>
          </a:p>
        </p:txBody>
      </p:sp>
    </p:spTree>
    <p:extLst>
      <p:ext uri="{BB962C8B-B14F-4D97-AF65-F5344CB8AC3E}">
        <p14:creationId xmlns:p14="http://schemas.microsoft.com/office/powerpoint/2010/main" val="65489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Запиши слово, разбей на слоги, подчеркни орфограммы.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88372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К</a:t>
            </a:r>
            <a:r>
              <a:rPr lang="ru-RU" sz="7200" u="sng" dirty="0" smtClean="0"/>
              <a:t>а</a:t>
            </a:r>
            <a:r>
              <a:rPr lang="en-US" sz="7200" u="sng" dirty="0" smtClean="0">
                <a:solidFill>
                  <a:schemeClr val="accent2"/>
                </a:solidFill>
              </a:rPr>
              <a:t>I</a:t>
            </a:r>
            <a:r>
              <a:rPr lang="ru-RU" sz="7200" dirty="0" err="1" smtClean="0"/>
              <a:t>пус</a:t>
            </a:r>
            <a:r>
              <a:rPr lang="en-US" sz="7200" dirty="0" smtClean="0">
                <a:solidFill>
                  <a:schemeClr val="accent2"/>
                </a:solidFill>
              </a:rPr>
              <a:t>I</a:t>
            </a:r>
            <a:r>
              <a:rPr lang="ru-RU" sz="7200" dirty="0" smtClean="0"/>
              <a:t>та</a:t>
            </a:r>
            <a:endParaRPr lang="en-US" sz="7200" dirty="0" smtClean="0"/>
          </a:p>
          <a:p>
            <a:r>
              <a:rPr lang="ru-RU" sz="7200" dirty="0" smtClean="0"/>
              <a:t>с</a:t>
            </a:r>
            <a:r>
              <a:rPr lang="ru-RU" sz="7200" u="sng" dirty="0" smtClean="0"/>
              <a:t>о</a:t>
            </a:r>
            <a:r>
              <a:rPr lang="en-US" sz="7200" u="sng" dirty="0" smtClean="0">
                <a:solidFill>
                  <a:schemeClr val="accent2"/>
                </a:solidFill>
              </a:rPr>
              <a:t>I</a:t>
            </a:r>
            <a:r>
              <a:rPr lang="ru-RU" sz="7200" dirty="0" smtClean="0"/>
              <a:t>ба</a:t>
            </a:r>
            <a:r>
              <a:rPr lang="en-US" sz="7200" dirty="0" smtClean="0">
                <a:solidFill>
                  <a:schemeClr val="accent2"/>
                </a:solidFill>
              </a:rPr>
              <a:t>I</a:t>
            </a:r>
            <a:r>
              <a:rPr lang="ru-RU" sz="7200" dirty="0" smtClean="0"/>
              <a:t>ка</a:t>
            </a:r>
            <a:endParaRPr lang="en-US" sz="7200" dirty="0" smtClean="0"/>
          </a:p>
          <a:p>
            <a:r>
              <a:rPr lang="ru-RU" sz="7200" dirty="0" smtClean="0"/>
              <a:t>д</a:t>
            </a:r>
            <a:r>
              <a:rPr lang="ru-RU" sz="7200" u="sng" dirty="0" smtClean="0"/>
              <a:t>е</a:t>
            </a:r>
            <a:r>
              <a:rPr lang="en-US" sz="7200" u="sng" dirty="0" smtClean="0">
                <a:solidFill>
                  <a:schemeClr val="accent2"/>
                </a:solidFill>
              </a:rPr>
              <a:t>I</a:t>
            </a:r>
            <a:r>
              <a:rPr lang="ru-RU" sz="7200" dirty="0" err="1" smtClean="0"/>
              <a:t>жур</a:t>
            </a:r>
            <a:r>
              <a:rPr lang="en-US" sz="7200" dirty="0" smtClean="0">
                <a:solidFill>
                  <a:schemeClr val="accent2"/>
                </a:solidFill>
              </a:rPr>
              <a:t>I</a:t>
            </a:r>
            <a:r>
              <a:rPr lang="ru-RU" sz="7200" dirty="0" err="1" smtClean="0"/>
              <a:t>ный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1652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Письмо с «дырками», т.е. пропущенными буквами(гласными, согласными).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В л…су ж…</a:t>
            </a:r>
            <a:r>
              <a:rPr lang="ru-RU" sz="5400" b="1" dirty="0" err="1" smtClean="0"/>
              <a:t>вут</a:t>
            </a:r>
            <a:r>
              <a:rPr lang="ru-RU" sz="5400" b="1" dirty="0" smtClean="0"/>
              <a:t> разные </a:t>
            </a:r>
            <a:r>
              <a:rPr lang="ru-RU" sz="5400" b="1" dirty="0" err="1" smtClean="0"/>
              <a:t>зв</a:t>
            </a:r>
            <a:r>
              <a:rPr lang="ru-RU" sz="5400" b="1" dirty="0" smtClean="0"/>
              <a:t>…рюшки.</a:t>
            </a:r>
          </a:p>
          <a:p>
            <a:r>
              <a:rPr lang="ru-RU" sz="5400" b="1" dirty="0" smtClean="0"/>
              <a:t>Сне…  </a:t>
            </a:r>
            <a:r>
              <a:rPr lang="ru-RU" sz="5400" b="1" dirty="0" err="1" smtClean="0"/>
              <a:t>вып</a:t>
            </a:r>
            <a:r>
              <a:rPr lang="ru-RU" sz="5400" b="1" dirty="0" smtClean="0"/>
              <a:t>…л </a:t>
            </a:r>
            <a:r>
              <a:rPr lang="ru-RU" sz="5400" b="1" dirty="0" err="1" smtClean="0"/>
              <a:t>мя</a:t>
            </a:r>
            <a:r>
              <a:rPr lang="ru-RU" sz="5400" b="1" dirty="0" smtClean="0"/>
              <a:t>…кий и </a:t>
            </a:r>
            <a:r>
              <a:rPr lang="ru-RU" sz="5400" b="1" dirty="0" err="1" smtClean="0"/>
              <a:t>пуш</a:t>
            </a:r>
            <a:r>
              <a:rPr lang="ru-RU" sz="5400" b="1" dirty="0" smtClean="0"/>
              <a:t>…</a:t>
            </a:r>
            <a:r>
              <a:rPr lang="ru-RU" sz="5400" b="1" dirty="0" err="1" smtClean="0"/>
              <a:t>стый</a:t>
            </a:r>
            <a:r>
              <a:rPr lang="ru-RU" sz="5400" b="1" dirty="0" smtClean="0"/>
              <a:t>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13120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Вставь пропущенные гласные, подбери проверочные слова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Г</a:t>
            </a:r>
            <a:r>
              <a:rPr lang="ru-RU" sz="4000" b="1" u="sng" dirty="0" smtClean="0">
                <a:solidFill>
                  <a:srgbClr val="FF0000"/>
                </a:solidFill>
              </a:rPr>
              <a:t>…</a:t>
            </a:r>
            <a:r>
              <a:rPr lang="ru-RU" sz="4000" b="1" dirty="0" smtClean="0">
                <a:solidFill>
                  <a:srgbClr val="00B050"/>
                </a:solidFill>
              </a:rPr>
              <a:t>л</a:t>
            </a:r>
            <a:r>
              <a:rPr lang="ru-RU" sz="4000" b="1" u="sng" dirty="0" smtClean="0">
                <a:solidFill>
                  <a:srgbClr val="FF0000"/>
                </a:solidFill>
              </a:rPr>
              <a:t>…</a:t>
            </a:r>
            <a:r>
              <a:rPr lang="ru-RU" sz="4000" b="1" dirty="0" err="1" smtClean="0">
                <a:solidFill>
                  <a:srgbClr val="00B050"/>
                </a:solidFill>
              </a:rPr>
              <a:t>ва</a:t>
            </a:r>
            <a:r>
              <a:rPr lang="ru-RU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>
                <a:solidFill>
                  <a:srgbClr val="00B050"/>
                </a:solidFill>
              </a:rPr>
              <a:t>(</a:t>
            </a:r>
            <a:r>
              <a:rPr lang="ru-RU" sz="4000" b="1" dirty="0" smtClean="0">
                <a:solidFill>
                  <a:srgbClr val="00B050"/>
                </a:solidFill>
              </a:rPr>
              <a:t>г</a:t>
            </a:r>
            <a:r>
              <a:rPr lang="ru-RU" sz="4000" b="1" dirty="0" smtClean="0">
                <a:solidFill>
                  <a:srgbClr val="0070C0"/>
                </a:solidFill>
              </a:rPr>
              <a:t>о</a:t>
            </a:r>
            <a:r>
              <a:rPr lang="ru-RU" sz="4000" b="1" dirty="0" smtClean="0">
                <a:solidFill>
                  <a:srgbClr val="00B050"/>
                </a:solidFill>
              </a:rPr>
              <a:t>ловы</a:t>
            </a:r>
            <a:r>
              <a:rPr lang="ru-RU" sz="4000" b="1" dirty="0">
                <a:solidFill>
                  <a:srgbClr val="00B050"/>
                </a:solidFill>
              </a:rPr>
              <a:t>, гол</a:t>
            </a:r>
            <a:r>
              <a:rPr lang="ru-RU" sz="4000" b="1" dirty="0">
                <a:solidFill>
                  <a:srgbClr val="0070C0"/>
                </a:solidFill>
              </a:rPr>
              <a:t>о</a:t>
            </a:r>
            <a:r>
              <a:rPr lang="ru-RU" sz="4000" b="1" dirty="0">
                <a:solidFill>
                  <a:srgbClr val="00B050"/>
                </a:solidFill>
              </a:rPr>
              <a:t>вушка</a:t>
            </a:r>
            <a:r>
              <a:rPr lang="ru-RU" sz="4000" b="1" dirty="0" smtClean="0">
                <a:solidFill>
                  <a:srgbClr val="00B050"/>
                </a:solidFill>
              </a:rPr>
              <a:t>)</a:t>
            </a:r>
          </a:p>
          <a:p>
            <a:r>
              <a:rPr lang="ru-RU" sz="4000" b="1" dirty="0" err="1" smtClean="0">
                <a:solidFill>
                  <a:srgbClr val="00B050"/>
                </a:solidFill>
              </a:rPr>
              <a:t>Ст</a:t>
            </a:r>
            <a:r>
              <a:rPr lang="ru-RU" sz="4000" b="1" u="sng" dirty="0" smtClean="0">
                <a:solidFill>
                  <a:srgbClr val="FF0000"/>
                </a:solidFill>
              </a:rPr>
              <a:t>…</a:t>
            </a:r>
            <a:r>
              <a:rPr lang="ru-RU" sz="4000" b="1" dirty="0" smtClean="0">
                <a:solidFill>
                  <a:srgbClr val="00B050"/>
                </a:solidFill>
              </a:rPr>
              <a:t>р</a:t>
            </a:r>
            <a:r>
              <a:rPr lang="ru-RU" sz="4000" b="1" u="sng" dirty="0" smtClean="0">
                <a:solidFill>
                  <a:srgbClr val="FF0000"/>
                </a:solidFill>
              </a:rPr>
              <a:t>…</a:t>
            </a:r>
            <a:r>
              <a:rPr lang="ru-RU" sz="4000" b="1" dirty="0" smtClean="0">
                <a:solidFill>
                  <a:srgbClr val="00B050"/>
                </a:solidFill>
              </a:rPr>
              <a:t>на (ст</a:t>
            </a:r>
            <a:r>
              <a:rPr lang="ru-RU" sz="4000" b="1" dirty="0" smtClean="0">
                <a:solidFill>
                  <a:srgbClr val="0070C0"/>
                </a:solidFill>
              </a:rPr>
              <a:t>о</a:t>
            </a:r>
            <a:r>
              <a:rPr lang="ru-RU" sz="4000" b="1" dirty="0" smtClean="0">
                <a:solidFill>
                  <a:srgbClr val="00B050"/>
                </a:solidFill>
              </a:rPr>
              <a:t>роны, стор</a:t>
            </a:r>
            <a:r>
              <a:rPr lang="ru-RU" sz="4000" b="1" dirty="0" smtClean="0">
                <a:solidFill>
                  <a:srgbClr val="0070C0"/>
                </a:solidFill>
              </a:rPr>
              <a:t>о</a:t>
            </a:r>
            <a:r>
              <a:rPr lang="ru-RU" sz="4000" b="1" dirty="0" smtClean="0">
                <a:solidFill>
                  <a:srgbClr val="00B050"/>
                </a:solidFill>
              </a:rPr>
              <a:t>нка)</a:t>
            </a:r>
          </a:p>
          <a:p>
            <a:r>
              <a:rPr lang="ru-RU" sz="4000" b="1" dirty="0" smtClean="0">
                <a:solidFill>
                  <a:srgbClr val="00B050"/>
                </a:solidFill>
              </a:rPr>
              <a:t>П</a:t>
            </a:r>
            <a:r>
              <a:rPr lang="ru-RU" sz="4000" b="1" u="sng" dirty="0" smtClean="0">
                <a:solidFill>
                  <a:srgbClr val="FF0000"/>
                </a:solidFill>
              </a:rPr>
              <a:t>…</a:t>
            </a:r>
            <a:r>
              <a:rPr lang="ru-RU" sz="4000" b="1" dirty="0" smtClean="0">
                <a:solidFill>
                  <a:srgbClr val="00B050"/>
                </a:solidFill>
              </a:rPr>
              <a:t>л</a:t>
            </a:r>
            <a:r>
              <a:rPr lang="ru-RU" sz="4000" b="1" u="sng" dirty="0" smtClean="0">
                <a:solidFill>
                  <a:srgbClr val="FF0000"/>
                </a:solidFill>
              </a:rPr>
              <a:t>…</a:t>
            </a:r>
            <a:r>
              <a:rPr lang="ru-RU" sz="4000" b="1" dirty="0" err="1" smtClean="0">
                <a:solidFill>
                  <a:srgbClr val="00B050"/>
                </a:solidFill>
              </a:rPr>
              <a:t>са</a:t>
            </a:r>
            <a:r>
              <a:rPr lang="ru-RU" sz="4000" b="1" dirty="0" smtClean="0">
                <a:solidFill>
                  <a:srgbClr val="00B050"/>
                </a:solidFill>
              </a:rPr>
              <a:t> (п</a:t>
            </a:r>
            <a:r>
              <a:rPr lang="ru-RU" sz="4000" b="1" dirty="0" smtClean="0">
                <a:solidFill>
                  <a:srgbClr val="0070C0"/>
                </a:solidFill>
              </a:rPr>
              <a:t>о</a:t>
            </a:r>
            <a:r>
              <a:rPr lang="ru-RU" sz="4000" b="1" dirty="0" smtClean="0">
                <a:solidFill>
                  <a:srgbClr val="00B050"/>
                </a:solidFill>
              </a:rPr>
              <a:t>лосы, пол</a:t>
            </a:r>
            <a:r>
              <a:rPr lang="ru-RU" sz="4000" b="1" dirty="0" smtClean="0">
                <a:solidFill>
                  <a:srgbClr val="0070C0"/>
                </a:solidFill>
              </a:rPr>
              <a:t>о</a:t>
            </a:r>
            <a:r>
              <a:rPr lang="ru-RU" sz="4000" b="1" dirty="0" smtClean="0">
                <a:solidFill>
                  <a:srgbClr val="00B050"/>
                </a:solidFill>
              </a:rPr>
              <a:t>ска)</a:t>
            </a:r>
          </a:p>
          <a:p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91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6" y="188640"/>
            <a:ext cx="8291264" cy="46654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Загадки, шарады, кроссворды…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Вспомните десять птиц, в названиях которых по две буквы «о», а в одном из них даже три «о».( С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Л, С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КА, В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НА, С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ВЕЙ, В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БЕЙ, П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ЛЗЕНЬ, К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ПЛЯНКА, МУХ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ВКА, ЖАВ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К)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/>
              <a:t> </a:t>
            </a:r>
            <a:r>
              <a:rPr lang="ru-RU" sz="27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Отгадайте загадку в стихах: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С буквой о я круг приятелей,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С буквой а - мероприятие.  </a:t>
            </a:r>
            <a:r>
              <a:rPr lang="ru-RU" sz="2700" dirty="0"/>
              <a:t>    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7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мпания - к</a:t>
            </a:r>
            <a:r>
              <a:rPr lang="ru-RU" sz="27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мпания.</a:t>
            </a:r>
            <a:r>
              <a:rPr lang="ru-RU" sz="27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97285" y="7422204"/>
            <a:ext cx="7480490" cy="169107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Правописание ЧК Ч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Правописание ЧК Ч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https://gas-kvas.com/uploads/posts/2023-02/1676452971_gas-kvas-com-p-risunok-detskii-radostnii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179" y="2665378"/>
            <a:ext cx="9669293" cy="395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34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8726716" cy="128089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развитие 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-графической зоркости и мышления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лишнее слово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Рис, рисунок, рисовать, рисую.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Гусь, гусята, гусеница, гусыня.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Вода, водица, водитель, водный.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Стол, столовая, столица, столик.</a:t>
            </a:r>
          </a:p>
        </p:txBody>
      </p:sp>
    </p:spTree>
    <p:extLst>
      <p:ext uri="{BB962C8B-B14F-4D97-AF65-F5344CB8AC3E}">
        <p14:creationId xmlns:p14="http://schemas.microsoft.com/office/powerpoint/2010/main" val="52883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Какографические упражнения ( даю  в парах с сильными или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сильнымуч-ся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4кл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лису снек по колено. На ветках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пушыстые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подушечьки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Тонкие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бирёски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согнулись , а ели опустили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махнатые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лапы.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Лижыт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 ёлкой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заиц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Ряпчик поклевал семян и нырнул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вснег.Линивые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лоси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брадили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снегу.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1246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Распредели слова на группы.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9212" y="1322962"/>
            <a:ext cx="8915400" cy="458826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д,т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)кий, сто(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к,г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з,с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с,з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ьба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пиро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г,к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с,з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ш,ж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хо(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д,т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карапу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з,с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вперѐ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т,д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ф,в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Допиши по 2 слова в каждый столбик.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 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один столбик выпиши слова с приставками, в другой – слова с предлогами.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(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За)платил, (за)плату, (под)рисовал, (под)рисунком, (в)лез, (в)лес, (за)брал, (за)брата, (по)ход, (на)ходка, (по)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лѐт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(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)полю, (от)винтил.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37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Правописание наречий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2706414"/>
          </a:xfrm>
        </p:spPr>
        <p:txBody>
          <a:bodyPr/>
          <a:lstStyle/>
          <a:p>
            <a:pPr marL="273050" lvl="0" indent="-273050" defTabSz="91440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</a:pPr>
            <a:r>
              <a:rPr lang="ru-RU" sz="4000" dirty="0">
                <a:solidFill>
                  <a:srgbClr val="FF0000"/>
                </a:solidFill>
                <a:latin typeface="Constantia"/>
              </a:rPr>
              <a:t>с</a:t>
            </a:r>
            <a:r>
              <a:rPr lang="ru-RU" sz="4000" dirty="0">
                <a:solidFill>
                  <a:srgbClr val="00B050"/>
                </a:solidFill>
                <a:latin typeface="Constantia"/>
              </a:rPr>
              <a:t>начал</a:t>
            </a:r>
            <a:r>
              <a:rPr lang="ru-RU" sz="4000" dirty="0">
                <a:solidFill>
                  <a:srgbClr val="FF0000"/>
                </a:solidFill>
                <a:latin typeface="Constantia"/>
              </a:rPr>
              <a:t>а   </a:t>
            </a:r>
            <a:r>
              <a:rPr lang="ru-RU" sz="4000" dirty="0">
                <a:solidFill>
                  <a:srgbClr val="00B050"/>
                </a:solidFill>
                <a:latin typeface="Constantia"/>
              </a:rPr>
              <a:t>                    </a:t>
            </a:r>
            <a:r>
              <a:rPr lang="ru-RU" sz="4000" dirty="0">
                <a:solidFill>
                  <a:srgbClr val="CC0099"/>
                </a:solidFill>
                <a:latin typeface="Constantia"/>
              </a:rPr>
              <a:t>на</a:t>
            </a:r>
            <a:r>
              <a:rPr lang="ru-RU" sz="4000" dirty="0">
                <a:solidFill>
                  <a:srgbClr val="00B050"/>
                </a:solidFill>
                <a:latin typeface="Constantia"/>
              </a:rPr>
              <a:t>лев</a:t>
            </a:r>
            <a:r>
              <a:rPr lang="ru-RU" sz="4000" dirty="0">
                <a:solidFill>
                  <a:srgbClr val="CC0099"/>
                </a:solidFill>
                <a:latin typeface="Constantia"/>
              </a:rPr>
              <a:t>о</a:t>
            </a:r>
          </a:p>
          <a:p>
            <a:pPr marL="273050" lvl="0" indent="-273050" defTabSz="91440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</a:pPr>
            <a:r>
              <a:rPr lang="ru-RU" sz="4000" dirty="0">
                <a:solidFill>
                  <a:srgbClr val="FF0000"/>
                </a:solidFill>
                <a:latin typeface="Constantia"/>
              </a:rPr>
              <a:t>с</a:t>
            </a:r>
            <a:r>
              <a:rPr lang="ru-RU" sz="4000" dirty="0">
                <a:solidFill>
                  <a:srgbClr val="00B050"/>
                </a:solidFill>
                <a:latin typeface="Constantia"/>
              </a:rPr>
              <a:t>лев</a:t>
            </a:r>
            <a:r>
              <a:rPr lang="ru-RU" sz="4000" dirty="0">
                <a:solidFill>
                  <a:srgbClr val="FF0000"/>
                </a:solidFill>
                <a:latin typeface="Constantia"/>
              </a:rPr>
              <a:t>а </a:t>
            </a:r>
            <a:r>
              <a:rPr lang="ru-RU" sz="4000" dirty="0">
                <a:solidFill>
                  <a:srgbClr val="00B050"/>
                </a:solidFill>
                <a:latin typeface="Constantia"/>
              </a:rPr>
              <a:t>                          </a:t>
            </a:r>
            <a:r>
              <a:rPr lang="ru-RU" sz="4000" dirty="0">
                <a:solidFill>
                  <a:srgbClr val="CC0099"/>
                </a:solidFill>
                <a:latin typeface="Constantia"/>
              </a:rPr>
              <a:t>на</a:t>
            </a:r>
            <a:r>
              <a:rPr lang="ru-RU" sz="4000" dirty="0">
                <a:solidFill>
                  <a:srgbClr val="00B050"/>
                </a:solidFill>
                <a:latin typeface="Constantia"/>
              </a:rPr>
              <a:t>прав</a:t>
            </a:r>
            <a:r>
              <a:rPr lang="ru-RU" sz="4000" dirty="0">
                <a:solidFill>
                  <a:srgbClr val="CC0099"/>
                </a:solidFill>
                <a:latin typeface="Constantia"/>
              </a:rPr>
              <a:t>о</a:t>
            </a:r>
          </a:p>
          <a:p>
            <a:endParaRPr lang="ru-RU" dirty="0"/>
          </a:p>
        </p:txBody>
      </p:sp>
      <p:pic>
        <p:nvPicPr>
          <p:cNvPr id="4" name="Рисунок 3" descr="ar7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0318" y="4668771"/>
            <a:ext cx="1143000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2589212" y="2133600"/>
            <a:ext cx="8915400" cy="1539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3050" defTabSz="91440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3" charset="2"/>
              <a:buNone/>
            </a:pPr>
            <a:r>
              <a:rPr lang="ru-RU" sz="4000" smtClean="0">
                <a:solidFill>
                  <a:srgbClr val="FF0000"/>
                </a:solidFill>
                <a:latin typeface="Constantia"/>
              </a:rPr>
              <a:t>с</a:t>
            </a:r>
            <a:r>
              <a:rPr lang="ru-RU" sz="4000" smtClean="0">
                <a:solidFill>
                  <a:srgbClr val="00B050"/>
                </a:solidFill>
                <a:latin typeface="Constantia"/>
              </a:rPr>
              <a:t>начал</a:t>
            </a:r>
            <a:r>
              <a:rPr lang="ru-RU" sz="4000" smtClean="0">
                <a:solidFill>
                  <a:srgbClr val="FF0000"/>
                </a:solidFill>
                <a:latin typeface="Constantia"/>
              </a:rPr>
              <a:t>а   </a:t>
            </a:r>
            <a:r>
              <a:rPr lang="ru-RU" sz="4000" smtClean="0">
                <a:solidFill>
                  <a:srgbClr val="00B050"/>
                </a:solidFill>
                <a:latin typeface="Constantia"/>
              </a:rPr>
              <a:t>                    </a:t>
            </a:r>
            <a:r>
              <a:rPr lang="ru-RU" sz="4000" smtClean="0">
                <a:solidFill>
                  <a:srgbClr val="CC0099"/>
                </a:solidFill>
                <a:latin typeface="Constantia"/>
              </a:rPr>
              <a:t>на</a:t>
            </a:r>
            <a:r>
              <a:rPr lang="ru-RU" sz="4000" smtClean="0">
                <a:solidFill>
                  <a:srgbClr val="00B050"/>
                </a:solidFill>
                <a:latin typeface="Constantia"/>
              </a:rPr>
              <a:t>лев</a:t>
            </a:r>
            <a:r>
              <a:rPr lang="ru-RU" sz="4000" smtClean="0">
                <a:solidFill>
                  <a:srgbClr val="CC0099"/>
                </a:solidFill>
                <a:latin typeface="Constantia"/>
              </a:rPr>
              <a:t>о</a:t>
            </a:r>
          </a:p>
          <a:p>
            <a:pPr marL="273050" indent="-273050" defTabSz="91440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3" charset="2"/>
              <a:buNone/>
            </a:pPr>
            <a:r>
              <a:rPr lang="ru-RU" sz="4000" smtClean="0">
                <a:solidFill>
                  <a:srgbClr val="FF0000"/>
                </a:solidFill>
                <a:latin typeface="Constantia"/>
              </a:rPr>
              <a:t>с</a:t>
            </a:r>
            <a:r>
              <a:rPr lang="ru-RU" sz="4000" smtClean="0">
                <a:solidFill>
                  <a:srgbClr val="00B050"/>
                </a:solidFill>
                <a:latin typeface="Constantia"/>
              </a:rPr>
              <a:t>лев</a:t>
            </a:r>
            <a:r>
              <a:rPr lang="ru-RU" sz="4000" smtClean="0">
                <a:solidFill>
                  <a:srgbClr val="FF0000"/>
                </a:solidFill>
                <a:latin typeface="Constantia"/>
              </a:rPr>
              <a:t>а </a:t>
            </a:r>
            <a:r>
              <a:rPr lang="ru-RU" sz="4000" smtClean="0">
                <a:solidFill>
                  <a:srgbClr val="00B050"/>
                </a:solidFill>
                <a:latin typeface="Constantia"/>
              </a:rPr>
              <a:t>                          </a:t>
            </a:r>
            <a:r>
              <a:rPr lang="ru-RU" sz="4000" smtClean="0">
                <a:solidFill>
                  <a:srgbClr val="CC0099"/>
                </a:solidFill>
                <a:latin typeface="Constantia"/>
              </a:rPr>
              <a:t>на</a:t>
            </a:r>
            <a:r>
              <a:rPr lang="ru-RU" sz="4000" smtClean="0">
                <a:solidFill>
                  <a:srgbClr val="00B050"/>
                </a:solidFill>
                <a:latin typeface="Constantia"/>
              </a:rPr>
              <a:t>прав</a:t>
            </a:r>
            <a:r>
              <a:rPr lang="ru-RU" sz="4000" smtClean="0">
                <a:solidFill>
                  <a:srgbClr val="CC0099"/>
                </a:solidFill>
                <a:latin typeface="Constantia"/>
              </a:rPr>
              <a:t>о</a:t>
            </a:r>
          </a:p>
          <a:p>
            <a:endParaRPr lang="ru-RU" dirty="0"/>
          </a:p>
        </p:txBody>
      </p:sp>
      <p:pic>
        <p:nvPicPr>
          <p:cNvPr id="6" name="Рисунок 5" descr="ar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33488" y="4674476"/>
            <a:ext cx="1137501" cy="118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2988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НЕ </a:t>
            </a:r>
            <a:r>
              <a:rPr lang="ru-RU" sz="5400" b="1" dirty="0">
                <a:solidFill>
                  <a:srgbClr val="002060"/>
                </a:solidFill>
              </a:rPr>
              <a:t>с глаголами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lvl="0" indent="-274320" defTabSz="914400">
              <a:spcBef>
                <a:spcPct val="20000"/>
              </a:spcBef>
              <a:buClr>
                <a:srgbClr val="0BD0D9"/>
              </a:buClr>
              <a:buSzPct val="95000"/>
              <a:buNone/>
              <a:defRPr/>
            </a:pPr>
            <a:r>
              <a:rPr lang="ru-RU" sz="5400" dirty="0">
                <a:solidFill>
                  <a:srgbClr val="FF0000"/>
                </a:solidFill>
                <a:latin typeface="Constantia"/>
              </a:rPr>
              <a:t>не</a:t>
            </a:r>
            <a:r>
              <a:rPr lang="ru-RU" sz="5400" dirty="0">
                <a:solidFill>
                  <a:srgbClr val="00B050"/>
                </a:solidFill>
                <a:latin typeface="Constantia"/>
              </a:rPr>
              <a:t>  проходи</a:t>
            </a:r>
          </a:p>
          <a:p>
            <a:pPr marL="274320" lvl="0" indent="-274320" defTabSz="914400">
              <a:spcBef>
                <a:spcPct val="20000"/>
              </a:spcBef>
              <a:buClr>
                <a:srgbClr val="0BD0D9"/>
              </a:buClr>
              <a:buSzPct val="95000"/>
              <a:buNone/>
              <a:defRPr/>
            </a:pPr>
            <a:r>
              <a:rPr lang="ru-RU" sz="5400" dirty="0">
                <a:solidFill>
                  <a:srgbClr val="FF0000"/>
                </a:solidFill>
                <a:latin typeface="Constantia"/>
              </a:rPr>
              <a:t>не </a:t>
            </a:r>
            <a:r>
              <a:rPr lang="ru-RU" sz="5400" dirty="0">
                <a:solidFill>
                  <a:srgbClr val="00B050"/>
                </a:solidFill>
                <a:latin typeface="Constantia"/>
              </a:rPr>
              <a:t> молчи</a:t>
            </a:r>
          </a:p>
          <a:p>
            <a:pPr marL="274320" lvl="0" indent="-274320" defTabSz="914400">
              <a:spcBef>
                <a:spcPct val="20000"/>
              </a:spcBef>
              <a:buClr>
                <a:srgbClr val="0BD0D9"/>
              </a:buClr>
              <a:buSzPct val="95000"/>
              <a:buNone/>
              <a:defRPr/>
            </a:pPr>
            <a:r>
              <a:rPr lang="ru-RU" sz="5400" dirty="0">
                <a:solidFill>
                  <a:srgbClr val="FF0000"/>
                </a:solidFill>
                <a:latin typeface="Constantia"/>
              </a:rPr>
              <a:t>не</a:t>
            </a:r>
            <a:r>
              <a:rPr lang="ru-RU" sz="5400" dirty="0">
                <a:solidFill>
                  <a:srgbClr val="00B050"/>
                </a:solidFill>
                <a:latin typeface="Constantia"/>
              </a:rPr>
              <a:t>  </a:t>
            </a:r>
            <a:r>
              <a:rPr lang="ru-RU" sz="5400" dirty="0" smtClean="0">
                <a:solidFill>
                  <a:srgbClr val="00B050"/>
                </a:solidFill>
                <a:latin typeface="Constantia"/>
              </a:rPr>
              <a:t>спеши                 </a:t>
            </a:r>
            <a:endParaRPr lang="ru-RU" sz="5400" dirty="0">
              <a:solidFill>
                <a:srgbClr val="00B050"/>
              </a:solidFill>
              <a:latin typeface="Constantia"/>
            </a:endParaRPr>
          </a:p>
          <a:p>
            <a:pPr marL="274320" lvl="0" indent="-274320" defTabSz="914400">
              <a:spcBef>
                <a:spcPct val="20000"/>
              </a:spcBef>
              <a:buClr>
                <a:srgbClr val="0BD0D9"/>
              </a:buClr>
              <a:buSzPct val="95000"/>
              <a:buNone/>
              <a:defRPr/>
            </a:pPr>
            <a:r>
              <a:rPr lang="ru-RU" sz="5400" dirty="0">
                <a:solidFill>
                  <a:srgbClr val="FF0000"/>
                </a:solidFill>
                <a:latin typeface="Constantia"/>
              </a:rPr>
              <a:t>не</a:t>
            </a:r>
            <a:r>
              <a:rPr lang="ru-RU" sz="5400" dirty="0">
                <a:solidFill>
                  <a:srgbClr val="00B050"/>
                </a:solidFill>
                <a:latin typeface="Constantia"/>
              </a:rPr>
              <a:t>  нарушай</a:t>
            </a:r>
          </a:p>
          <a:p>
            <a:endParaRPr lang="ru-RU" dirty="0"/>
          </a:p>
        </p:txBody>
      </p:sp>
      <p:pic>
        <p:nvPicPr>
          <p:cNvPr id="4" name="Рисунок 3" descr="g5_04n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6912" y="2368236"/>
            <a:ext cx="4459287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255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79683" y="851338"/>
            <a:ext cx="76620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A53010"/>
              </a:buClr>
            </a:pPr>
            <a:r>
              <a:rPr lang="ru-RU" sz="4000" b="1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Грамотное письмо </a:t>
            </a:r>
            <a:r>
              <a:rPr lang="ru-RU" sz="4000" b="1" i="1" dirty="0">
                <a:solidFill>
                  <a:srgbClr val="04617B"/>
                </a:solidFill>
                <a:latin typeface="Bookman Old Style" panose="02050604050505020204" pitchFamily="18" charset="0"/>
              </a:rPr>
              <a:t>– признак культурного человека. Чтобы грамотно писать, нужно знать орфографические правила.</a:t>
            </a:r>
            <a:endParaRPr lang="ru-RU" sz="4000" dirty="0">
              <a:solidFill>
                <a:prstClr val="black">
                  <a:lumMod val="75000"/>
                  <a:lumOff val="25000"/>
                </a:prst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Содержимое 5" descr="kniga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1724" y="4153353"/>
            <a:ext cx="254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18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Правописание предлогов О и ОБ</a:t>
            </a:r>
          </a:p>
        </p:txBody>
      </p:sp>
      <p:pic>
        <p:nvPicPr>
          <p:cNvPr id="4" name="Объект 3" descr="Рисунок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8968" y="1264555"/>
            <a:ext cx="28098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26163" y="1264555"/>
            <a:ext cx="23391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о  </a:t>
            </a:r>
            <a:r>
              <a:rPr lang="ru-RU" sz="4000" b="1" dirty="0">
                <a:solidFill>
                  <a:srgbClr val="00B050"/>
                </a:solidFill>
              </a:rPr>
              <a:t> </a:t>
            </a:r>
            <a:r>
              <a:rPr lang="ru-RU" sz="4000" b="1" u="sng" dirty="0">
                <a:solidFill>
                  <a:srgbClr val="0E0EA2"/>
                </a:solidFill>
              </a:rPr>
              <a:t>д</a:t>
            </a:r>
            <a:r>
              <a:rPr lang="ru-RU" sz="4000" b="1" dirty="0">
                <a:solidFill>
                  <a:srgbClr val="00B050"/>
                </a:solidFill>
              </a:rPr>
              <a:t>оме</a:t>
            </a:r>
            <a:endParaRPr lang="ru-RU" sz="4000" b="1" dirty="0"/>
          </a:p>
        </p:txBody>
      </p:sp>
      <p:pic>
        <p:nvPicPr>
          <p:cNvPr id="8" name="Рисунок 7" descr="sw04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62216" y="5040532"/>
            <a:ext cx="1643063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937606" y="3075057"/>
            <a:ext cx="2483757" cy="29238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3050" lvl="0" indent="-273050" defTabSz="91440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</a:pPr>
            <a:endParaRPr lang="ru-RU" sz="4000" dirty="0" smtClean="0">
              <a:solidFill>
                <a:srgbClr val="CC0099"/>
              </a:solidFill>
              <a:latin typeface="Constantia"/>
            </a:endParaRPr>
          </a:p>
          <a:p>
            <a:pPr marL="273050" lvl="0" indent="-273050" defTabSz="91440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</a:pPr>
            <a:endParaRPr lang="ru-RU" sz="4000" dirty="0">
              <a:solidFill>
                <a:srgbClr val="CC0099"/>
              </a:solidFill>
              <a:latin typeface="Constantia"/>
            </a:endParaRPr>
          </a:p>
          <a:p>
            <a:pPr marL="273050" lvl="0" indent="-273050" defTabSz="91440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</a:pPr>
            <a:endParaRPr lang="ru-RU" sz="4000" dirty="0" smtClean="0">
              <a:solidFill>
                <a:srgbClr val="CC0099"/>
              </a:solidFill>
              <a:latin typeface="Constantia"/>
            </a:endParaRPr>
          </a:p>
          <a:p>
            <a:pPr marL="273050" lvl="0" indent="-273050" defTabSz="91440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sz="4000" b="1" dirty="0" smtClean="0">
                <a:solidFill>
                  <a:srgbClr val="CC0099"/>
                </a:solidFill>
                <a:latin typeface="Constantia"/>
              </a:rPr>
              <a:t>о</a:t>
            </a:r>
            <a:r>
              <a:rPr lang="ru-RU" sz="4000" b="1" dirty="0" smtClean="0">
                <a:solidFill>
                  <a:srgbClr val="0070C0"/>
                </a:solidFill>
                <a:latin typeface="Constantia"/>
              </a:rPr>
              <a:t>б</a:t>
            </a:r>
            <a:r>
              <a:rPr lang="ru-RU" sz="4000" b="1" dirty="0" smtClean="0">
                <a:solidFill>
                  <a:srgbClr val="CC0099"/>
                </a:solidFill>
                <a:latin typeface="Constantia"/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latin typeface="Constantia"/>
              </a:rPr>
              <a:t> </a:t>
            </a:r>
            <a:r>
              <a:rPr lang="ru-RU" sz="4000" b="1" u="sng" dirty="0">
                <a:solidFill>
                  <a:srgbClr val="FF0000"/>
                </a:solidFill>
                <a:latin typeface="Constantia"/>
              </a:rPr>
              <a:t>о</a:t>
            </a:r>
            <a:r>
              <a:rPr lang="ru-RU" sz="4000" b="1" dirty="0">
                <a:solidFill>
                  <a:srgbClr val="00B050"/>
                </a:solidFill>
                <a:latin typeface="Constantia"/>
              </a:rPr>
              <a:t>беде</a:t>
            </a:r>
          </a:p>
        </p:txBody>
      </p:sp>
    </p:spTree>
    <p:extLst>
      <p:ext uri="{BB962C8B-B14F-4D97-AF65-F5344CB8AC3E}">
        <p14:creationId xmlns:p14="http://schemas.microsoft.com/office/powerpoint/2010/main" val="343838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7823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Занимательные стихотворения с большим количеством орфограмм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Жили-были у бабуси два чудесных жирных гуся: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 гусь Шипучка, гусь Илья </a:t>
            </a:r>
            <a:r>
              <a:rPr lang="ru-RU" dirty="0" smtClean="0"/>
              <a:t>— сколько правил здесь, друзья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Чашка, шишка и пружина, кочка, строчка  и машина,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  26 кошка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Муська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, бык Буран, конь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Орлѐнок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пѐс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Уран,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  гриб, корова, лось, лиса, Анна, ванна, чудеса, щука,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 чаща, почка, класс </a:t>
            </a:r>
            <a:r>
              <a:rPr lang="ru-RU" dirty="0" smtClean="0"/>
              <a:t>— сколько правил здесь для вас?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8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36970" y="260649"/>
            <a:ext cx="9708204" cy="586551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и запиши как можно больше слов: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ПОДОКОННИК   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ряду найди лишнее слово и зачеркни его. Рядом запиши обобщенное название этих предметов:</a:t>
            </a:r>
          </a:p>
          <a:p>
            <a:pPr>
              <a:buNone/>
            </a:pPr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Берёза, сосна, ягода, дуб                                                    __________________________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Часы, очки, весы, термометр                                                ____________________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Секунда, минута, час, вечер                                                  _________________________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Молоко, сливки, сыр, хлеб                                                     ________________________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Машина, самолёт, поезд, автобус,                                       _________________________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                  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75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2261" y="565744"/>
            <a:ext cx="8911687" cy="1280890"/>
          </a:xfrm>
        </p:spPr>
        <p:txBody>
          <a:bodyPr>
            <a:normAutofit/>
          </a:bodyPr>
          <a:lstStyle/>
          <a:p>
            <a:r>
              <a:rPr lang="ru-RU" sz="3200" b="1" dirty="0" err="1">
                <a:solidFill>
                  <a:srgbClr val="C00000"/>
                </a:solidFill>
              </a:rPr>
              <a:t>Межпредметные</a:t>
            </a:r>
            <a:r>
              <a:rPr lang="ru-RU" sz="3200" b="1" dirty="0">
                <a:solidFill>
                  <a:srgbClr val="C00000"/>
                </a:solidFill>
              </a:rPr>
              <a:t> связи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1124744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---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передать состояние и настроение природы, художники придумали особенный жанр ИЗО искусства. А как называется этот жанр, вы узнаете, разгадав загадку.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видишь – на картине                     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Нарисована река, 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ель и белый иней, 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сад и облака, 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спешная равнина, 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поле и шалаш,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картина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Называется…   (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йза</a:t>
            </a: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!)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Учителя других предметов должны следить за орфографической грамотностью.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21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9889" y="350195"/>
            <a:ext cx="9494196" cy="616733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Развить орфическую зоркость и достичь орфографической грамотности учащихся можно ежедневным упорным трудом.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помогают орфографические минутки, которые включаются в каждый урок русского языка. Оригинальные, нешаблонные вопросы и задания, занимательные задачи орфографических минуток не только пробуждают интерес и стимулируют мысль учащихся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sun9-51.userapi.com/impf/jOUgDSg-6B9IKIyhLcoOGBL3P0fxE9e48hYE2w/RUnH8gpK7jI.jpg?size=0x0&amp;quality=90&amp;proxy=1&amp;sign=aff4ec1f95ddf99bae20252d43af5eef&amp;c_uniq_tag=116T7o6Zx6QPMNqNpAa7cGgflgdoNiRjAtab0QDIhvs&amp;type=video_thum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69" y="13218174"/>
            <a:ext cx="8652957" cy="865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sun9-51.userapi.com/impf/jOUgDSg-6B9IKIyhLcoOGBL3P0fxE9e48hYE2w/RUnH8gpK7jI.jpg?size=0x0&amp;quality=90&amp;proxy=1&amp;sign=aff4ec1f95ddf99bae20252d43af5eef&amp;c_uniq_tag=116T7o6Zx6QPMNqNpAa7cGgflgdoNiRjAtab0QDIhvs&amp;type=video_thumb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2" t="2833" r="-3309" b="43320"/>
          <a:stretch/>
        </p:blipFill>
        <p:spPr bwMode="auto">
          <a:xfrm>
            <a:off x="3265994" y="2889116"/>
            <a:ext cx="8562840" cy="33365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18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i.ytimg.com/vi/H9gseYZR9r4/maxresdefault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898" y="418289"/>
            <a:ext cx="9416373" cy="58560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262664" y="2529191"/>
            <a:ext cx="30642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9286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ЛИТЕРАТУРА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Арямова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О. С. «Причины орфографических ошибок младших школьников// Проблемы развития речи учащихся начальных классов»- М., 1985 г.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Ефименкова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Л. Н. «Коррекция устной и письменной речи учащихся начальных классов». – М: Просвещение, 1991 г.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Кларин М. В. «Характерные черты исследовательского подхода; обучение на основе решения проблем» - Школьные технологии, 2004г., №1.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Локалова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Н.П. «Как помочь слабоуспевающему ученику». – М: «Ось – 89», 2003 г.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Тоцкий П.С. «Орфография без правил» - М: Просвещение</a:t>
            </a: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49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 rot="20797810">
            <a:off x="3719514" y="476250"/>
            <a:ext cx="4321175" cy="83185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8" lon="19439996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  <a:contourClr>
                <a:srgbClr val="707070"/>
              </a:contour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0070C0"/>
                </a:solidFill>
                <a:latin typeface="Impact" panose="020B0806030902050204" pitchFamily="34" charset="0"/>
              </a:rPr>
              <a:t>      ЗАДАЧИ</a:t>
            </a: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 panose="020B0806030902050204" pitchFamily="34" charset="0"/>
              </a:rPr>
              <a:t>: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589212" y="1634247"/>
            <a:ext cx="8915400" cy="4815191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     ФОРМИРОВАНИЕ   ОРФОГРАФИЧЕСКИХ  НАВЫКОВ ЧЕРЕЗ РАЗВИТИЕ  ПОЗНАВАТЕЛЬНЫХ ИНТЕРЕСОВ  К  ПРЕДМЕТУ;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  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</a:t>
            </a:r>
            <a:r>
              <a:rPr lang="ru-RU" sz="2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ГРАМОТНОГО  ПИСЬМА, ГРАМОТНОЙ  РЕЧИ;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 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ОБНАРУЖИВАТЬ  ОШИБКУ  В  ПИСЬМЕННОМ  ТЕКСТЕ;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 </a:t>
            </a:r>
            <a:r>
              <a:rPr lang="ru-RU" sz="2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 ОБУЧЕНИЯ  РЕБЁНКА  ОБУЧАТЬ  ПРИМЕНЯТЬ  ПРАВИЛА  НА  ПРАКТИКЕ 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  РАЗВИТИЕ УСТНОЙ И   ПИСЬМЕННОЙ    РЕЧИ;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 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 ВИДОВ  ПАМЯТИ;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  ОБОГАЩЕНИЕ  СЛОВАРНОГО  ЗАПАСА УЧАЩИХСЯ;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  ВОСПИТАНИЕ  КУЛЬТУРЫ  ПИСЬМА;</a:t>
            </a:r>
          </a:p>
        </p:txBody>
      </p:sp>
    </p:spTree>
    <p:extLst>
      <p:ext uri="{BB962C8B-B14F-4D97-AF65-F5344CB8AC3E}">
        <p14:creationId xmlns:p14="http://schemas.microsoft.com/office/powerpoint/2010/main" val="508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8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8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8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8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8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8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8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8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4569" y="4036979"/>
            <a:ext cx="9928731" cy="62062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https://cerenas.club/uploads/posts/2022-12/1671008831_cerenas-club-p-fon-s-detmi-dlya-detskogo-sada-instagram-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710" y="277965"/>
            <a:ext cx="10434470" cy="641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96511" y="2149813"/>
            <a:ext cx="49416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направлением орфографической зоркости в 1 классе идёт знакомство  с признаками самой распространенной группы орфограмм русского языка и начало  формирования орфографической зоркости учащихся.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17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021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при восприятии на слух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68877"/>
            <a:ext cx="8915400" cy="2529191"/>
          </a:xfrm>
        </p:spPr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схем в 1 классе очень помогает не пропускать гласные в словах.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на слух есть ли «опасные места»  в словах, если есть-сколько их, гласные или согласные.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орфографическую зоркость надо начинать тогда. Когда у ребёнка сложится отчетливое разграничение понятий «звук» и «буква».</a:t>
            </a:r>
          </a:p>
          <a:p>
            <a:endParaRPr lang="ru-RU" dirty="0"/>
          </a:p>
        </p:txBody>
      </p:sp>
      <p:pic>
        <p:nvPicPr>
          <p:cNvPr id="1026" name="Picture 2" descr="https://catherineasquithgallery.com/uploads/posts/2021-02/1613648117_87-p-foni-dlya-prezentatsii-sportivnie-detskie-9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446" y="3774333"/>
            <a:ext cx="507657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14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535022"/>
            <a:ext cx="8915400" cy="440663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Артикулярный фактор (работа речевого аппарата</a:t>
            </a:r>
          </a:p>
          <a:p>
            <a:pPr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 процессе проговаривания создаёт</a:t>
            </a:r>
          </a:p>
          <a:p>
            <a:pPr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запоминательный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 слова)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предупреждения  орфографических ошибок</a:t>
            </a:r>
          </a:p>
          <a:p>
            <a:pPr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используются: </a:t>
            </a:r>
          </a:p>
          <a:p>
            <a:pPr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1. Выборочное комментирование слов, в</a:t>
            </a:r>
          </a:p>
          <a:p>
            <a:pPr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которых дети испытывают затруднение.</a:t>
            </a:r>
          </a:p>
          <a:p>
            <a:pPr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    2. Проговаривание трудных для написания</a:t>
            </a:r>
          </a:p>
          <a:p>
            <a:pPr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5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детей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0162" y="1342417"/>
            <a:ext cx="9163455" cy="5169853"/>
          </a:xfrm>
        </p:spPr>
        <p:txBody>
          <a:bodyPr>
            <a:normAutofit fontScale="47500" lnSpcReduction="20000"/>
          </a:bodyPr>
          <a:lstStyle/>
          <a:p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Зрительный фактор (срабатывает при</a:t>
            </a:r>
          </a:p>
          <a:p>
            <a:pPr marL="0" indent="0">
              <a:buNone/>
            </a:pP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запоминании непроверяемых написаний).(</a:t>
            </a:r>
            <a:r>
              <a:rPr lang="ru-RU" sz="5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</a:t>
            </a: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Слуховой фактор (пишущий человек должен</a:t>
            </a:r>
          </a:p>
          <a:p>
            <a:pPr marL="0" indent="0">
              <a:buNone/>
            </a:pP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слушать и слышать то, что говорит учитель</a:t>
            </a:r>
          </a:p>
          <a:p>
            <a:pPr marL="0" indent="0">
              <a:buNone/>
            </a:pP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или, что он сам себе проговаривает) (</a:t>
            </a:r>
            <a:r>
              <a:rPr lang="ru-RU" sz="5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аудиал</a:t>
            </a: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5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Рукодвигательный</a:t>
            </a: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 (любого</a:t>
            </a:r>
          </a:p>
          <a:p>
            <a:pPr marL="0" indent="0">
              <a:buNone/>
            </a:pP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орфографического навыка можно достичь только при</a:t>
            </a:r>
          </a:p>
          <a:p>
            <a:pPr marL="0" indent="0">
              <a:buNone/>
            </a:pP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упражнений, т.е. при ритмичном движении</a:t>
            </a:r>
          </a:p>
          <a:p>
            <a:pPr marL="0" indent="0">
              <a:buNone/>
            </a:pP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пишущей руки) </a:t>
            </a:r>
            <a:r>
              <a:rPr lang="ru-RU" sz="5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кинестетик</a:t>
            </a: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  <p:pic>
        <p:nvPicPr>
          <p:cNvPr id="5" name="Picture 2" descr="https://vtkosnova.com/wp-content/uploads/2023/03/Dizajn-bez-min-e1679506525407-300x4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3408" y="3064214"/>
            <a:ext cx="2498592" cy="3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55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6850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при зрительном восприятии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46698"/>
            <a:ext cx="8915400" cy="5155660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/>
              <a:t>1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Нахождение «опасных мест» на страницах букваря, прописи, на доске, карточке и их объяснение.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Два вида чтения печатного слова: «как написано» и «как говорим»,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орфографическое и орфоэпическое, наблюдение за сходством и различием написания и произношения.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Списывание с предварительной работой над орфограммами.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64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9136620" cy="21348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Прописная (заглавная) буква в собственных именах, кличках животных, названиях городов, стран, рек, морей, океанов и т.д.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2056" y="2948152"/>
            <a:ext cx="10432556" cy="3752192"/>
          </a:xfrm>
        </p:spPr>
        <p:txBody>
          <a:bodyPr>
            <a:normAutofit fontScale="85000" lnSpcReduction="20000"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П</a:t>
            </a:r>
            <a:r>
              <a:rPr lang="ru-RU" sz="4400" b="1" dirty="0">
                <a:solidFill>
                  <a:srgbClr val="00B050"/>
                </a:solidFill>
              </a:rPr>
              <a:t>етров </a:t>
            </a:r>
            <a:r>
              <a:rPr lang="ru-RU" sz="4400" b="1" dirty="0">
                <a:solidFill>
                  <a:srgbClr val="FF0000"/>
                </a:solidFill>
              </a:rPr>
              <a:t>П</a:t>
            </a:r>
            <a:r>
              <a:rPr lang="ru-RU" sz="4400" b="1" dirty="0">
                <a:solidFill>
                  <a:srgbClr val="00B050"/>
                </a:solidFill>
              </a:rPr>
              <a:t>ётр </a:t>
            </a:r>
            <a:r>
              <a:rPr lang="ru-RU" sz="4400" b="1" dirty="0">
                <a:solidFill>
                  <a:srgbClr val="FF0000"/>
                </a:solidFill>
              </a:rPr>
              <a:t>П</a:t>
            </a:r>
            <a:r>
              <a:rPr lang="ru-RU" sz="4400" b="1" dirty="0">
                <a:solidFill>
                  <a:srgbClr val="00B050"/>
                </a:solidFill>
              </a:rPr>
              <a:t>етрович;</a:t>
            </a:r>
          </a:p>
          <a:p>
            <a:r>
              <a:rPr lang="ru-RU" sz="4400" b="1" dirty="0">
                <a:solidFill>
                  <a:srgbClr val="FF0000"/>
                </a:solidFill>
              </a:rPr>
              <a:t>Е</a:t>
            </a:r>
            <a:r>
              <a:rPr lang="ru-RU" sz="4400" b="1" dirty="0">
                <a:solidFill>
                  <a:srgbClr val="00B050"/>
                </a:solidFill>
              </a:rPr>
              <a:t>вразия, </a:t>
            </a:r>
            <a:r>
              <a:rPr lang="ru-RU" sz="4400" b="1" dirty="0">
                <a:solidFill>
                  <a:srgbClr val="FF0000"/>
                </a:solidFill>
              </a:rPr>
              <a:t>Р</a:t>
            </a:r>
            <a:r>
              <a:rPr lang="ru-RU" sz="4400" b="1" dirty="0">
                <a:solidFill>
                  <a:srgbClr val="00B050"/>
                </a:solidFill>
              </a:rPr>
              <a:t>оссия, </a:t>
            </a:r>
            <a:r>
              <a:rPr lang="ru-RU" sz="4400" b="1" dirty="0">
                <a:solidFill>
                  <a:srgbClr val="FF0000"/>
                </a:solidFill>
              </a:rPr>
              <a:t>М</a:t>
            </a:r>
            <a:r>
              <a:rPr lang="ru-RU" sz="4400" b="1" dirty="0">
                <a:solidFill>
                  <a:srgbClr val="00B050"/>
                </a:solidFill>
              </a:rPr>
              <a:t>осква, </a:t>
            </a:r>
            <a:r>
              <a:rPr lang="ru-RU" sz="4400" b="1" dirty="0">
                <a:solidFill>
                  <a:srgbClr val="FF0000"/>
                </a:solidFill>
              </a:rPr>
              <a:t>К</a:t>
            </a:r>
            <a:r>
              <a:rPr lang="ru-RU" sz="4400" b="1" dirty="0">
                <a:solidFill>
                  <a:srgbClr val="00B050"/>
                </a:solidFill>
              </a:rPr>
              <a:t>расногорск;</a:t>
            </a:r>
          </a:p>
          <a:p>
            <a:r>
              <a:rPr lang="ru-RU" sz="4400" b="1" dirty="0">
                <a:solidFill>
                  <a:srgbClr val="FF0000"/>
                </a:solidFill>
              </a:rPr>
              <a:t>Б</a:t>
            </a:r>
            <a:r>
              <a:rPr lang="ru-RU" sz="4400" b="1" dirty="0">
                <a:solidFill>
                  <a:srgbClr val="00B050"/>
                </a:solidFill>
              </a:rPr>
              <a:t>айкал, </a:t>
            </a:r>
            <a:r>
              <a:rPr lang="ru-RU" sz="4400" b="1" dirty="0">
                <a:solidFill>
                  <a:srgbClr val="FF0000"/>
                </a:solidFill>
              </a:rPr>
              <a:t>Е</a:t>
            </a:r>
            <a:r>
              <a:rPr lang="ru-RU" sz="4400" b="1" dirty="0">
                <a:solidFill>
                  <a:srgbClr val="00B050"/>
                </a:solidFill>
              </a:rPr>
              <a:t>нисей, </a:t>
            </a:r>
            <a:r>
              <a:rPr lang="ru-RU" sz="4400" b="1" dirty="0">
                <a:solidFill>
                  <a:srgbClr val="FF0000"/>
                </a:solidFill>
              </a:rPr>
              <a:t>Ч</a:t>
            </a:r>
            <a:r>
              <a:rPr lang="ru-RU" sz="4400" b="1" dirty="0">
                <a:solidFill>
                  <a:srgbClr val="00B050"/>
                </a:solidFill>
              </a:rPr>
              <a:t>ёрное море, </a:t>
            </a:r>
          </a:p>
          <a:p>
            <a:pPr>
              <a:buNone/>
            </a:pPr>
            <a:r>
              <a:rPr lang="ru-RU" sz="4400" b="1" dirty="0">
                <a:solidFill>
                  <a:srgbClr val="00B050"/>
                </a:solidFill>
              </a:rPr>
              <a:t>   </a:t>
            </a:r>
            <a:r>
              <a:rPr lang="ru-RU" sz="4400" b="1" dirty="0">
                <a:solidFill>
                  <a:srgbClr val="FF0000"/>
                </a:solidFill>
              </a:rPr>
              <a:t>Т</a:t>
            </a:r>
            <a:r>
              <a:rPr lang="ru-RU" sz="4400" b="1" dirty="0">
                <a:solidFill>
                  <a:srgbClr val="00B050"/>
                </a:solidFill>
              </a:rPr>
              <a:t>ихий океан;</a:t>
            </a:r>
          </a:p>
          <a:p>
            <a:r>
              <a:rPr lang="ru-RU" sz="4400" b="1" dirty="0">
                <a:solidFill>
                  <a:srgbClr val="00B050"/>
                </a:solidFill>
              </a:rPr>
              <a:t>пёс </a:t>
            </a:r>
            <a:r>
              <a:rPr lang="ru-RU" sz="4400" b="1" dirty="0">
                <a:solidFill>
                  <a:srgbClr val="FF0000"/>
                </a:solidFill>
              </a:rPr>
              <a:t>Б</a:t>
            </a:r>
            <a:r>
              <a:rPr lang="ru-RU" sz="4400" b="1" dirty="0">
                <a:solidFill>
                  <a:srgbClr val="00B050"/>
                </a:solidFill>
              </a:rPr>
              <a:t>арбос, котёнок </a:t>
            </a:r>
            <a:r>
              <a:rPr lang="ru-RU" sz="4400" b="1" dirty="0">
                <a:solidFill>
                  <a:srgbClr val="FF0000"/>
                </a:solidFill>
              </a:rPr>
              <a:t>П</a:t>
            </a:r>
            <a:r>
              <a:rPr lang="ru-RU" sz="4400" b="1" dirty="0">
                <a:solidFill>
                  <a:srgbClr val="00B050"/>
                </a:solidFill>
              </a:rPr>
              <a:t>ушок, </a:t>
            </a:r>
          </a:p>
          <a:p>
            <a:pPr>
              <a:buNone/>
            </a:pPr>
            <a:r>
              <a:rPr lang="ru-RU" sz="4400" b="1" dirty="0">
                <a:solidFill>
                  <a:srgbClr val="00B050"/>
                </a:solidFill>
              </a:rPr>
              <a:t>   корова </a:t>
            </a:r>
            <a:r>
              <a:rPr lang="ru-RU" sz="4400" b="1" dirty="0">
                <a:solidFill>
                  <a:srgbClr val="FF0000"/>
                </a:solidFill>
              </a:rPr>
              <a:t>З</a:t>
            </a:r>
            <a:r>
              <a:rPr lang="ru-RU" sz="4400" b="1" dirty="0">
                <a:solidFill>
                  <a:srgbClr val="00B050"/>
                </a:solidFill>
              </a:rPr>
              <a:t>орька.</a:t>
            </a:r>
          </a:p>
          <a:p>
            <a:endParaRPr lang="ru-RU" dirty="0"/>
          </a:p>
        </p:txBody>
      </p:sp>
      <p:pic>
        <p:nvPicPr>
          <p:cNvPr id="6" name="Picture 4" descr="wtp0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1187" y="4063507"/>
            <a:ext cx="2003425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478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284</TotalTime>
  <Words>1437</Words>
  <Application>Microsoft Office PowerPoint</Application>
  <PresentationFormat>Широкоэкранный</PresentationFormat>
  <Paragraphs>135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6" baseType="lpstr">
      <vt:lpstr>Arial</vt:lpstr>
      <vt:lpstr>Bookman Old Style</vt:lpstr>
      <vt:lpstr>Calibri</vt:lpstr>
      <vt:lpstr>Century Gothic</vt:lpstr>
      <vt:lpstr>Constantia</vt:lpstr>
      <vt:lpstr>Impact</vt:lpstr>
      <vt:lpstr>Times New Roman</vt:lpstr>
      <vt:lpstr>Wingdings</vt:lpstr>
      <vt:lpstr>Wingdings 3</vt:lpstr>
      <vt:lpstr>Легкий дым</vt:lpstr>
      <vt:lpstr>Формирование орфографической зоркости младших школьников</vt:lpstr>
      <vt:lpstr>Презентация PowerPoint</vt:lpstr>
      <vt:lpstr>Презентация PowerPoint</vt:lpstr>
      <vt:lpstr>Презентация PowerPoint</vt:lpstr>
      <vt:lpstr>Упражнения при восприятии на слух</vt:lpstr>
      <vt:lpstr>Презентация PowerPoint</vt:lpstr>
      <vt:lpstr>Восприятие детей</vt:lpstr>
      <vt:lpstr>Упражнения при зрительном восприятии</vt:lpstr>
      <vt:lpstr>Прописная (заглавная) буква в собственных именах, кличках животных, названиях городов, стран, рек, морей, океанов и т.д.</vt:lpstr>
      <vt:lpstr>Непроверяемая безударная гласная</vt:lpstr>
      <vt:lpstr>Запиши слово, разбей на слоги, подчеркни орфограммы.</vt:lpstr>
      <vt:lpstr>Письмо с «дырками», т.е. пропущенными буквами(гласными, согласными).</vt:lpstr>
      <vt:lpstr>Вставь пропущенные гласные, подбери проверочные слова</vt:lpstr>
      <vt:lpstr>Загадки, шарады, кроссворды… Вспомните десять птиц, в названиях которых по две буквы «о», а в одном из них даже три «о».( СОКОЛ, СОРОКА, ВОРОНА, СОЛОВЕЙ, ВОРОБЕЙ, ПОПОЛЗЕНЬ, КОНОПЛЯНКА, МУХОЛОВКА, ЖАВОРОНОК)  Отгадайте загадку в стихах: С буквой о я круг приятелей, С буквой а - мероприятие.      Компания - кампания. </vt:lpstr>
      <vt:lpstr>Упражнения на развитие орфо-графической зоркости и мышления</vt:lpstr>
      <vt:lpstr>Какографические упражнения ( даю  в парах с сильными или сильнымуч-ся) 4кл</vt:lpstr>
      <vt:lpstr>Распредели слова на группы.</vt:lpstr>
      <vt:lpstr>Правописание наречий</vt:lpstr>
      <vt:lpstr>НЕ с глаголами</vt:lpstr>
      <vt:lpstr>Правописание предлогов О и ОБ</vt:lpstr>
      <vt:lpstr>Занимательные стихотворения с большим количеством орфограмм</vt:lpstr>
      <vt:lpstr>Презентация PowerPoint</vt:lpstr>
      <vt:lpstr>Межпредметные связи</vt:lpstr>
      <vt:lpstr>Презентация PowerPoint</vt:lpstr>
      <vt:lpstr>Презентация PowerPoint</vt:lpstr>
      <vt:lpstr>ЛИТЕРАТУРА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орфо</dc:title>
  <dc:creator>людмила</dc:creator>
  <cp:lastModifiedBy>людмила</cp:lastModifiedBy>
  <cp:revision>43</cp:revision>
  <dcterms:created xsi:type="dcterms:W3CDTF">2023-10-30T10:06:12Z</dcterms:created>
  <dcterms:modified xsi:type="dcterms:W3CDTF">2023-11-12T05:56:05Z</dcterms:modified>
</cp:coreProperties>
</file>