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26"/>
  </p:notesMasterIdLst>
  <p:sldIdLst>
    <p:sldId id="281" r:id="rId2"/>
    <p:sldId id="292" r:id="rId3"/>
    <p:sldId id="256" r:id="rId4"/>
    <p:sldId id="282" r:id="rId5"/>
    <p:sldId id="283" r:id="rId6"/>
    <p:sldId id="287" r:id="rId7"/>
    <p:sldId id="288" r:id="rId8"/>
    <p:sldId id="289" r:id="rId9"/>
    <p:sldId id="290" r:id="rId10"/>
    <p:sldId id="262" r:id="rId11"/>
    <p:sldId id="260" r:id="rId12"/>
    <p:sldId id="265" r:id="rId13"/>
    <p:sldId id="264" r:id="rId14"/>
    <p:sldId id="266" r:id="rId15"/>
    <p:sldId id="267" r:id="rId16"/>
    <p:sldId id="268" r:id="rId17"/>
    <p:sldId id="284" r:id="rId18"/>
    <p:sldId id="285" r:id="rId19"/>
    <p:sldId id="293" r:id="rId20"/>
    <p:sldId id="294" r:id="rId21"/>
    <p:sldId id="279" r:id="rId22"/>
    <p:sldId id="295" r:id="rId23"/>
    <p:sldId id="297" r:id="rId24"/>
    <p:sldId id="280" r:id="rId25"/>
  </p:sldIdLst>
  <p:sldSz cx="9144000" cy="6858000" type="screen4x3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59074"/>
    <a:srgbClr val="1E1E78"/>
    <a:srgbClr val="666699"/>
    <a:srgbClr val="3399FF"/>
    <a:srgbClr val="04374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1" autoAdjust="0"/>
    <p:restoredTop sz="84604" autoAdjust="0"/>
  </p:normalViewPr>
  <p:slideViewPr>
    <p:cSldViewPr>
      <p:cViewPr varScale="1">
        <p:scale>
          <a:sx n="61" d="100"/>
          <a:sy n="61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464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04664"/>
            <a:ext cx="6660232" cy="1728192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7416824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123728" y="1484784"/>
            <a:ext cx="69127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8" name="Рисунок 17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7416824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484784"/>
            <a:ext cx="69127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file:///D:\Mathematics\Setup\res\res06F9589B-85BB-44D7-BF57-4F19C71ABAD9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brazovaka.ru/evklid.html" TargetMode="External"/><Relationship Id="rId2" Type="http://schemas.openxmlformats.org/officeDocument/2006/relationships/hyperlink" Target="https://101student.ru/istoriya/evklid-biografiy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oplelife.ru/94772_2" TargetMode="External"/><Relationship Id="rId5" Type="http://schemas.openxmlformats.org/officeDocument/2006/relationships/hyperlink" Target="https://elementy.ru/nauchno-populyarnaya_biblioteka/433240/Sokrovishche_geometrii" TargetMode="External"/><Relationship Id="rId4" Type="http://schemas.openxmlformats.org/officeDocument/2006/relationships/hyperlink" Target="https://obrazovaka.ru/alpha/p/pifagor-pythagoras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252520" cy="7173416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ru-RU" sz="6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6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образовательное учреждение</a:t>
            </a:r>
            <a:endParaRPr lang="ru-RU" sz="6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Тульской области</a:t>
            </a:r>
            <a:endParaRPr lang="ru-RU" sz="6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«Тульский государственный машиностроительный колледж</a:t>
            </a:r>
            <a:endParaRPr lang="ru-RU" sz="6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 Никиты Демидова»</a:t>
            </a:r>
            <a:endParaRPr lang="ru-RU" sz="6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(ГПОУ ТО «ТГМК им. Н. Демидова)</a:t>
            </a:r>
            <a:endParaRPr lang="ru-RU" sz="6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sz="1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  <a:endParaRPr lang="ru-RU" sz="1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истории развития математики»</a:t>
            </a:r>
            <a:endParaRPr lang="ru-RU" sz="11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9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28900" lvl="6" indent="0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                                                                     Платонова Ольга Викторовна </a:t>
            </a:r>
          </a:p>
          <a:p>
            <a:pPr marL="0" indent="0">
              <a:buNone/>
            </a:pPr>
            <a:r>
              <a:rPr lang="ru-RU" sz="6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6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6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Тула 2023г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0614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45855"/>
            <a:ext cx="6167038" cy="115089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Евклид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142984"/>
            <a:ext cx="4714875" cy="3929063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000628" y="1000108"/>
            <a:ext cx="3963860" cy="552523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Евклида очень интересна как взрослым, так и школьникам. Это величайший древнегреческий философ, математик, оптик, астроном и музыкант эллинистического Египта. </a:t>
            </a:r>
          </a:p>
        </p:txBody>
      </p:sp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143108" y="857232"/>
            <a:ext cx="6786610" cy="5380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жизнь учёного прошла в александрийских стенах, поэтому и его научная деятельность с открытиями состоялась здесь. Образование он получил от платоновских учеников, поэтому от них же и перенял взгляды, которые и помогли ему сформировать свой класс математики и стать преподавателем. Предшественниками Евклида были знаменитые математики Фалес с Пифагором и Аристотелем, которые сделали фундаментальные открытия в области тригонометрической науки.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комп1\Desktop\Проект\1820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00264" cy="178592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020" b="4020"/>
          <a:stretch>
            <a:fillRect/>
          </a:stretch>
        </p:blipFill>
        <p:spPr>
          <a:xfrm>
            <a:off x="2143108" y="214290"/>
            <a:ext cx="54864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3728" y="4500570"/>
            <a:ext cx="5734420" cy="214314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6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трудом учёного является письменный памятник «Начала». </a:t>
            </a:r>
            <a:r>
              <a:rPr lang="ru-RU" sz="6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книга, написанная примерно в 300 году до нашей эры и посвящённая систематическому виду построений в геометрии</a:t>
            </a:r>
            <a:r>
              <a:rPr lang="ru-RU" sz="7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0795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85728"/>
            <a:ext cx="7094022" cy="624018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Евклида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имели огромное значение для мировой истории, математики и других наук.</a:t>
            </a:r>
          </a:p>
          <a:p>
            <a:pPr marL="0" indent="0">
              <a:buNone/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был первым, кто: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систематизировал известные труды предшественников в единый сборник из 13 книг;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5 постулатов НОД (наибольших общих делителей) и 5 аксиом в области геометрии;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охарактеризовал все известные геометрические фигуры, дал понятие кривым линиям, коническим сечениям и другим явлениям;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трактат по ошибкам при изучении и создании геометрических доказательств;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доказал практическое использовании математики при изучении звёзд, небесных тел, космоса и других наук;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изучил свет с законами его распространения;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изучил зеркала и способности преломления в них световых лучей;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простейшую теорию в области музыки;</a:t>
            </a:r>
          </a:p>
          <a:p>
            <a:pPr lvl="0"/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постулаты и формулы </a:t>
            </a:r>
            <a:r>
              <a:rPr lang="ru-RU" sz="35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5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механике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определил удельный вес тел.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27319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5855"/>
            <a:ext cx="6381352" cy="1150897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46"/>
            <a:ext cx="4591049" cy="3443287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16016" y="1571613"/>
            <a:ext cx="4248472" cy="4953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Евклид — отец геометрии, то Пифагора величают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отцом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также жил в Греции, за полторы сотни лет до Евклида.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 Самосский – один из самых известных древнегреческих философов, мистиков и математиков, создатель религиозно-философской школы.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46448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Downloads\Pythagoras_in_Thomas_Stanley_History_of_Philosoph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214710" cy="517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68" y="500042"/>
            <a:ext cx="5464628" cy="573727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ажная 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заслуга Пифагора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основание славной школы 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математиков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более столетия определяла развитие этой науки в Древней Греции. С его именем связывают и сам термин «математика» (от греческого слова </a:t>
            </a:r>
            <a:r>
              <a:rPr lang="ru-RU" sz="3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μαθημa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учение, наука), объединивший четыре родственные дисциплины созданной Пифагором и его приверженцами 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пифагорейцами 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знаний: геометрию, арифметику, астрономию и гармонику.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28125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5984" y="1071546"/>
            <a:ext cx="6858016" cy="5429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 4000 лет спустя, мы имеем дело с теоремой-рекордсменом по количеству всевозможных доказательств.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прочим, их коллекционирование — давняя традиция. Пик интереса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теореме Пифагора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пришёлся на вторую половину XIX — начало XX столетия. И если первые коллекции содержали не более двух-трёх десятков доказательств, то к концу XIX века их число приблизилось к 100, а ещё через полвека превысило 360, и это только тех, что удалось собрать по разным источникам. Кто только не брался за решение этой нестареющей задачи — от именитых учёных и популяризаторов науки до конгрессменов и школьников. И что примечательно, в оригинальности и простоте решения иные любители не уступали профессионалам!</a:t>
            </a:r>
          </a:p>
          <a:p>
            <a:endParaRPr lang="ru-RU" dirty="0"/>
          </a:p>
        </p:txBody>
      </p:sp>
      <p:pic>
        <p:nvPicPr>
          <p:cNvPr id="4" name="Рисунок 3" descr="Великие математики и их открытия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" y="19"/>
            <a:ext cx="2250821" cy="331279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214810" y="428604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4000 лет спустя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015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679338" cy="115089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Софья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Ковалевская – «принцесса математики»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928670"/>
            <a:ext cx="4248472" cy="57150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Софья Васильевна Ковалевская — легендарный математик и механик, первая женщина-профессор в истории Северной Европы и России, первая в мире женщина с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ученым званием -профессор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математики». А еще автор множества литературных произведений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Софье Ковалевской не повезло жить во времена, когда в России женщинам запрещалось поступать в высшие учебные заведения. Она могла получить высшее образование только за границей. Софья отправилась в Берлинский университет.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1874 году она защитила диссертацию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тему: «К теории дифференциальных уравнений в частных производных».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было 24 года.     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4" descr="Истории великих женщин: Профессор математики Софья Ковалевская — первая в мире!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3655695" cy="5021771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32979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6050" y="1142984"/>
            <a:ext cx="6250446" cy="50943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Ковалевская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автор многочисленных научных работ в сфере физики и математики,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причём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была не только теоретиком, но и практиком. Отечественные и зарубежные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сегодня отмечают невероятную точность, с которой проводила исследования «Профессор Соня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воспоминаниях Софья писала: </a:t>
            </a:r>
            <a:r>
              <a:rPr lang="ru-RU" sz="3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 меня больше привлекает своей философской стороной, и она всегда представлялась мне наукой, открывающей совершенно новые горизонты».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Возможно, именно такой подход к работе и помогал молодой женщине профессору достигать все новых и новых вершин. 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14678" y="428604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Наука прежде всего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валевская Софь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2532888" cy="2935224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177800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Downloads\234234-1-768x57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714356"/>
            <a:ext cx="5940425" cy="445531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14678" y="0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памяти навсегда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214950"/>
            <a:ext cx="87154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Через 5 лет после смерти  Софьи Ковалевской, российские женщины сумели собрать нужную сумму  на установку памятника великой соотечественнице. Таким образом, они хотели добиться признания её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заслуг в математике и отметить её вклад  в борьбе за право женщин на получение высшего образования.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Содержание</a:t>
            </a:r>
            <a:endParaRPr lang="ru-RU" dirty="0"/>
          </a:p>
        </p:txBody>
      </p:sp>
      <p:sp>
        <p:nvSpPr>
          <p:cNvPr id="24" name="Объект 23"/>
          <p:cNvSpPr>
            <a:spLocks noGrp="1"/>
          </p:cNvSpPr>
          <p:nvPr>
            <p:ph idx="1"/>
          </p:nvPr>
        </p:nvSpPr>
        <p:spPr>
          <a:xfrm>
            <a:off x="3169276" y="1928949"/>
            <a:ext cx="5256584" cy="656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Древнеегипетские числа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2723728" y="49461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2439565" y="436992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2495128" y="4412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723728" y="24315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2439565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3169276" y="2775815"/>
            <a:ext cx="443965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Евклид и его главный труд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2495128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723728" y="32697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2439565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2495128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>
            <a:off x="2725316" y="4106395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2439565" y="353172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2495128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7" name="Line 266"/>
          <p:cNvSpPr>
            <a:spLocks noChangeShapeType="1"/>
          </p:cNvSpPr>
          <p:nvPr/>
        </p:nvSpPr>
        <p:spPr bwMode="gray">
          <a:xfrm>
            <a:off x="2723728" y="580660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angle 267"/>
          <p:cNvSpPr>
            <a:spLocks noChangeArrowheads="1"/>
          </p:cNvSpPr>
          <p:nvPr/>
        </p:nvSpPr>
        <p:spPr bwMode="ltGray">
          <a:xfrm rot="3419336">
            <a:off x="2439565" y="5230345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Text Box 268"/>
          <p:cNvSpPr txBox="1">
            <a:spLocks noChangeArrowheads="1"/>
          </p:cNvSpPr>
          <p:nvPr/>
        </p:nvSpPr>
        <p:spPr bwMode="gray">
          <a:xfrm>
            <a:off x="2495128" y="52732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3169276" y="3614944"/>
            <a:ext cx="526747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 4000 лет спустя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3212575" y="4495709"/>
            <a:ext cx="389882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 Софья</a:t>
            </a: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3169276" y="5374116"/>
            <a:ext cx="363514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3240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714356"/>
            <a:ext cx="857255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ранние  математические задачи,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решения,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которых требовала повседневная жизнь, появились в Древнем Египте и стали обыденными сегодня.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Ведь без расчетов невозможно построить здание, будь то дворец или просто склад для зерна; поделить землю между родственниками, прибыль между торговцами и т.д. К сожалению, что касается математиков Древнего Египта, то мы не знаем даже их имён.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Открытия Евклида, Пифагора, Архимеда, Софьи Ковалевской являются актуальными на сегодняшний день и используются современным человеком.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еликие математики древности и Средневековья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4" y="4357694"/>
            <a:ext cx="7437120" cy="1936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первого анкетирования (до трансляции информации студентам)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Вопросы: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1. Знаете ли вы имена каких-нибудь знаменитых учёных-математиков? (Да или нет)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Ответ: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2. Знали ли вы, что математика делится на разделы? (Назовите их)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Ответ: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3. Назовите учёного, основавшего геометрию, которую мы изучаем в школе.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Ответ: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4. Назовите учёного, основавшего алгебру, которую мы изучаем в школе.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Ответ: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5. Назовите фамилии известных вам учёных-математиков и их открытия.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Ответ:</a:t>
            </a:r>
          </a:p>
          <a:p>
            <a:r>
              <a:rPr lang="ru-RU" sz="2400" dirty="0" smtClean="0"/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Итоги: </a:t>
            </a:r>
            <a:r>
              <a:rPr lang="ru-RU" sz="2400" b="1" dirty="0" smtClean="0">
                <a:solidFill>
                  <a:srgbClr val="0070C0"/>
                </a:solidFill>
              </a:rPr>
              <a:t>99%</a:t>
            </a:r>
            <a:r>
              <a:rPr lang="ru-RU" sz="2400" dirty="0" smtClean="0">
                <a:solidFill>
                  <a:srgbClr val="0070C0"/>
                </a:solidFill>
              </a:rPr>
              <a:t> студентов групп 0631 и 0331 на </a:t>
            </a:r>
            <a:r>
              <a:rPr lang="ru-RU" sz="2400" b="1" dirty="0" smtClean="0">
                <a:solidFill>
                  <a:srgbClr val="0070C0"/>
                </a:solidFill>
              </a:rPr>
              <a:t>первый вопрос</a:t>
            </a:r>
            <a:r>
              <a:rPr lang="ru-RU" sz="2400" dirty="0" smtClean="0">
                <a:solidFill>
                  <a:srgbClr val="0070C0"/>
                </a:solidFill>
              </a:rPr>
              <a:t> ответили, назвав одного ученого: Пифагора;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45%</a:t>
            </a:r>
            <a:r>
              <a:rPr lang="ru-RU" sz="2400" dirty="0" smtClean="0">
                <a:solidFill>
                  <a:srgbClr val="0070C0"/>
                </a:solidFill>
              </a:rPr>
              <a:t> ответили на </a:t>
            </a:r>
            <a:r>
              <a:rPr lang="ru-RU" sz="2400" b="1" dirty="0" smtClean="0">
                <a:solidFill>
                  <a:srgbClr val="0070C0"/>
                </a:solidFill>
              </a:rPr>
              <a:t>второй вопрос</a:t>
            </a:r>
            <a:r>
              <a:rPr lang="ru-RU" sz="2400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1% </a:t>
            </a:r>
            <a:r>
              <a:rPr lang="ru-RU" sz="2400" dirty="0" smtClean="0">
                <a:solidFill>
                  <a:srgbClr val="0070C0"/>
                </a:solidFill>
              </a:rPr>
              <a:t>на</a:t>
            </a:r>
            <a:r>
              <a:rPr lang="ru-RU" sz="2400" b="1" dirty="0" smtClean="0">
                <a:solidFill>
                  <a:srgbClr val="0070C0"/>
                </a:solidFill>
              </a:rPr>
              <a:t> третий вопрос</a:t>
            </a:r>
            <a:r>
              <a:rPr lang="ru-RU" sz="2400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10%</a:t>
            </a:r>
            <a:r>
              <a:rPr lang="ru-RU" sz="2400" dirty="0" smtClean="0">
                <a:solidFill>
                  <a:srgbClr val="0070C0"/>
                </a:solidFill>
              </a:rPr>
              <a:t>на</a:t>
            </a:r>
            <a:r>
              <a:rPr lang="ru-RU" sz="2400" b="1" dirty="0" smtClean="0">
                <a:solidFill>
                  <a:srgbClr val="0070C0"/>
                </a:solidFill>
              </a:rPr>
              <a:t> пятый вопрос.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790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87154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анкетирования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выступления в группе: 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100%</a:t>
            </a:r>
            <a:r>
              <a:rPr lang="ru-RU" sz="2800" dirty="0" smtClean="0">
                <a:solidFill>
                  <a:srgbClr val="0070C0"/>
                </a:solidFill>
              </a:rPr>
              <a:t> студентов групп 0631 и 0331 на </a:t>
            </a:r>
            <a:r>
              <a:rPr lang="ru-RU" sz="2800" b="1" dirty="0" smtClean="0">
                <a:solidFill>
                  <a:srgbClr val="0070C0"/>
                </a:solidFill>
              </a:rPr>
              <a:t>первый вопрос</a:t>
            </a:r>
            <a:r>
              <a:rPr lang="ru-RU" sz="2800" dirty="0" smtClean="0">
                <a:solidFill>
                  <a:srgbClr val="0070C0"/>
                </a:solidFill>
              </a:rPr>
              <a:t> ответили, назвав </a:t>
            </a:r>
            <a:r>
              <a:rPr lang="ru-RU" sz="2800" b="1" dirty="0" smtClean="0">
                <a:solidFill>
                  <a:srgbClr val="0070C0"/>
                </a:solidFill>
              </a:rPr>
              <a:t>более трёх учёных – математиков</a:t>
            </a:r>
            <a:r>
              <a:rPr lang="ru-RU" sz="2800" dirty="0" smtClean="0">
                <a:solidFill>
                  <a:srgbClr val="0070C0"/>
                </a:solidFill>
              </a:rPr>
              <a:t>;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                                       85%</a:t>
            </a:r>
            <a:r>
              <a:rPr lang="ru-RU" sz="2800" dirty="0" smtClean="0">
                <a:solidFill>
                  <a:srgbClr val="0070C0"/>
                </a:solidFill>
              </a:rPr>
              <a:t> ответили на </a:t>
            </a:r>
            <a:r>
              <a:rPr lang="ru-RU" sz="2800" b="1" dirty="0" smtClean="0">
                <a:solidFill>
                  <a:srgbClr val="0070C0"/>
                </a:solidFill>
              </a:rPr>
              <a:t>второй вопрос</a:t>
            </a:r>
            <a:r>
              <a:rPr lang="ru-RU" sz="2800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                100% </a:t>
            </a:r>
            <a:r>
              <a:rPr lang="ru-RU" sz="2800" dirty="0" smtClean="0">
                <a:solidFill>
                  <a:srgbClr val="0070C0"/>
                </a:solidFill>
              </a:rPr>
              <a:t>на</a:t>
            </a:r>
            <a:r>
              <a:rPr lang="ru-RU" sz="2800" b="1" dirty="0" smtClean="0">
                <a:solidFill>
                  <a:srgbClr val="0070C0"/>
                </a:solidFill>
              </a:rPr>
              <a:t> третий вопрос</a:t>
            </a:r>
            <a:r>
              <a:rPr lang="ru-RU" sz="2800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                    100% </a:t>
            </a:r>
            <a:r>
              <a:rPr lang="ru-RU" sz="2800" dirty="0" smtClean="0">
                <a:solidFill>
                  <a:srgbClr val="0070C0"/>
                </a:solidFill>
              </a:rPr>
              <a:t>на</a:t>
            </a:r>
            <a:r>
              <a:rPr lang="ru-RU" sz="2800" b="1" dirty="0" smtClean="0">
                <a:solidFill>
                  <a:srgbClr val="0070C0"/>
                </a:solidFill>
              </a:rPr>
              <a:t> пятый вопрос. </a:t>
            </a:r>
            <a:endParaRPr lang="ru-RU" sz="2800" dirty="0" smtClean="0">
              <a:solidFill>
                <a:srgbClr val="0070C0"/>
              </a:solidFill>
            </a:endParaRPr>
          </a:p>
        </p:txBody>
      </p:sp>
      <p:pic>
        <p:nvPicPr>
          <p:cNvPr id="7" name="Picture 7" descr="file:///D:/Mathematics/Setup/res/res06F9589B-85BB-44D7-BF57-4F19C71ABAD9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>
          <a:xfrm>
            <a:off x="5643570" y="2500306"/>
            <a:ext cx="3168650" cy="41148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600" b="1" u="sng" dirty="0" smtClean="0">
                <a:solidFill>
                  <a:srgbClr val="FF0000"/>
                </a:solidFill>
              </a:rPr>
              <a:t>Список литературы</a:t>
            </a:r>
            <a:r>
              <a:rPr lang="ru-RU" sz="2600" b="1" dirty="0" smtClean="0">
                <a:solidFill>
                  <a:srgbClr val="FF0000"/>
                </a:solidFill>
              </a:rPr>
              <a:t>:</a:t>
            </a:r>
          </a:p>
          <a:p>
            <a:pPr algn="ctr">
              <a:buNone/>
            </a:pPr>
            <a:endParaRPr lang="ru-RU" sz="2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1.  </a:t>
            </a:r>
            <a:r>
              <a:rPr lang="ru-RU" sz="2100" dirty="0" smtClean="0">
                <a:solidFill>
                  <a:schemeClr val="tx1"/>
                </a:solidFill>
              </a:rPr>
              <a:t>Детская энциклопедия / Мифы и легенды народов мира, которая знакомит нас с мифами и легендами всех народов, в том числе Древнего Египта. Мы узнаем о богах, которым преклонялись древние люди, о священных ритуалах.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2. Деревенский Б.Г. Книга «Древний Египет»,которая рассказывает о земле фараонов и пирамид, высоком искусстве и жестоких войнах. Дает яркое представление о том, как жили на берегах Нила в далекой древности от фараона </a:t>
            </a:r>
            <a:r>
              <a:rPr lang="ru-RU" sz="2100" dirty="0" err="1" smtClean="0">
                <a:solidFill>
                  <a:schemeClr val="tx1"/>
                </a:solidFill>
              </a:rPr>
              <a:t>Хуфу</a:t>
            </a:r>
            <a:r>
              <a:rPr lang="ru-RU" sz="2100" dirty="0" smtClean="0">
                <a:solidFill>
                  <a:schemeClr val="tx1"/>
                </a:solidFill>
              </a:rPr>
              <a:t> до царицы </a:t>
            </a:r>
            <a:r>
              <a:rPr lang="ru-RU" sz="2100" dirty="0" err="1" smtClean="0">
                <a:solidFill>
                  <a:schemeClr val="tx1"/>
                </a:solidFill>
              </a:rPr>
              <a:t>Нифертити</a:t>
            </a:r>
            <a:r>
              <a:rPr lang="ru-RU" sz="2100" dirty="0" smtClean="0">
                <a:solidFill>
                  <a:schemeClr val="tx1"/>
                </a:solidFill>
              </a:rPr>
              <a:t>, о том как тысячи лет назад возникла цивилизация, памятники и история которой по сей день изумляют нас.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3. М. </a:t>
            </a:r>
            <a:r>
              <a:rPr lang="ru-RU" sz="2100" dirty="0" err="1" smtClean="0">
                <a:solidFill>
                  <a:schemeClr val="tx1"/>
                </a:solidFill>
              </a:rPr>
              <a:t>Матье</a:t>
            </a:r>
            <a:r>
              <a:rPr lang="ru-RU" sz="2100" dirty="0" smtClean="0">
                <a:solidFill>
                  <a:schemeClr val="tx1"/>
                </a:solidFill>
              </a:rPr>
              <a:t> «День египетского мальчика». Это историческая повесть посвященная мальчишкам, жившим более 30 веков тому назад в Древнем Египте, которые осваивают премудрости счета и письма в египетской школе.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4. «Страна </a:t>
            </a:r>
            <a:r>
              <a:rPr lang="ru-RU" sz="2100" dirty="0" err="1" smtClean="0">
                <a:solidFill>
                  <a:schemeClr val="tx1"/>
                </a:solidFill>
              </a:rPr>
              <a:t>большогоХаппи</a:t>
            </a:r>
            <a:r>
              <a:rPr lang="ru-RU" sz="2100" dirty="0" smtClean="0">
                <a:solidFill>
                  <a:schemeClr val="tx1"/>
                </a:solidFill>
              </a:rPr>
              <a:t>». Эта книга об основах письменности и математического счета в Древнем Египте. Она знакомит нас с примерами и задачами, которые дошли до наших дней.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5. </a:t>
            </a:r>
            <a:r>
              <a:rPr lang="ru-RU" sz="2100" dirty="0" err="1" smtClean="0">
                <a:solidFill>
                  <a:schemeClr val="tx1"/>
                </a:solidFill>
              </a:rPr>
              <a:t>Стройк</a:t>
            </a:r>
            <a:r>
              <a:rPr lang="ru-RU" sz="2100" dirty="0" smtClean="0">
                <a:solidFill>
                  <a:schemeClr val="tx1"/>
                </a:solidFill>
              </a:rPr>
              <a:t> Д.Я. «Краткий очерк истории математики». В очень скромном объеме автор дал последовательное изложение основных фактов, событий многовековой истории математики от ее зарождения до начала двадцатого столетия.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6. Малых А.Е. «История математики к задачах». Здесь представлены задачи Древнего Египта и Вавилона, отражающие основные этапы и специфику развития математического знания.</a:t>
            </a:r>
          </a:p>
          <a:p>
            <a:pPr>
              <a:buNone/>
            </a:pPr>
            <a:r>
              <a:rPr lang="ru-RU" sz="2100" b="1" dirty="0" smtClean="0">
                <a:solidFill>
                  <a:schemeClr val="tx1"/>
                </a:solidFill>
              </a:rPr>
              <a:t> </a:t>
            </a:r>
            <a:endParaRPr lang="ru-RU" sz="21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100" b="1" dirty="0" smtClean="0">
                <a:solidFill>
                  <a:srgbClr val="FF0000"/>
                </a:solidFill>
              </a:rPr>
              <a:t>Интернет-ресурсы:</a:t>
            </a:r>
            <a:endParaRPr lang="ru-RU" sz="21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  <a:hlinkClick r:id="rId2"/>
              </a:rPr>
              <a:t>https://101student.ru/istoriya/evklid-biografiya.html</a:t>
            </a:r>
            <a:endParaRPr lang="ru-RU" sz="21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  <a:hlinkClick r:id="rId3"/>
              </a:rPr>
              <a:t>https://obrazovaka.ru/evklid.html</a:t>
            </a:r>
            <a:endParaRPr lang="ru-RU" sz="21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  <a:hlinkClick r:id="rId4"/>
              </a:rPr>
              <a:t>https://obrazovaka.ru/alpha/p/pifagor-pythagoras</a:t>
            </a:r>
            <a:endParaRPr lang="ru-RU" sz="21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  <a:hlinkClick r:id="rId5"/>
              </a:rPr>
              <a:t>https://elementy.ru/nauchno-populyarnaya_biblioteka/433240/Sokrovishche_geometrii</a:t>
            </a:r>
            <a:endParaRPr lang="ru-RU" sz="21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  <a:hlinkClick r:id="rId6"/>
              </a:rPr>
              <a:t>https://www.peoplelife.ru/94772_2</a:t>
            </a:r>
            <a:endParaRPr lang="ru-RU" sz="21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http://mar19654810.narod.ru/p7aa1.html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https://nacion.ru/476814a-arhimed-biografiya-otkryitiya-i-interesnyie-faktyi-iz-jizni-matematika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https://biographe.ru/uchenie/al-horezmi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 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143116"/>
            <a:ext cx="7128792" cy="114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7040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50" y="0"/>
            <a:ext cx="4248150" cy="318611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000232" y="3500438"/>
            <a:ext cx="6964256" cy="302490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нуждами </a:t>
            </a:r>
            <a:r>
              <a:rPr lang="ru-RU" sz="2400" dirty="0">
                <a:solidFill>
                  <a:schemeClr val="tx1"/>
                </a:solidFill>
              </a:rPr>
              <a:t>человека, поисками способов их преодоления. Они приобрели, современный вид благодаря теоретической мысли ученых разных столетий и народов</a:t>
            </a:r>
            <a:r>
              <a:rPr lang="ru-RU" sz="2400" dirty="0" smtClean="0">
                <a:solidFill>
                  <a:schemeClr val="tx1"/>
                </a:solidFill>
              </a:rPr>
              <a:t>. Любая </a:t>
            </a:r>
            <a:r>
              <a:rPr lang="ru-RU" sz="2400" dirty="0">
                <a:solidFill>
                  <a:schemeClr val="tx1"/>
                </a:solidFill>
              </a:rPr>
              <a:t>наука, и математика в особенности, строится на фундаменте знаний, добытых в предшествующие эпохи. </a:t>
            </a:r>
            <a:r>
              <a:rPr lang="ru-RU" sz="2400" b="1" dirty="0">
                <a:solidFill>
                  <a:srgbClr val="FF0000"/>
                </a:solidFill>
              </a:rPr>
              <a:t>«Камни истории служат ступенями, ведущими в будущее»,- писал Н.К. Рерих.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3" y="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500042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Актуальность темы заключается в том, что изучая страницы истории, я помогаю студентам убедиться, что истоки появления математических идей, понятий, задач, связаны с практическими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i.jpg"/>
          <p:cNvPicPr>
            <a:picLocks noChangeAspect="1" noChangeArrowheads="1"/>
          </p:cNvPicPr>
          <p:nvPr/>
        </p:nvPicPr>
        <p:blipFill>
          <a:blip r:embed="rId4">
            <a:lum bright="40000" contrast="-40000"/>
          </a:blip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3116"/>
            <a:ext cx="8822214" cy="2077972"/>
          </a:xfrm>
        </p:spPr>
        <p:txBody>
          <a:bodyPr>
            <a:noAutofit/>
          </a:bodyPr>
          <a:lstStyle/>
          <a:p>
            <a:pPr lvl="0" algn="l"/>
            <a: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проекта:</a:t>
            </a:r>
            <a:br>
              <a:rPr lang="ru-RU" sz="2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биографии некоторых великих математиков и познакомить с самыми важными их открытиями обучающихся.</a:t>
            </a:r>
            <a:r>
              <a:rPr lang="ru-RU" sz="20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Выработка навыков обобщения, систематизации, поиска закономерностей добывания информации и трансляция её на аудиторию.</a:t>
            </a:r>
            <a:r>
              <a:rPr lang="ru-RU" sz="1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2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Изучить историю развития математики и систематизировать полученную информацию для уроков;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С помощью различных источников информаций: толковых словарей, научно-популярной литературы, художественной литературы, осмыслить роль вклада в науку древних учёных математиков;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Обобщить некоторые научные открытия в математике этих великих учёных и показать их роль в истории, в образовании.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Подбор материала о достижениях Евклида.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Подбор материала о жизни и достижениях Пифагора.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Подбор материала о жизни и достижениях Диофант Александрийский.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Подбор материала о жизни и достижениях С.В. Ковалевской.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 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7387606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scale_1200.jpg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5855"/>
            <a:ext cx="5738410" cy="115089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928670"/>
            <a:ext cx="8429684" cy="530864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Всегда </a:t>
            </a:r>
            <a:r>
              <a:rPr lang="ru-RU" sz="2400" b="1" dirty="0">
                <a:solidFill>
                  <a:schemeClr val="tx1"/>
                </a:solidFill>
              </a:rPr>
              <a:t>интересно заглянуть в глубину веков, узнать о людях, которые умерли тысячи лет назад, попытаться понять их, почувствовать, чем они жили. Великие народы прошлого оставили нам бесценное наследие. Минули тысячелетия, но живой интерес к истории Древнего Египта не иссяк. Напротив! Только после дешифровки иероглифов перед нами обрисовалась во всём своём величии могучая цивилизация, процветавшая, уже пять тысяч лет тому назад на берегах Нила. </a:t>
            </a: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336371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ownloads\41.2.jpg"/>
          <p:cNvPicPr>
            <a:picLocks noChangeAspect="1" noChangeArrowheads="1"/>
          </p:cNvPicPr>
          <p:nvPr/>
        </p:nvPicPr>
        <p:blipFill>
          <a:blip r:embed="rId3">
            <a:lum bright="40000"/>
          </a:blip>
          <a:srcRect/>
          <a:stretch>
            <a:fillRect/>
          </a:stretch>
        </p:blipFill>
        <p:spPr bwMode="auto">
          <a:xfrm>
            <a:off x="214282" y="285728"/>
            <a:ext cx="8668512" cy="6357982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4282" y="357166"/>
            <a:ext cx="8643998" cy="616817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Египетская культура является одной из древних. Пирамиды, построенные много веков назад , храмы, памятники скульптуры. поражают своей строгостью и величием. Их возведение требовало огромной затраты труда, орудий производства и времени. Ясно, что без предварительных математических расчетов такое строительство не могло осуществиться. Таким образом, </a:t>
            </a:r>
            <a:r>
              <a:rPr lang="ru-RU" sz="2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была важным стимулом развития арифметики и геометрии</a:t>
            </a:r>
            <a:r>
              <a:rPr lang="ru-RU" sz="2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Папирусы: </a:t>
            </a:r>
            <a:r>
              <a:rPr lang="ru-RU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Ринда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Московский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428860" y="6072206"/>
            <a:ext cx="2215148" cy="45313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3077" name="Picture 5" descr="C:\Users\пользователь\Downloads\img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876"/>
            <a:ext cx="3500430" cy="2625323"/>
          </a:xfrm>
          <a:prstGeom prst="rect">
            <a:avLst/>
          </a:prstGeom>
          <a:noFill/>
        </p:spPr>
      </p:pic>
      <p:pic>
        <p:nvPicPr>
          <p:cNvPr id="3078" name="Picture 6" descr="C:\Users\пользователь\Downloads\img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91130" y="3643314"/>
            <a:ext cx="3429024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24880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C:\Users\пользователь\Downloads\scale_1200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3516630" cy="55522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585789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Бог мудрости и знаний –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Тоту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изобрёл счёт и письменность.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5" name="Picture 5" descr="C:\Users\пользователь\Downloads\slide_17.jpg"/>
          <p:cNvPicPr>
            <a:picLocks noChangeAspect="1" noChangeArrowheads="1"/>
          </p:cNvPicPr>
          <p:nvPr/>
        </p:nvPicPr>
        <p:blipFill>
          <a:blip r:embed="rId4"/>
          <a:srcRect l="6693" t="3675" r="7480" b="5774"/>
          <a:stretch>
            <a:fillRect/>
          </a:stretch>
        </p:blipFill>
        <p:spPr bwMode="auto">
          <a:xfrm>
            <a:off x="3786182" y="500042"/>
            <a:ext cx="5161067" cy="4025284"/>
          </a:xfrm>
          <a:prstGeom prst="rect">
            <a:avLst/>
          </a:prstGeom>
          <a:noFill/>
        </p:spPr>
      </p:pic>
      <p:pic>
        <p:nvPicPr>
          <p:cNvPr id="40966" name="Picture 6" descr="C:\Users\пользователь\Downloads\0026-015-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15" y="5286383"/>
            <a:ext cx="5119619" cy="8633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пользователь\Downloads\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4612" y="35716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Дроби в Древнем Египте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пользователь\Downloads\247932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ользователь\Downloads\i_16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500174"/>
            <a:ext cx="4066703" cy="114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ello_html_m1acde1ba.png"/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00751" y="3071804"/>
            <a:ext cx="1429712" cy="513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ello_html_m1a80af62.png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71604" y="5000636"/>
            <a:ext cx="6165238" cy="856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3a06b3ef3317b89a07c50f8b18253a6db36ab91"/>
</p:tagLst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2283</TotalTime>
  <Words>984</Words>
  <Application>Microsoft Office PowerPoint</Application>
  <PresentationFormat>Экран (4:3)</PresentationFormat>
  <Paragraphs>113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Содержание</vt:lpstr>
      <vt:lpstr>Слайд 3</vt:lpstr>
      <vt:lpstr>   Цели проекта:  1. Изучить биографии некоторых великих математиков и познакомить с самыми важными их открытиями обучающихся. 2. Выработка навыков обобщения, систематизации, поиска закономерностей добывания информации и трансляция её на аудиторию. Задачи проекта:  1. Изучить историю развития математики и систематизировать полученную информацию для уроков; 2. С помощью различных источников информаций: толковых словарей, научно-популярной литературы, художественной литературы, осмыслить роль вклада в науку древних учёных математиков; 3. Обобщить некоторые научные открытия в математике этих великих учёных и показать их роль в истории, в образовании. 4. Подбор материала о достижениях Евклида. 5. Подбор материала о жизни и достижениях Пифагора. 6. Подбор материала о жизни и достижениях Диофант Александрийский. 7. Подбор материала о жизни и достижениях С.В. Ковалевской.    </vt:lpstr>
      <vt:lpstr>Введение</vt:lpstr>
      <vt:lpstr>Слайд 6</vt:lpstr>
      <vt:lpstr>Слайд 7</vt:lpstr>
      <vt:lpstr>Слайд 8</vt:lpstr>
      <vt:lpstr>Слайд 9</vt:lpstr>
      <vt:lpstr>Евклид</vt:lpstr>
      <vt:lpstr>Слайд 11</vt:lpstr>
      <vt:lpstr>Слайд 12</vt:lpstr>
      <vt:lpstr>Слайд 13</vt:lpstr>
      <vt:lpstr>Пифагор</vt:lpstr>
      <vt:lpstr>Слайд 15</vt:lpstr>
      <vt:lpstr>Слайд 16</vt:lpstr>
      <vt:lpstr>Софья Ковалевская – «принцесса математики»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предметы 19 века</dc:title>
  <dc:creator>obstinate</dc:creator>
  <dc:description>Шаблон презентации с сайта https://presentation-creation.ru/</dc:description>
  <cp:lastModifiedBy>пользователь</cp:lastModifiedBy>
  <cp:revision>604</cp:revision>
  <dcterms:created xsi:type="dcterms:W3CDTF">2018-02-25T09:09:03Z</dcterms:created>
  <dcterms:modified xsi:type="dcterms:W3CDTF">2023-11-12T05:43:34Z</dcterms:modified>
</cp:coreProperties>
</file>