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8"/>
  </p:notesMasterIdLst>
  <p:sldIdLst>
    <p:sldId id="258" r:id="rId2"/>
    <p:sldId id="257" r:id="rId3"/>
    <p:sldId id="260" r:id="rId4"/>
    <p:sldId id="273" r:id="rId5"/>
    <p:sldId id="262" r:id="rId6"/>
    <p:sldId id="263" r:id="rId7"/>
    <p:sldId id="264" r:id="rId8"/>
    <p:sldId id="265" r:id="rId9"/>
    <p:sldId id="266" r:id="rId10"/>
    <p:sldId id="270" r:id="rId11"/>
    <p:sldId id="271" r:id="rId12"/>
    <p:sldId id="272" r:id="rId13"/>
    <p:sldId id="284" r:id="rId14"/>
    <p:sldId id="289" r:id="rId15"/>
    <p:sldId id="294" r:id="rId16"/>
    <p:sldId id="29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51" autoAdjust="0"/>
    <p:restoredTop sz="94624" autoAdjust="0"/>
  </p:normalViewPr>
  <p:slideViewPr>
    <p:cSldViewPr>
      <p:cViewPr>
        <p:scale>
          <a:sx n="75" d="100"/>
          <a:sy n="75" d="100"/>
        </p:scale>
        <p:origin x="-2664" y="-8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528A3D-76CC-4C7B-A673-4477470A75B1}" type="datetimeFigureOut">
              <a:rPr lang="ru-RU" smtClean="0"/>
              <a:pPr/>
              <a:t>11.11.2023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D41FBE-5993-480A-AB3A-DE214D3F50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41FBE-5993-480A-AB3A-DE214D3F50E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ransition>
    <p:wip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3608" y="188640"/>
            <a:ext cx="8100392" cy="7201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chemeClr val="accent2">
                    <a:lumMod val="50000"/>
                  </a:schemeClr>
                </a:solidFill>
              </a:rPr>
              <a:t>«Проектная </a:t>
            </a:r>
          </a:p>
          <a:p>
            <a:r>
              <a:rPr lang="ru-RU" sz="6600" b="1" dirty="0" smtClean="0">
                <a:solidFill>
                  <a:schemeClr val="accent2">
                    <a:lumMod val="50000"/>
                  </a:schemeClr>
                </a:solidFill>
              </a:rPr>
              <a:t>    деятельность </a:t>
            </a:r>
          </a:p>
          <a:p>
            <a:r>
              <a:rPr lang="ru-RU" sz="6600" b="1" dirty="0" smtClean="0">
                <a:solidFill>
                  <a:schemeClr val="accent2">
                    <a:lumMod val="50000"/>
                  </a:schemeClr>
                </a:solidFill>
              </a:rPr>
              <a:t>       учащихся на </a:t>
            </a:r>
          </a:p>
          <a:p>
            <a:r>
              <a:rPr lang="ru-RU" sz="6600" b="1" dirty="0" smtClean="0">
                <a:solidFill>
                  <a:schemeClr val="accent2">
                    <a:lumMod val="50000"/>
                  </a:schemeClr>
                </a:solidFill>
              </a:rPr>
              <a:t>         уроках </a:t>
            </a:r>
          </a:p>
          <a:p>
            <a:r>
              <a:rPr lang="ru-RU" sz="6600" b="1" dirty="0" smtClean="0">
                <a:solidFill>
                  <a:schemeClr val="accent2">
                    <a:lumMod val="50000"/>
                  </a:schemeClr>
                </a:solidFill>
              </a:rPr>
              <a:t>            технологии»  </a:t>
            </a:r>
            <a:r>
              <a:rPr lang="ru-RU" sz="66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……. </a:t>
            </a:r>
          </a:p>
          <a:p>
            <a:endParaRPr lang="ru-RU" sz="6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79912" y="5733256"/>
            <a:ext cx="1343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Выполнил: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12160" y="5661248"/>
            <a:ext cx="22602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слушатель группы:</a:t>
            </a:r>
          </a:p>
          <a:p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ПОу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 – 01 – 15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Тарасова И.Н.</a:t>
            </a:r>
          </a:p>
          <a:p>
            <a:endParaRPr lang="ru-RU" dirty="0"/>
          </a:p>
        </p:txBody>
      </p:sp>
      <p:pic>
        <p:nvPicPr>
          <p:cNvPr id="9" name="Рисунок 8" descr="Рисунок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187624" y="476672"/>
            <a:ext cx="691276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schemeClr val="tx2">
                    <a:lumMod val="50000"/>
                  </a:schemeClr>
                </a:solidFill>
              </a:rPr>
              <a:t>«Проектная </a:t>
            </a:r>
          </a:p>
          <a:p>
            <a:r>
              <a:rPr lang="ru-RU" sz="6600" b="1" dirty="0" smtClean="0">
                <a:solidFill>
                  <a:schemeClr val="tx2">
                    <a:lumMod val="50000"/>
                  </a:schemeClr>
                </a:solidFill>
              </a:rPr>
              <a:t>   деятельность  </a:t>
            </a:r>
          </a:p>
          <a:p>
            <a:r>
              <a:rPr lang="ru-RU" sz="6600" b="1" dirty="0" smtClean="0">
                <a:solidFill>
                  <a:schemeClr val="tx2">
                    <a:lumMod val="50000"/>
                  </a:schemeClr>
                </a:solidFill>
              </a:rPr>
              <a:t>      учащихся на</a:t>
            </a:r>
          </a:p>
          <a:p>
            <a:r>
              <a:rPr lang="ru-RU" sz="6600" b="1" dirty="0" smtClean="0">
                <a:solidFill>
                  <a:schemeClr val="tx2">
                    <a:lumMod val="50000"/>
                  </a:schemeClr>
                </a:solidFill>
              </a:rPr>
              <a:t>        уроках</a:t>
            </a:r>
          </a:p>
          <a:p>
            <a:r>
              <a:rPr lang="ru-RU" sz="6600" b="1" dirty="0" smtClean="0">
                <a:solidFill>
                  <a:schemeClr val="tx2">
                    <a:lumMod val="50000"/>
                  </a:schemeClr>
                </a:solidFill>
              </a:rPr>
              <a:t>          технологии»</a:t>
            </a:r>
            <a:endParaRPr lang="ru-RU" sz="6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95936" y="573325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Выполнила: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20072" y="5733257"/>
            <a:ext cx="2376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Тарасова И.Н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. МБОУ «СОШ № 41»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4" name="Рисунок 13" descr="http://ocls.kyivlibs.org.ua/gaidar/g_koleydockop_2015/2015_09_30_clip_image001.gif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933056"/>
            <a:ext cx="1905000" cy="190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980728"/>
            <a:ext cx="48351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Классификация проектов: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1700808"/>
            <a:ext cx="54144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* 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</a:rPr>
              <a:t>практико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– ориентированный;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2420888"/>
            <a:ext cx="37588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* исследовательский;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3212976"/>
            <a:ext cx="35269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* информационный;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4005064"/>
            <a:ext cx="23928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* творческий;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3608" y="4653136"/>
            <a:ext cx="49809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* приключенческий, игровой.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" name="Рисунок 7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0" y="0"/>
            <a:ext cx="9143479" cy="6858001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755576" y="692696"/>
            <a:ext cx="715240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</a:rPr>
              <a:t>Классификация проектов:</a:t>
            </a:r>
            <a:endParaRPr lang="ru-RU" sz="4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99592" y="1628800"/>
            <a:ext cx="64330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dirty="0" err="1" smtClean="0">
                <a:solidFill>
                  <a:schemeClr val="tx2">
                    <a:lumMod val="50000"/>
                  </a:schemeClr>
                </a:solidFill>
              </a:rPr>
              <a:t>практико</a:t>
            </a: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 – ориентированный;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99592" y="2348880"/>
            <a:ext cx="436940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 исследовательский;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99592" y="3068960"/>
            <a:ext cx="41745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 информационный;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99592" y="3789040"/>
            <a:ext cx="28167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 творческий;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99592" y="4509120"/>
            <a:ext cx="59634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 приключенческий, игровой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5" name="Рисунок 14" descr="http://1.bp.blogspot.com/-OvAB-UoA0Rk/UPlSZ0GarII/AAAAAAAAArc/ycYvpO2YFZI/s1600/432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924944"/>
            <a:ext cx="1971675" cy="2626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479" cy="685800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67544" y="548680"/>
            <a:ext cx="89289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</a:rPr>
              <a:t>Типы проектов по </a:t>
            </a:r>
          </a:p>
          <a:p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</a:rPr>
              <a:t>       продолжительности:</a:t>
            </a:r>
            <a:endParaRPr lang="ru-RU" sz="4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2564904"/>
            <a:ext cx="576064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*мини-проекты;                 </a:t>
            </a:r>
          </a:p>
          <a:p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*краткосрочные проекты;</a:t>
            </a:r>
          </a:p>
          <a:p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*среднесрочные проекты;</a:t>
            </a:r>
          </a:p>
          <a:p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*долгосрочные проекты.</a:t>
            </a:r>
            <a:endParaRPr lang="ru-RU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" name="Рисунок 5" descr="http://te.zavantag.com/tw_files2/urls_3/63/d-62680/7z-docs/1_html_54fea1de.pn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420888"/>
            <a:ext cx="1905000" cy="278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" y="0"/>
            <a:ext cx="9143479" cy="685799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3528" y="1196752"/>
            <a:ext cx="83633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chemeClr val="accent1">
                    <a:lumMod val="50000"/>
                  </a:schemeClr>
                </a:solidFill>
              </a:rPr>
              <a:t>По количеству участников:</a:t>
            </a:r>
            <a:endParaRPr lang="ru-RU" sz="5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39752" y="2420888"/>
            <a:ext cx="43883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 индивидуальные;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339752" y="3212976"/>
            <a:ext cx="22701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 парные;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339752" y="4005064"/>
            <a:ext cx="280339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 групповые</a:t>
            </a:r>
          </a:p>
        </p:txBody>
      </p:sp>
      <p:pic>
        <p:nvPicPr>
          <p:cNvPr id="9" name="Рисунок 8" descr="http://clipartfreefor.com/cliparts/files3/craft-clip-art-sewing_supplies_4.gif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572132" y="3571876"/>
            <a:ext cx="2076450" cy="19323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" y="0"/>
            <a:ext cx="9143479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404664"/>
            <a:ext cx="75004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Результаты проектной деятельности</a:t>
            </a:r>
          </a:p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     для учащегося: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75656" y="1484784"/>
            <a:ext cx="57617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Формируются и совершенствуются: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2132857"/>
            <a:ext cx="867750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*навыки сбора, систематизации, анализа информации;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* навыки публичного выступления;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* умение ёмко и кратко представить информацию;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* умение излагать свои мысли;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* умение работать в группе, команде;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* умение работать самостоятельно, делать выбор, 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  принимать решения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" name="Рисунок 5" descr="http://boombob.ru/img/picture/Jul/13/950e1fc084b45197cf648456bceeb5b0/12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869160"/>
            <a:ext cx="1860235" cy="1565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" y="0"/>
            <a:ext cx="9143479" cy="685799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07096" y="476672"/>
            <a:ext cx="813690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</a:rPr>
              <a:t>Результаты проектной деятельности</a:t>
            </a:r>
          </a:p>
          <a:p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</a:rPr>
              <a:t>     для учителя:</a:t>
            </a:r>
            <a:endParaRPr lang="ru-RU" sz="4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2708920"/>
            <a:ext cx="72008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  1. Отношения с учениками переходят на уровень сотрудничества.</a:t>
            </a:r>
          </a:p>
          <a:p>
            <a:pPr marL="342900" indent="-342900"/>
            <a:endParaRPr lang="ru-RU" sz="20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  2. Учитель имеет возможность создать банк ученических работ, которые могут применяться на уроках, во внеклассной работе, при проведении  различных  мероприятий.</a:t>
            </a:r>
          </a:p>
          <a:p>
            <a:pPr marL="342900" indent="-342900"/>
            <a:endParaRPr lang="ru-RU" sz="20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  3. Повышается уровень учителя, как специалиста, консультанта, руководителя, </a:t>
            </a:r>
          </a:p>
          <a:p>
            <a:pPr marL="342900" indent="-342900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      координатора, эксперта – знатока, супервизора. </a:t>
            </a:r>
            <a:r>
              <a:rPr lang="ru-RU" sz="2000" b="1" dirty="0" smtClean="0"/>
              <a:t>              </a:t>
            </a:r>
          </a:p>
          <a:p>
            <a:pPr marL="342900" indent="-342900"/>
            <a:r>
              <a:rPr lang="ru-RU" dirty="0" smtClean="0"/>
              <a:t>      </a:t>
            </a:r>
          </a:p>
          <a:p>
            <a:pPr marL="342900" indent="-342900"/>
            <a:r>
              <a:rPr lang="ru-RU" dirty="0" smtClean="0"/>
              <a:t>        </a:t>
            </a:r>
            <a:endParaRPr lang="ru-RU" dirty="0"/>
          </a:p>
        </p:txBody>
      </p:sp>
      <p:pic>
        <p:nvPicPr>
          <p:cNvPr id="6" name="Рисунок 5" descr="http://4.bp.blogspot.com/--QOUjOSLQVA/UgXjZT4euzI/AAAAAAAADac/zyqY0cBXJ_Q/s1600/u_copy.gif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429000"/>
            <a:ext cx="1123950" cy="23478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Рамки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08504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411760" y="2564904"/>
            <a:ext cx="494237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chemeClr val="tx2">
                    <a:lumMod val="50000"/>
                  </a:schemeClr>
                </a:solidFill>
              </a:rPr>
              <a:t>«Шесть П»</a:t>
            </a:r>
            <a:endParaRPr lang="ru-RU" sz="8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628800"/>
            <a:ext cx="352897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</a:rPr>
              <a:t>Проблема</a:t>
            </a:r>
            <a:endParaRPr lang="ru-RU" sz="6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3789040"/>
            <a:ext cx="56829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</a:rPr>
              <a:t>Проектирование</a:t>
            </a:r>
            <a:endParaRPr lang="ru-RU" sz="6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67744" y="4725144"/>
            <a:ext cx="659507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</a:rPr>
              <a:t>Поиск информации</a:t>
            </a:r>
            <a:endParaRPr lang="ru-RU" sz="6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692696"/>
            <a:ext cx="287713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</a:rPr>
              <a:t>Продукт</a:t>
            </a:r>
            <a:endParaRPr lang="ru-RU" sz="6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39952" y="620688"/>
            <a:ext cx="443422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</a:rPr>
              <a:t>Презентация</a:t>
            </a:r>
            <a:endParaRPr lang="ru-RU" sz="6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32040" y="1628800"/>
            <a:ext cx="384778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</a:rPr>
              <a:t>Портфолио</a:t>
            </a:r>
            <a:endParaRPr lang="ru-RU" sz="60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2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500"/>
                            </p:stCondLst>
                            <p:childTnLst>
                              <p:par>
                                <p:cTn id="21" presetID="2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25" presetID="2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500"/>
                            </p:stCondLst>
                            <p:childTnLst>
                              <p:par>
                                <p:cTn id="29" presetID="2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" y="1"/>
            <a:ext cx="9143479" cy="685799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259632" y="1412776"/>
            <a:ext cx="7056784" cy="85132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4"/>
          </a:lnRef>
          <a:fillRef idx="1001">
            <a:schemeClr val="lt1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prstTxWarp prst="textArchUp">
              <a:avLst>
                <a:gd name="adj" fmla="val 10590711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внимание!</a:t>
            </a:r>
            <a:endParaRPr lang="ru-RU" sz="6000" b="1" cap="none" spc="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123" name="Picture 3" descr="C:\Users\User\Desktop\DSC0006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2597154" y="2523526"/>
            <a:ext cx="4278500" cy="320912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47664" y="692696"/>
            <a:ext cx="7772962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i="1" dirty="0" smtClean="0">
                <a:solidFill>
                  <a:schemeClr val="accent2">
                    <a:lumMod val="50000"/>
                  </a:schemeClr>
                </a:solidFill>
              </a:rPr>
              <a:t>«Деятельность – </a:t>
            </a:r>
          </a:p>
          <a:p>
            <a:r>
              <a:rPr lang="ru-RU" sz="7200" b="1" i="1" dirty="0" smtClean="0">
                <a:solidFill>
                  <a:schemeClr val="accent2">
                    <a:lumMod val="50000"/>
                  </a:schemeClr>
                </a:solidFill>
              </a:rPr>
              <a:t>     единственный</a:t>
            </a:r>
          </a:p>
          <a:p>
            <a:r>
              <a:rPr lang="ru-RU" sz="7200" b="1" i="1" dirty="0" smtClean="0">
                <a:solidFill>
                  <a:schemeClr val="accent2">
                    <a:lumMod val="50000"/>
                  </a:schemeClr>
                </a:solidFill>
              </a:rPr>
              <a:t>       путь </a:t>
            </a:r>
          </a:p>
          <a:p>
            <a:r>
              <a:rPr lang="ru-RU" sz="7200" b="1" i="1" dirty="0" smtClean="0">
                <a:solidFill>
                  <a:schemeClr val="accent2">
                    <a:lumMod val="50000"/>
                  </a:schemeClr>
                </a:solidFill>
              </a:rPr>
              <a:t>         к знаниям»</a:t>
            </a:r>
            <a:endParaRPr lang="ru-RU" sz="72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96136" y="5373216"/>
            <a:ext cx="26249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/Бернард Шоу/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827584" y="476672"/>
            <a:ext cx="70567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i="1" dirty="0" smtClean="0">
                <a:solidFill>
                  <a:schemeClr val="tx2">
                    <a:lumMod val="50000"/>
                  </a:schemeClr>
                </a:solidFill>
              </a:rPr>
              <a:t>«Деятельность – </a:t>
            </a:r>
          </a:p>
          <a:p>
            <a:r>
              <a:rPr lang="ru-RU" sz="6600" b="1" i="1" dirty="0" smtClean="0">
                <a:solidFill>
                  <a:schemeClr val="tx2">
                    <a:lumMod val="50000"/>
                  </a:schemeClr>
                </a:solidFill>
              </a:rPr>
              <a:t>     единственный</a:t>
            </a:r>
          </a:p>
          <a:p>
            <a:r>
              <a:rPr lang="ru-RU" sz="6600" b="1" i="1" dirty="0" smtClean="0">
                <a:solidFill>
                  <a:schemeClr val="tx2">
                    <a:lumMod val="50000"/>
                  </a:schemeClr>
                </a:solidFill>
              </a:rPr>
              <a:t>       путь </a:t>
            </a:r>
          </a:p>
          <a:p>
            <a:r>
              <a:rPr lang="ru-RU" sz="6600" b="1" i="1" dirty="0" smtClean="0">
                <a:solidFill>
                  <a:schemeClr val="tx2">
                    <a:lumMod val="50000"/>
                  </a:schemeClr>
                </a:solidFill>
              </a:rPr>
              <a:t>         к знаниям»</a:t>
            </a:r>
            <a:endParaRPr lang="ru-RU" sz="66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14876" y="5301208"/>
            <a:ext cx="3601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</a:rPr>
              <a:t>/</a:t>
            </a: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Бернард Шоу</a:t>
            </a:r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</a:rPr>
              <a:t>/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8" name="Рисунок 7" descr="http://gua.convdocs.org/tw_files2/urls_1/445/d-444674/7z-docs/5_html_m6f03e23b.gif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653136"/>
            <a:ext cx="1728192" cy="16446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1844824"/>
            <a:ext cx="7848872" cy="45243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«брошенный вперед», толкуется в словарях как «план, замысел, текст или  чертёж чего – либо, предваряющий его сознание»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83768" y="620688"/>
            <a:ext cx="640871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800" b="1" dirty="0" smtClean="0">
                <a:solidFill>
                  <a:schemeClr val="accent2">
                    <a:lumMod val="50000"/>
                  </a:schemeClr>
                </a:solidFill>
              </a:rPr>
              <a:t>«Проект» -  </a:t>
            </a:r>
            <a:endParaRPr lang="ru-RU" sz="8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" y="1"/>
            <a:ext cx="9143479" cy="68580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15616" y="548680"/>
            <a:ext cx="66967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b="1" dirty="0" smtClean="0">
                <a:solidFill>
                  <a:schemeClr val="tx2">
                    <a:lumMod val="50000"/>
                  </a:schemeClr>
                </a:solidFill>
              </a:rPr>
              <a:t>Проект -   </a:t>
            </a:r>
            <a:endParaRPr lang="ru-RU" sz="8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79712" y="1772817"/>
            <a:ext cx="64087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</a:rPr>
              <a:t>«брошенный вперед», толкуется в словарях как «план, замысел, текст или  чертёж чего – либо, предваряющий его сознание»</a:t>
            </a:r>
            <a:endParaRPr lang="ru-RU" sz="48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Рисунок 6" descr="http://wiki.iteach.ru/images/9/93/%D0%9F%D1%80%D0%B5%D0%B7%D0%B5%D0%BD%D1%82%D0%B0%D1%86%D0%B8%D1%8F_%D1%83%D1%87%D0%B5%D0%BD%D0%B8%D0%BA%D0%B0513.jpg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4293096"/>
            <a:ext cx="1403648" cy="1803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47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596" y="285728"/>
            <a:ext cx="18573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</a:rPr>
              <a:t>Цель:</a:t>
            </a:r>
            <a:endParaRPr lang="ru-RU" sz="4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81254" y="267938"/>
            <a:ext cx="8748464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обучение</a:t>
            </a:r>
            <a:r>
              <a:rPr kumimoji="0" lang="ru-RU" sz="4400" b="0" i="0" u="none" strike="noStrike" cap="none" normalizeH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учащихся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400" b="0" i="0" u="none" strike="noStrike" cap="none" normalizeH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навыкам проектной деятельности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234984" y="1500174"/>
            <a:ext cx="70613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b="1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   </a:t>
            </a: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</a:rPr>
              <a:t>Задачи:</a:t>
            </a:r>
            <a:endParaRPr lang="ru-RU" sz="4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2643182"/>
            <a:ext cx="842968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обучение планированию;</a:t>
            </a:r>
            <a:endParaRPr lang="ru-RU" sz="32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навыков сбора, обработки информации, материалов;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умение анализировать;</a:t>
            </a:r>
            <a:endParaRPr lang="ru-RU" sz="32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умение составлять письменный отчёт;</a:t>
            </a:r>
            <a:endParaRPr lang="ru-RU" sz="32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формировать позитивное отношение к работе</a:t>
            </a:r>
            <a:endParaRPr lang="ru-RU" sz="32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://s3.amazonaws.com/edcanvas-uploads/89892/local/1369308499/shkola.pn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flipH="1">
            <a:off x="6929454" y="1675656"/>
            <a:ext cx="1357322" cy="15390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3000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3000"/>
                                        <p:tgtEl>
                                          <p:spTgt spid="11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48680"/>
            <a:ext cx="892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Организация проектной деятельности: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2060848"/>
            <a:ext cx="80928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*проект должен быть посильным для выполнения;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2564904"/>
            <a:ext cx="51861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*создать необходимые условия;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3068960"/>
            <a:ext cx="78610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*вести подготовку детей к выполнению проектов;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3573016"/>
            <a:ext cx="75841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*обеспечить руководство проектом со стороны 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 педагога;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4365104"/>
            <a:ext cx="60799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*организовать презентацию проектов.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" name="Рисунок 7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539552" y="476672"/>
            <a:ext cx="78488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</a:rPr>
              <a:t>Организация проектной   деятельности:</a:t>
            </a:r>
            <a:endParaRPr lang="ru-RU" sz="4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1916832"/>
            <a:ext cx="87484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 необходимо учитывать особенности каждого   </a:t>
            </a:r>
            <a:r>
              <a:rPr lang="ru-RU" sz="2800" b="1" dirty="0" smtClean="0">
                <a:solidFill>
                  <a:schemeClr val="bg1"/>
                </a:solidFill>
              </a:rPr>
              <a:t>..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учащегося;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852936"/>
            <a:ext cx="8208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 создать необходимые условия;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95536" y="3429000"/>
            <a:ext cx="87484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 вести подготовку детей к выполнению проектов;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4005064"/>
            <a:ext cx="84969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 обеспечить руководство проектом со стороны 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  педагога;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95536" y="5013176"/>
            <a:ext cx="8424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 организовать презентацию проектов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3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3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3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3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3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3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908720"/>
            <a:ext cx="71950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Результаты проектной деятельности: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2420888"/>
            <a:ext cx="85556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*повышение мотивации учащихся при решении задач;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2924944"/>
            <a:ext cx="58600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*развитие творческих способностей;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3501008"/>
            <a:ext cx="8748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*смещение акцента от инструментального подхода в</a:t>
            </a:r>
            <a:r>
              <a:rPr lang="ru-RU" sz="2400" b="1" dirty="0" smtClean="0">
                <a:solidFill>
                  <a:schemeClr val="bg1"/>
                </a:solidFill>
              </a:rPr>
              <a:t>.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              </a:t>
            </a:r>
            <a:r>
              <a:rPr lang="ru-RU" sz="2400" b="1" dirty="0" smtClean="0">
                <a:solidFill>
                  <a:schemeClr val="bg1"/>
                </a:solidFill>
              </a:rPr>
              <a:t>.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решении задач к технологическому;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4437112"/>
            <a:ext cx="66940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*формирование чувства ответственности;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5013176"/>
            <a:ext cx="81438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*создание условий для отношений сотрудничества 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.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между учителем и учащимся.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" name="Рисунок 7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" y="2"/>
            <a:ext cx="9143478" cy="685799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51521" y="548680"/>
            <a:ext cx="889247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</a:rPr>
              <a:t>К результатам проектной деятельности относятся:</a:t>
            </a:r>
            <a:endParaRPr lang="ru-RU" sz="4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2348880"/>
            <a:ext cx="80648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 повышение мотивации учащихся при решении  </a:t>
            </a:r>
            <a:r>
              <a:rPr lang="ru-RU" sz="2800" b="1" dirty="0" smtClean="0">
                <a:solidFill>
                  <a:schemeClr val="bg1"/>
                </a:solidFill>
              </a:rPr>
              <a:t>..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задач;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3284984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 развитие творческих способностей;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67544" y="3861048"/>
            <a:ext cx="80648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 формирование чувства ответственности;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67544" y="4509120"/>
            <a:ext cx="82809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 создание условий для отношений сотрудничества 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.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между учителем и учащимся;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 наличие навыков проектной деятельности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5" name="Рисунок 14" descr="http://www.creative-stitchers.co.uk/userimages/Child%20sewing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429520" y="4989236"/>
            <a:ext cx="1192535" cy="14401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908720"/>
            <a:ext cx="702564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С точки зрения учителя:</a:t>
            </a:r>
            <a:endParaRPr lang="ru-RU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1988840"/>
            <a:ext cx="49585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*руководителем проекта;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2708920"/>
            <a:ext cx="41618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*коллегой по работе;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3356992"/>
            <a:ext cx="46117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*экспертом – знатоком;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4005064"/>
            <a:ext cx="31423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*супервизором.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" name="Рисунок 6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90"/>
            <a:ext cx="9143999" cy="685878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39552" y="476672"/>
            <a:ext cx="921138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</a:rPr>
              <a:t>Учитель в проекте:</a:t>
            </a:r>
            <a:endParaRPr lang="ru-RU" sz="6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99592" y="1484784"/>
            <a:ext cx="431618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</a:rPr>
              <a:t> руководитель;</a:t>
            </a:r>
            <a:endParaRPr lang="ru-RU" sz="4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99592" y="2276872"/>
            <a:ext cx="7488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</a:rPr>
              <a:t> коллега по работе;</a:t>
            </a:r>
            <a:endParaRPr lang="ru-RU" sz="4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99592" y="3068960"/>
            <a:ext cx="501361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</a:rPr>
              <a:t> эксперт – знаток;</a:t>
            </a:r>
            <a:endParaRPr lang="ru-RU" sz="4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99592" y="3861048"/>
            <a:ext cx="356540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</a:rPr>
              <a:t> супервизор</a:t>
            </a:r>
            <a:endParaRPr lang="ru-RU" sz="48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Рисунок 12" descr="http://pandia.ru/pics/portal/sets/1/3/j0439407.jpg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501008"/>
            <a:ext cx="2520280" cy="25202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052736"/>
            <a:ext cx="8496943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Для ученика проект:</a:t>
            </a:r>
          </a:p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  возможность максимального раскрытия             </a:t>
            </a:r>
            <a:r>
              <a:rPr lang="ru-RU" sz="3200" dirty="0" smtClean="0">
                <a:solidFill>
                  <a:schemeClr val="bg1"/>
                </a:solidFill>
              </a:rPr>
              <a:t>.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 своего творческого потенциала;                             </a:t>
            </a:r>
            <a:r>
              <a:rPr lang="ru-RU" sz="3200" dirty="0" smtClean="0">
                <a:solidFill>
                  <a:schemeClr val="bg1"/>
                </a:solidFill>
              </a:rPr>
              <a:t>.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 позволяет проявить себя  индивидуально  </a:t>
            </a:r>
            <a:r>
              <a:rPr lang="ru-RU" sz="3200" dirty="0" smtClean="0">
                <a:solidFill>
                  <a:schemeClr val="bg1"/>
                </a:solidFill>
              </a:rPr>
              <a:t>.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 или в группе; </a:t>
            </a:r>
          </a:p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  попробовать свои силы;</a:t>
            </a:r>
          </a:p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  приложить знания; </a:t>
            </a:r>
          </a:p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  принести пользу; </a:t>
            </a:r>
          </a:p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  показать публично достигнутый результат.</a:t>
            </a:r>
          </a:p>
          <a:p>
            <a:endParaRPr lang="ru-RU" dirty="0"/>
          </a:p>
        </p:txBody>
      </p:sp>
      <p:pic>
        <p:nvPicPr>
          <p:cNvPr id="3" name="Рисунок 2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" y="-3"/>
            <a:ext cx="9143479" cy="685800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11560" y="548680"/>
            <a:ext cx="7992888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Проект для ученика:</a:t>
            </a:r>
          </a:p>
          <a:p>
            <a:endParaRPr lang="ru-RU" sz="36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  возможность максимального раскрытия             </a:t>
            </a:r>
            <a:r>
              <a:rPr lang="ru-RU" sz="3200" dirty="0" smtClean="0">
                <a:solidFill>
                  <a:schemeClr val="bg1"/>
                </a:solidFill>
              </a:rPr>
              <a:t>.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 своего творческого потенциала; 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проявить индивидуальные способности, возможность работы в команде;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 попробовать свои силы;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 приложить знания; 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 показать публично достигнутый результат</a:t>
            </a:r>
          </a:p>
        </p:txBody>
      </p:sp>
      <p:pic>
        <p:nvPicPr>
          <p:cNvPr id="5" name="Рисунок 4" descr="http://nachalo4ka.ru/wp-content/uploads/2014/08/uchenitsa_01.png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7596336" y="2636912"/>
            <a:ext cx="1296144" cy="20286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404664"/>
            <a:ext cx="60446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Этапы выполнения проекта: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07704" y="1268760"/>
            <a:ext cx="1944216" cy="10081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Поисковый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этап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63480" y="980728"/>
            <a:ext cx="4680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1.Выбор темы проекта. Обоснование необходимости изготовления изделия.</a:t>
            </a:r>
            <a:endParaRPr lang="ru-RU" sz="1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99992" y="1484784"/>
            <a:ext cx="4464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2. Формулирование требований к проектируемому изделию.</a:t>
            </a:r>
            <a:endParaRPr lang="ru-RU" sz="1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91472" y="2060848"/>
            <a:ext cx="4752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3. Разработка нескольких вариантов изделия и выбор наилучшего.</a:t>
            </a:r>
            <a:endParaRPr lang="ru-RU" sz="1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8" name="Стрелка вправо 17"/>
          <p:cNvSpPr/>
          <p:nvPr/>
        </p:nvSpPr>
        <p:spPr>
          <a:xfrm>
            <a:off x="3851920" y="1628800"/>
            <a:ext cx="360040" cy="2880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907704" y="3140968"/>
            <a:ext cx="1944216" cy="10081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Технологический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этап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3851920" y="3501008"/>
            <a:ext cx="432048" cy="2880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572000" y="4293096"/>
            <a:ext cx="32893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5. Подсчет затрат на изготовление.</a:t>
            </a:r>
            <a:endParaRPr lang="ru-RU" sz="1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72000" y="3789040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4. Изготовление изделия с соблюдением правил безопасной работы.</a:t>
            </a:r>
            <a:endParaRPr lang="ru-RU" sz="1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0" y="3501008"/>
            <a:ext cx="30385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3. Организация рабочего места.</a:t>
            </a:r>
            <a:endParaRPr lang="ru-RU" sz="1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72000" y="3212976"/>
            <a:ext cx="39017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2. Подборка материалов и инструментов.</a:t>
            </a:r>
            <a:endParaRPr lang="ru-RU" sz="1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572000" y="2708920"/>
            <a:ext cx="4824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1. Разработка конструкции и технологии изготовления  </a:t>
            </a:r>
            <a:r>
              <a:rPr lang="ru-RU" sz="1600" b="1" dirty="0" smtClean="0">
                <a:solidFill>
                  <a:schemeClr val="bg1"/>
                </a:solidFill>
              </a:rPr>
              <a:t>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изделия.</a:t>
            </a:r>
            <a:endParaRPr lang="ru-RU" sz="16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907704" y="4869160"/>
            <a:ext cx="1944216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Заключительный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этап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4" name="Стрелка вправо 23"/>
          <p:cNvSpPr/>
          <p:nvPr/>
        </p:nvSpPr>
        <p:spPr>
          <a:xfrm>
            <a:off x="3851920" y="5157192"/>
            <a:ext cx="648072" cy="2880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4572000" y="4869160"/>
            <a:ext cx="4866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1. Окончательный контроль готового  изделия.</a:t>
            </a:r>
            <a:endParaRPr lang="ru-RU" sz="1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0" y="5157192"/>
            <a:ext cx="22175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2. Испытание изделия.</a:t>
            </a:r>
            <a:endParaRPr lang="ru-RU" sz="1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72000" y="5517232"/>
            <a:ext cx="38605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3. Анализ того, что получилось, а что нет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0" y="5805264"/>
            <a:ext cx="18630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4. Защита проекта.</a:t>
            </a:r>
            <a:endParaRPr lang="ru-RU" sz="1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9" name="Рисунок 28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9" y="0"/>
            <a:ext cx="9143481" cy="6857999"/>
          </a:xfrm>
          <a:prstGeom prst="rect">
            <a:avLst/>
          </a:prstGeom>
        </p:spPr>
      </p:pic>
      <p:sp>
        <p:nvSpPr>
          <p:cNvPr id="30" name="Прямоугольник 29"/>
          <p:cNvSpPr/>
          <p:nvPr/>
        </p:nvSpPr>
        <p:spPr>
          <a:xfrm>
            <a:off x="971600" y="1484784"/>
            <a:ext cx="1944216" cy="10081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Поисковый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этап</a:t>
            </a: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995936" y="1772816"/>
            <a:ext cx="4464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</a:rPr>
              <a:t>2. Формулирование требований к проектируемому изделию.</a:t>
            </a:r>
            <a:endParaRPr lang="ru-RU" sz="1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2" name="Стрелка вправо 31"/>
          <p:cNvSpPr/>
          <p:nvPr/>
        </p:nvSpPr>
        <p:spPr>
          <a:xfrm>
            <a:off x="2915816" y="1772816"/>
            <a:ext cx="720080" cy="2880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971600" y="3429000"/>
            <a:ext cx="1944216" cy="10081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Технологический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этап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4" name="Стрелка вправо 33"/>
          <p:cNvSpPr/>
          <p:nvPr/>
        </p:nvSpPr>
        <p:spPr>
          <a:xfrm>
            <a:off x="2915816" y="3789040"/>
            <a:ext cx="720080" cy="2880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3995936" y="4653136"/>
            <a:ext cx="32893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</a:rPr>
              <a:t>5. Подсчет затрат на изготовление.</a:t>
            </a:r>
            <a:endParaRPr lang="ru-RU" sz="1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995936" y="3789040"/>
            <a:ext cx="30385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</a:rPr>
              <a:t>3. Организация рабочего места.</a:t>
            </a:r>
            <a:endParaRPr lang="ru-RU" sz="1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995936" y="3501008"/>
            <a:ext cx="39017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</a:rPr>
              <a:t>2. Подборка материалов и инструментов.</a:t>
            </a:r>
            <a:endParaRPr lang="ru-RU" sz="1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971600" y="5229200"/>
            <a:ext cx="1944216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Заключительный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этап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9" name="Стрелка вправо 38"/>
          <p:cNvSpPr/>
          <p:nvPr/>
        </p:nvSpPr>
        <p:spPr>
          <a:xfrm>
            <a:off x="2915816" y="5445224"/>
            <a:ext cx="720080" cy="2880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TextBox 39"/>
          <p:cNvSpPr txBox="1"/>
          <p:nvPr/>
        </p:nvSpPr>
        <p:spPr>
          <a:xfrm>
            <a:off x="3995936" y="5373216"/>
            <a:ext cx="22175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</a:rPr>
              <a:t>2. Испытание изделия.</a:t>
            </a:r>
            <a:endParaRPr lang="ru-RU" sz="1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995936" y="5661248"/>
            <a:ext cx="38605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</a:rPr>
              <a:t>3. Анализ того, что получилось, а что нет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ru-RU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995936" y="5949280"/>
            <a:ext cx="18630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</a:rPr>
              <a:t>4. Защита проекта.</a:t>
            </a:r>
            <a:endParaRPr lang="ru-RU" sz="1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995936" y="1268760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</a:rPr>
              <a:t>1. Выбор темы проекта. Обоснование необходимости изготовления изделия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995936" y="2276872"/>
            <a:ext cx="4392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</a:rPr>
              <a:t>3. Разработка нескольких вариантов изделия и выбор наилучшего.</a:t>
            </a:r>
            <a:endParaRPr lang="ru-RU" sz="1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55576" y="548680"/>
            <a:ext cx="7776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Этапы выполнения творческого проекта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995936" y="2996952"/>
            <a:ext cx="4824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</a:rPr>
              <a:t>1.Разработка конструкции и технологии изготовления изделия.</a:t>
            </a:r>
            <a:endParaRPr lang="ru-RU" sz="1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995936" y="4149080"/>
            <a:ext cx="432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</a:rPr>
              <a:t>4. Изготовление изделия с соблюдением правил безопасной работы.</a:t>
            </a:r>
            <a:endParaRPr lang="ru-RU" sz="1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995936" y="5085184"/>
            <a:ext cx="5148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</a:rPr>
              <a:t>1. Окончательный контроль готового изделия.</a:t>
            </a:r>
            <a:endParaRPr lang="ru-RU" sz="16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3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000"/>
                            </p:stCondLst>
                            <p:childTnLst>
                              <p:par>
                                <p:cTn id="4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0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3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7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0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3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6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/>
      <p:bldP spid="32" grpId="0" animBg="1"/>
      <p:bldP spid="33" grpId="0" animBg="1"/>
      <p:bldP spid="34" grpId="0" animBg="1"/>
      <p:bldP spid="35" grpId="0"/>
      <p:bldP spid="36" grpId="0"/>
      <p:bldP spid="37" grpId="0"/>
      <p:bldP spid="38" grpId="0" animBg="1"/>
      <p:bldP spid="39" grpId="0" animBg="1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788</TotalTime>
  <Words>888</Words>
  <Application>Microsoft Office PowerPoint</Application>
  <PresentationFormat>Экран (4:3)</PresentationFormat>
  <Paragraphs>179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140</cp:revision>
  <dcterms:created xsi:type="dcterms:W3CDTF">2016-05-10T01:53:07Z</dcterms:created>
  <dcterms:modified xsi:type="dcterms:W3CDTF">2023-11-11T11:44:05Z</dcterms:modified>
</cp:coreProperties>
</file>