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9"/>
  </p:notes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  <p:sldId id="271" r:id="rId10"/>
    <p:sldId id="268" r:id="rId11"/>
    <p:sldId id="267" r:id="rId12"/>
    <p:sldId id="270" r:id="rId13"/>
    <p:sldId id="265" r:id="rId14"/>
    <p:sldId id="266" r:id="rId15"/>
    <p:sldId id="269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962C1-8870-4B22-B19E-9A6C32936F5F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2A172-9774-4EC7-9FD2-548E88943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5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2A172-9774-4EC7-9FD2-548E8894345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303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6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23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14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887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66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1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97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0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17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77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3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29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17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52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54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04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4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7D12E04-3A16-4FC5-AEB1-7C4D12415F59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AF8E854-3499-48FD-87B0-5D2FF4DFC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04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3378"/>
            <a:ext cx="9315796" cy="323658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науки и высшего образования Российский Федерации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образовательное учреждение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Высшего образования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Курганский государственный университет (КГУ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Особенности готовности к овладению процессом чтения у детей младшего школьного возраста с общим недоразвитием речи третьего уровня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213780"/>
            <a:ext cx="9315796" cy="2087267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rgbClr val="7030A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Работу выполнила: студентка группы ПФЗ-440120уА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Свиридова А.В </a:t>
            </a:r>
            <a:endParaRPr lang="ru-RU" dirty="0">
              <a:solidFill>
                <a:srgbClr val="7030A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rgbClr val="7030A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Руководитель: Дмитриевских Л.С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41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22296"/>
              </p:ext>
            </p:extLst>
          </p:nvPr>
        </p:nvGraphicFramePr>
        <p:xfrm>
          <a:off x="810705" y="1046376"/>
          <a:ext cx="10397764" cy="51067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90714">
                  <a:extLst>
                    <a:ext uri="{9D8B030D-6E8A-4147-A177-3AD203B41FA5}">
                      <a16:colId xmlns:a16="http://schemas.microsoft.com/office/drawing/2014/main" val="199248941"/>
                    </a:ext>
                  </a:extLst>
                </a:gridCol>
                <a:gridCol w="1574276">
                  <a:extLst>
                    <a:ext uri="{9D8B030D-6E8A-4147-A177-3AD203B41FA5}">
                      <a16:colId xmlns:a16="http://schemas.microsoft.com/office/drawing/2014/main" val="3035769721"/>
                    </a:ext>
                  </a:extLst>
                </a:gridCol>
                <a:gridCol w="1725105">
                  <a:extLst>
                    <a:ext uri="{9D8B030D-6E8A-4147-A177-3AD203B41FA5}">
                      <a16:colId xmlns:a16="http://schemas.microsoft.com/office/drawing/2014/main" val="308209136"/>
                    </a:ext>
                  </a:extLst>
                </a:gridCol>
                <a:gridCol w="1711067">
                  <a:extLst>
                    <a:ext uri="{9D8B030D-6E8A-4147-A177-3AD203B41FA5}">
                      <a16:colId xmlns:a16="http://schemas.microsoft.com/office/drawing/2014/main" val="2075992482"/>
                    </a:ext>
                  </a:extLst>
                </a:gridCol>
                <a:gridCol w="1434663">
                  <a:extLst>
                    <a:ext uri="{9D8B030D-6E8A-4147-A177-3AD203B41FA5}">
                      <a16:colId xmlns:a16="http://schemas.microsoft.com/office/drawing/2014/main" val="1909227559"/>
                    </a:ext>
                  </a:extLst>
                </a:gridCol>
                <a:gridCol w="1661939">
                  <a:extLst>
                    <a:ext uri="{9D8B030D-6E8A-4147-A177-3AD203B41FA5}">
                      <a16:colId xmlns:a16="http://schemas.microsoft.com/office/drawing/2014/main" val="2160756753"/>
                    </a:ext>
                  </a:extLst>
                </a:gridCol>
              </a:tblGrid>
              <a:tr h="5789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Параметры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Маша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Гриша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Оля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Настя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Даша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7712507"/>
                  </a:ext>
                </a:extLst>
              </a:tr>
              <a:tr h="9707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Зрительный гнозис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0207511"/>
                  </a:ext>
                </a:extLst>
              </a:tr>
              <a:tr h="1419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Зрительно – пространственный </a:t>
                      </a:r>
                      <a:r>
                        <a:rPr lang="ru-RU" sz="1800" dirty="0" err="1">
                          <a:effectLst/>
                        </a:rPr>
                        <a:t>праксис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1342720"/>
                  </a:ext>
                </a:extLst>
              </a:tr>
              <a:tr h="9707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Зрительная память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5694193"/>
                  </a:ext>
                </a:extLst>
              </a:tr>
              <a:tr h="11665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Уровень и общий балл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Средний 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(22)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Средний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(17)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Средний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(18)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Средний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(14)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Средний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(15)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193859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10705" y="396620"/>
            <a:ext cx="103977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</a:t>
            </a:r>
            <a:r>
              <a:rPr kumimoji="0" lang="ru-RU" alt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Балльно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уровневая характеристика состояния обследование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зрительных функций 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5125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493320"/>
              </p:ext>
            </p:extLst>
          </p:nvPr>
        </p:nvGraphicFramePr>
        <p:xfrm>
          <a:off x="820132" y="1402565"/>
          <a:ext cx="10642862" cy="49294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8826">
                  <a:extLst>
                    <a:ext uri="{9D8B030D-6E8A-4147-A177-3AD203B41FA5}">
                      <a16:colId xmlns:a16="http://schemas.microsoft.com/office/drawing/2014/main" val="3120724262"/>
                    </a:ext>
                  </a:extLst>
                </a:gridCol>
                <a:gridCol w="1345759">
                  <a:extLst>
                    <a:ext uri="{9D8B030D-6E8A-4147-A177-3AD203B41FA5}">
                      <a16:colId xmlns:a16="http://schemas.microsoft.com/office/drawing/2014/main" val="4179614602"/>
                    </a:ext>
                  </a:extLst>
                </a:gridCol>
                <a:gridCol w="1386820">
                  <a:extLst>
                    <a:ext uri="{9D8B030D-6E8A-4147-A177-3AD203B41FA5}">
                      <a16:colId xmlns:a16="http://schemas.microsoft.com/office/drawing/2014/main" val="1826323450"/>
                    </a:ext>
                  </a:extLst>
                </a:gridCol>
                <a:gridCol w="1749366">
                  <a:extLst>
                    <a:ext uri="{9D8B030D-6E8A-4147-A177-3AD203B41FA5}">
                      <a16:colId xmlns:a16="http://schemas.microsoft.com/office/drawing/2014/main" val="21527847"/>
                    </a:ext>
                  </a:extLst>
                </a:gridCol>
                <a:gridCol w="1831496">
                  <a:extLst>
                    <a:ext uri="{9D8B030D-6E8A-4147-A177-3AD203B41FA5}">
                      <a16:colId xmlns:a16="http://schemas.microsoft.com/office/drawing/2014/main" val="409701647"/>
                    </a:ext>
                  </a:extLst>
                </a:gridCol>
                <a:gridCol w="1730595">
                  <a:extLst>
                    <a:ext uri="{9D8B030D-6E8A-4147-A177-3AD203B41FA5}">
                      <a16:colId xmlns:a16="http://schemas.microsoft.com/office/drawing/2014/main" val="2632548458"/>
                    </a:ext>
                  </a:extLst>
                </a:gridCol>
              </a:tblGrid>
              <a:tr h="309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Параметры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Маша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Гриша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Оля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Настя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Даша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4358910"/>
                  </a:ext>
                </a:extLst>
              </a:tr>
              <a:tr h="14454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Фонематическое восприятие, анализ и синтез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10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12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095046"/>
                  </a:ext>
                </a:extLst>
              </a:tr>
              <a:tr h="13628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Слухомоторные координации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11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12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0793738"/>
                  </a:ext>
                </a:extLst>
              </a:tr>
              <a:tr h="1012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Слуховая память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0458042"/>
                  </a:ext>
                </a:extLst>
              </a:tr>
              <a:tr h="7984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Уровень и общий балл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Средний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(31)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Средний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(26)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Низкий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(15)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Средний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(31)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Низкий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(15)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850206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499080" y="787013"/>
            <a:ext cx="71437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Балльно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уровневая характеристика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слуховых функций 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</a:t>
            </a:r>
            <a:endParaRPr kumimoji="0" lang="ru-RU" alt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34036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897339"/>
              </p:ext>
            </p:extLst>
          </p:nvPr>
        </p:nvGraphicFramePr>
        <p:xfrm>
          <a:off x="461913" y="1036947"/>
          <a:ext cx="10793692" cy="5814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4664">
                  <a:extLst>
                    <a:ext uri="{9D8B030D-6E8A-4147-A177-3AD203B41FA5}">
                      <a16:colId xmlns:a16="http://schemas.microsoft.com/office/drawing/2014/main" val="2090353641"/>
                    </a:ext>
                  </a:extLst>
                </a:gridCol>
                <a:gridCol w="1800520">
                  <a:extLst>
                    <a:ext uri="{9D8B030D-6E8A-4147-A177-3AD203B41FA5}">
                      <a16:colId xmlns:a16="http://schemas.microsoft.com/office/drawing/2014/main" val="1343390503"/>
                    </a:ext>
                  </a:extLst>
                </a:gridCol>
                <a:gridCol w="1747482">
                  <a:extLst>
                    <a:ext uri="{9D8B030D-6E8A-4147-A177-3AD203B41FA5}">
                      <a16:colId xmlns:a16="http://schemas.microsoft.com/office/drawing/2014/main" val="3275529743"/>
                    </a:ext>
                  </a:extLst>
                </a:gridCol>
                <a:gridCol w="1447845">
                  <a:extLst>
                    <a:ext uri="{9D8B030D-6E8A-4147-A177-3AD203B41FA5}">
                      <a16:colId xmlns:a16="http://schemas.microsoft.com/office/drawing/2014/main" val="348383677"/>
                    </a:ext>
                  </a:extLst>
                </a:gridCol>
                <a:gridCol w="2041465">
                  <a:extLst>
                    <a:ext uri="{9D8B030D-6E8A-4147-A177-3AD203B41FA5}">
                      <a16:colId xmlns:a16="http://schemas.microsoft.com/office/drawing/2014/main" val="306404810"/>
                    </a:ext>
                  </a:extLst>
                </a:gridCol>
                <a:gridCol w="1201716">
                  <a:extLst>
                    <a:ext uri="{9D8B030D-6E8A-4147-A177-3AD203B41FA5}">
                      <a16:colId xmlns:a16="http://schemas.microsoft.com/office/drawing/2014/main" val="1233879144"/>
                    </a:ext>
                  </a:extLst>
                </a:gridCol>
              </a:tblGrid>
              <a:tr h="838896"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Параметры</a:t>
                      </a:r>
                      <a:br>
                        <a:rPr lang="ru-RU" sz="1800" dirty="0">
                          <a:effectLst/>
                        </a:rPr>
                      </a:b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Маша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Гриша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Оля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Настя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Даша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extLst>
                  <a:ext uri="{0D108BD9-81ED-4DB2-BD59-A6C34878D82A}">
                    <a16:rowId xmlns:a16="http://schemas.microsoft.com/office/drawing/2014/main" val="2995388697"/>
                  </a:ext>
                </a:extLst>
              </a:tr>
              <a:tr h="1175778"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Пространственный праксис и гнозис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extLst>
                  <a:ext uri="{0D108BD9-81ED-4DB2-BD59-A6C34878D82A}">
                    <a16:rowId xmlns:a16="http://schemas.microsoft.com/office/drawing/2014/main" val="217673737"/>
                  </a:ext>
                </a:extLst>
              </a:tr>
              <a:tr h="1281210"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Конструктивный праксис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extLst>
                  <a:ext uri="{0D108BD9-81ED-4DB2-BD59-A6C34878D82A}">
                    <a16:rowId xmlns:a16="http://schemas.microsoft.com/office/drawing/2014/main" val="2350028644"/>
                  </a:ext>
                </a:extLst>
              </a:tr>
              <a:tr h="1343053">
                <a:tc>
                  <a:txBody>
                    <a:bodyPr/>
                    <a:lstStyle/>
                    <a:p>
                      <a:pPr marL="13335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Кинестетический праксиз и гнозис</a:t>
                      </a:r>
                    </a:p>
                    <a:p>
                      <a:pPr marL="13335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12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10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extLst>
                  <a:ext uri="{0D108BD9-81ED-4DB2-BD59-A6C34878D82A}">
                    <a16:rowId xmlns:a16="http://schemas.microsoft.com/office/drawing/2014/main" val="1441785617"/>
                  </a:ext>
                </a:extLst>
              </a:tr>
              <a:tr h="1175778"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Уровень и общий балл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Средний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(20)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Средний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(21)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Средний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(17)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Низкий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(13)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Средний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(18)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23" marR="51523" marT="0" marB="0"/>
                </a:tc>
                <a:extLst>
                  <a:ext uri="{0D108BD9-81ED-4DB2-BD59-A6C34878D82A}">
                    <a16:rowId xmlns:a16="http://schemas.microsoft.com/office/drawing/2014/main" val="3886326780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78730" y="335188"/>
            <a:ext cx="968132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kumimoji="0" lang="ru-RU" alt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Балльно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уровневая характеристика обследование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кинестетических функций 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с ОНР</a:t>
            </a:r>
            <a:endParaRPr kumimoji="0" lang="ru-RU" alt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10902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954845"/>
              </p:ext>
            </p:extLst>
          </p:nvPr>
        </p:nvGraphicFramePr>
        <p:xfrm>
          <a:off x="949570" y="1404595"/>
          <a:ext cx="10683106" cy="53098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1469">
                  <a:extLst>
                    <a:ext uri="{9D8B030D-6E8A-4147-A177-3AD203B41FA5}">
                      <a16:colId xmlns:a16="http://schemas.microsoft.com/office/drawing/2014/main" val="1259246764"/>
                    </a:ext>
                  </a:extLst>
                </a:gridCol>
                <a:gridCol w="1875934">
                  <a:extLst>
                    <a:ext uri="{9D8B030D-6E8A-4147-A177-3AD203B41FA5}">
                      <a16:colId xmlns:a16="http://schemas.microsoft.com/office/drawing/2014/main" val="2359326035"/>
                    </a:ext>
                  </a:extLst>
                </a:gridCol>
                <a:gridCol w="1866507">
                  <a:extLst>
                    <a:ext uri="{9D8B030D-6E8A-4147-A177-3AD203B41FA5}">
                      <a16:colId xmlns:a16="http://schemas.microsoft.com/office/drawing/2014/main" val="1740749336"/>
                    </a:ext>
                  </a:extLst>
                </a:gridCol>
                <a:gridCol w="1517716">
                  <a:extLst>
                    <a:ext uri="{9D8B030D-6E8A-4147-A177-3AD203B41FA5}">
                      <a16:colId xmlns:a16="http://schemas.microsoft.com/office/drawing/2014/main" val="2159055437"/>
                    </a:ext>
                  </a:extLst>
                </a:gridCol>
                <a:gridCol w="1310575">
                  <a:extLst>
                    <a:ext uri="{9D8B030D-6E8A-4147-A177-3AD203B41FA5}">
                      <a16:colId xmlns:a16="http://schemas.microsoft.com/office/drawing/2014/main" val="1588354002"/>
                    </a:ext>
                  </a:extLst>
                </a:gridCol>
                <a:gridCol w="1460905">
                  <a:extLst>
                    <a:ext uri="{9D8B030D-6E8A-4147-A177-3AD203B41FA5}">
                      <a16:colId xmlns:a16="http://schemas.microsoft.com/office/drawing/2014/main" val="1110669838"/>
                    </a:ext>
                  </a:extLst>
                </a:gridCol>
              </a:tblGrid>
              <a:tr h="622392"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Параметры</a:t>
                      </a:r>
                      <a:br>
                        <a:rPr lang="ru-RU" sz="1800" dirty="0">
                          <a:effectLst/>
                        </a:rPr>
                      </a:b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Маша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Гриша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Оля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Настя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Даша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extLst>
                  <a:ext uri="{0D108BD9-81ED-4DB2-BD59-A6C34878D82A}">
                    <a16:rowId xmlns:a16="http://schemas.microsoft.com/office/drawing/2014/main" val="3091222603"/>
                  </a:ext>
                </a:extLst>
              </a:tr>
              <a:tr h="882966"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Развитие грамматического строя 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extLst>
                  <a:ext uri="{0D108BD9-81ED-4DB2-BD59-A6C34878D82A}">
                    <a16:rowId xmlns:a16="http://schemas.microsoft.com/office/drawing/2014/main" val="200917451"/>
                  </a:ext>
                </a:extLst>
              </a:tr>
              <a:tr h="882966"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Развитие связной речи                                                                                       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extLst>
                  <a:ext uri="{0D108BD9-81ED-4DB2-BD59-A6C34878D82A}">
                    <a16:rowId xmlns:a16="http://schemas.microsoft.com/office/drawing/2014/main" val="3192177390"/>
                  </a:ext>
                </a:extLst>
              </a:tr>
              <a:tr h="1339402">
                <a:tc>
                  <a:txBody>
                    <a:bodyPr/>
                    <a:lstStyle/>
                    <a:p>
                      <a:pPr marL="13335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 Развитие словаря и навыков словообразования 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10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extLst>
                  <a:ext uri="{0D108BD9-81ED-4DB2-BD59-A6C34878D82A}">
                    <a16:rowId xmlns:a16="http://schemas.microsoft.com/office/drawing/2014/main" val="2003254119"/>
                  </a:ext>
                </a:extLst>
              </a:tr>
              <a:tr h="1030127"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Уровень и общий балл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Низкий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(13)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Средний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>
                          <a:effectLst/>
                        </a:rPr>
                        <a:t>(17)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Средний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(15)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Средний 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(15)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Средний</a:t>
                      </a:r>
                    </a:p>
                    <a:p>
                      <a:pPr marL="13335">
                        <a:lnSpc>
                          <a:spcPct val="150000"/>
                        </a:lnSpc>
                      </a:pPr>
                      <a:r>
                        <a:rPr lang="ru-RU" sz="1800" dirty="0">
                          <a:effectLst/>
                        </a:rPr>
                        <a:t>(16)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5" marR="57925" marT="0" marB="0"/>
                </a:tc>
                <a:extLst>
                  <a:ext uri="{0D108BD9-81ED-4DB2-BD59-A6C34878D82A}">
                    <a16:rowId xmlns:a16="http://schemas.microsoft.com/office/drawing/2014/main" val="132923984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85740" y="874950"/>
            <a:ext cx="85972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Балльно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уровневая характеристика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речевых функций 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</a:t>
            </a:r>
            <a:endParaRPr kumimoji="0" lang="ru-RU" alt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6846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055629"/>
              </p:ext>
            </p:extLst>
          </p:nvPr>
        </p:nvGraphicFramePr>
        <p:xfrm>
          <a:off x="648393" y="1194866"/>
          <a:ext cx="10823171" cy="55119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8139">
                  <a:extLst>
                    <a:ext uri="{9D8B030D-6E8A-4147-A177-3AD203B41FA5}">
                      <a16:colId xmlns:a16="http://schemas.microsoft.com/office/drawing/2014/main" val="2010875206"/>
                    </a:ext>
                  </a:extLst>
                </a:gridCol>
                <a:gridCol w="1687141">
                  <a:extLst>
                    <a:ext uri="{9D8B030D-6E8A-4147-A177-3AD203B41FA5}">
                      <a16:colId xmlns:a16="http://schemas.microsoft.com/office/drawing/2014/main" val="2554588399"/>
                    </a:ext>
                  </a:extLst>
                </a:gridCol>
                <a:gridCol w="1925888">
                  <a:extLst>
                    <a:ext uri="{9D8B030D-6E8A-4147-A177-3AD203B41FA5}">
                      <a16:colId xmlns:a16="http://schemas.microsoft.com/office/drawing/2014/main" val="480489135"/>
                    </a:ext>
                  </a:extLst>
                </a:gridCol>
                <a:gridCol w="1846305">
                  <a:extLst>
                    <a:ext uri="{9D8B030D-6E8A-4147-A177-3AD203B41FA5}">
                      <a16:colId xmlns:a16="http://schemas.microsoft.com/office/drawing/2014/main" val="1369844719"/>
                    </a:ext>
                  </a:extLst>
                </a:gridCol>
                <a:gridCol w="1575726">
                  <a:extLst>
                    <a:ext uri="{9D8B030D-6E8A-4147-A177-3AD203B41FA5}">
                      <a16:colId xmlns:a16="http://schemas.microsoft.com/office/drawing/2014/main" val="955951628"/>
                    </a:ext>
                  </a:extLst>
                </a:gridCol>
                <a:gridCol w="1909972">
                  <a:extLst>
                    <a:ext uri="{9D8B030D-6E8A-4147-A177-3AD203B41FA5}">
                      <a16:colId xmlns:a16="http://schemas.microsoft.com/office/drawing/2014/main" val="1132059282"/>
                    </a:ext>
                  </a:extLst>
                </a:gridCol>
              </a:tblGrid>
              <a:tr h="908698">
                <a:tc>
                  <a:txBody>
                    <a:bodyPr/>
                    <a:lstStyle/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 dirty="0">
                          <a:effectLst/>
                        </a:rPr>
                        <a:t>Параметры</a:t>
                      </a:r>
                      <a:br>
                        <a:rPr lang="ru-RU" sz="1600" dirty="0">
                          <a:effectLst/>
                        </a:rPr>
                      </a:br>
                      <a:endParaRPr lang="ru-RU" sz="1600" dirty="0">
                        <a:effectLst/>
                      </a:endParaRPr>
                    </a:p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Маша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</a:p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Гриша</a:t>
                      </a:r>
                    </a:p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Оля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</a:p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Настя</a:t>
                      </a:r>
                    </a:p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Даша</a:t>
                      </a:r>
                    </a:p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extLst>
                  <a:ext uri="{0D108BD9-81ED-4DB2-BD59-A6C34878D82A}">
                    <a16:rowId xmlns:a16="http://schemas.microsoft.com/office/drawing/2014/main" val="1591917830"/>
                  </a:ext>
                </a:extLst>
              </a:tr>
              <a:tr h="908698">
                <a:tc>
                  <a:txBody>
                    <a:bodyPr/>
                    <a:lstStyle/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 dirty="0">
                          <a:effectLst/>
                        </a:rPr>
                        <a:t>Зрительных функций</a:t>
                      </a:r>
                    </a:p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ru-RU" sz="1600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17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18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14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15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extLst>
                  <a:ext uri="{0D108BD9-81ED-4DB2-BD59-A6C34878D82A}">
                    <a16:rowId xmlns:a16="http://schemas.microsoft.com/office/drawing/2014/main" val="1294317314"/>
                  </a:ext>
                </a:extLst>
              </a:tr>
              <a:tr h="908698">
                <a:tc>
                  <a:txBody>
                    <a:bodyPr/>
                    <a:lstStyle/>
                    <a:p>
                      <a:pPr marL="57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Слуховых функций</a:t>
                      </a:r>
                    </a:p>
                    <a:p>
                      <a:pPr marL="57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ru-RU" sz="1600">
                        <a:effectLst/>
                      </a:endParaRPr>
                    </a:p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31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26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15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>
                          <a:solidFill>
                            <a:schemeClr val="accent3"/>
                          </a:solidFill>
                          <a:effectLst/>
                        </a:rPr>
                        <a:t>31</a:t>
                      </a:r>
                      <a:endParaRPr lang="ru-RU" sz="16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>
                          <a:solidFill>
                            <a:schemeClr val="accent3"/>
                          </a:solidFill>
                          <a:effectLst/>
                        </a:rPr>
                        <a:t>15</a:t>
                      </a:r>
                      <a:endParaRPr lang="ru-RU" sz="16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extLst>
                  <a:ext uri="{0D108BD9-81ED-4DB2-BD59-A6C34878D82A}">
                    <a16:rowId xmlns:a16="http://schemas.microsoft.com/office/drawing/2014/main" val="113304104"/>
                  </a:ext>
                </a:extLst>
              </a:tr>
              <a:tr h="1152040">
                <a:tc>
                  <a:txBody>
                    <a:bodyPr/>
                    <a:lstStyle/>
                    <a:p>
                      <a:pPr marL="57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Кинестетические функции</a:t>
                      </a:r>
                    </a:p>
                    <a:p>
                      <a:pPr marL="57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ru-RU" sz="1600">
                        <a:effectLst/>
                      </a:endParaRPr>
                    </a:p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>
                          <a:solidFill>
                            <a:schemeClr val="accent3"/>
                          </a:solidFill>
                          <a:effectLst/>
                        </a:rPr>
                        <a:t>20</a:t>
                      </a:r>
                      <a:endParaRPr lang="ru-RU" sz="16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21</a:t>
                      </a:r>
                      <a:endParaRPr lang="ru-RU" sz="16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17</a:t>
                      </a:r>
                      <a:endParaRPr lang="ru-RU" sz="16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13</a:t>
                      </a:r>
                      <a:endParaRPr lang="ru-RU" sz="16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 </a:t>
                      </a:r>
                    </a:p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18</a:t>
                      </a:r>
                      <a:endParaRPr lang="ru-RU" sz="16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extLst>
                  <a:ext uri="{0D108BD9-81ED-4DB2-BD59-A6C34878D82A}">
                    <a16:rowId xmlns:a16="http://schemas.microsoft.com/office/drawing/2014/main" val="459080084"/>
                  </a:ext>
                </a:extLst>
              </a:tr>
              <a:tr h="3926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600">
                          <a:effectLst/>
                        </a:rPr>
                        <a:t> Функции речи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>
                          <a:solidFill>
                            <a:schemeClr val="accent3"/>
                          </a:solidFill>
                          <a:effectLst/>
                        </a:rPr>
                        <a:t>13</a:t>
                      </a:r>
                      <a:endParaRPr lang="ru-RU" sz="16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17</a:t>
                      </a:r>
                      <a:endParaRPr lang="ru-RU" sz="16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15</a:t>
                      </a:r>
                      <a:endParaRPr lang="ru-RU" sz="16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>
                          <a:solidFill>
                            <a:schemeClr val="accent3"/>
                          </a:solidFill>
                          <a:effectLst/>
                        </a:rPr>
                        <a:t>15</a:t>
                      </a:r>
                      <a:endParaRPr lang="ru-RU" sz="160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chemeClr val="accent3"/>
                          </a:solidFill>
                          <a:effectLst/>
                        </a:rPr>
                        <a:t>16</a:t>
                      </a:r>
                      <a:endParaRPr lang="ru-RU" sz="16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extLst>
                  <a:ext uri="{0D108BD9-81ED-4DB2-BD59-A6C34878D82A}">
                    <a16:rowId xmlns:a16="http://schemas.microsoft.com/office/drawing/2014/main" val="2412104765"/>
                  </a:ext>
                </a:extLst>
              </a:tr>
              <a:tr h="259818">
                <a:tc>
                  <a:txBody>
                    <a:bodyPr/>
                    <a:lstStyle/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>
                          <a:effectLst/>
                        </a:rPr>
                        <a:t>Общий балл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81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65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>
                          <a:solidFill>
                            <a:srgbClr val="FF0000"/>
                          </a:solidFill>
                          <a:effectLst/>
                        </a:rPr>
                        <a:t>73</a:t>
                      </a:r>
                      <a:endParaRPr lang="ru-RU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>
                          <a:solidFill>
                            <a:srgbClr val="FF0000"/>
                          </a:solidFill>
                          <a:effectLst/>
                        </a:rPr>
                        <a:t>64</a:t>
                      </a:r>
                      <a:endParaRPr lang="ru-RU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extLst>
                  <a:ext uri="{0D108BD9-81ED-4DB2-BD59-A6C34878D82A}">
                    <a16:rowId xmlns:a16="http://schemas.microsoft.com/office/drawing/2014/main" val="303109726"/>
                  </a:ext>
                </a:extLst>
              </a:tr>
              <a:tr h="392675">
                <a:tc>
                  <a:txBody>
                    <a:bodyPr/>
                    <a:lstStyle/>
                    <a:p>
                      <a:pPr marL="5715">
                        <a:lnSpc>
                          <a:spcPct val="107000"/>
                        </a:lnSpc>
                      </a:pPr>
                      <a:r>
                        <a:rPr lang="ru-RU" sz="1600">
                          <a:effectLst/>
                        </a:rPr>
                        <a:t>Уровень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>
                          <a:solidFill>
                            <a:srgbClr val="FF0000"/>
                          </a:solidFill>
                          <a:effectLst/>
                        </a:rPr>
                        <a:t>Средний</a:t>
                      </a:r>
                      <a:endParaRPr lang="ru-RU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С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</a:rPr>
                        <a:t>редний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С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</a:rPr>
                        <a:t>редний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С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</a:rPr>
                        <a:t>редний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С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</a:rPr>
                        <a:t>редний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248" marR="50248" marT="0" marB="0"/>
                </a:tc>
                <a:extLst>
                  <a:ext uri="{0D108BD9-81ED-4DB2-BD59-A6C34878D82A}">
                    <a16:rowId xmlns:a16="http://schemas.microsoft.com/office/drawing/2014/main" val="3530377885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30036" y="302314"/>
            <a:ext cx="8512233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Состояние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готовности к овладению процессом чтения у детей младшего школьного возраста с общим недоразвитием речи третьего уровня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3230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0902" y="339365"/>
            <a:ext cx="1058578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данные особенности мы связываем с тем, что у детей вследствие имеющегося общего недоразвития речи третьего уровня снижается уровень речевого общения, что способствует возникновению психологических особенностей (замкнутости, робости, нерешительности); порождает специфические черты общего и речевого поведения (ограниченную контактность, замедленную включаемость в ситуацию общения, неумение поддерживать беседу, вслушиваться в звучащую речь).</a:t>
            </a:r>
          </a:p>
        </p:txBody>
      </p:sp>
    </p:spTree>
    <p:extLst>
      <p:ext uri="{BB962C8B-B14F-4D97-AF65-F5344CB8AC3E}">
        <p14:creationId xmlns:p14="http://schemas.microsoft.com/office/powerpoint/2010/main" val="52441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0388" y="329938"/>
            <a:ext cx="81636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Данные этапы и  методы позволяют провести подробный количественный и качественный анализ данных. Во-вторых, проведя обследование речи детей, мы выявили значительные отставания в развитии сенсомоторного уровня речи, развитии грамматического строя речи, развитии словаря и словообразования, в развитии связной речи у детей младшего школьного возраста с общим недоразвитием речи III. В-третьих, организуя коррекционная работа по формированию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предпосылок овладения чтением детьми младшего школьного возраста с общим недоразвитием речи III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уровнями</a:t>
            </a:r>
            <a:r>
              <a:rPr lang="ru-RU" sz="240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1338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8483" y="2234152"/>
            <a:ext cx="56372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Благодарю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23177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8763" y="415636"/>
            <a:ext cx="11089179" cy="6211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исследования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проблемы формирования письменной речи у детей младшего школьного возраста с общим недоразвития третьего уровня.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овладение процессом чтения у детей младшего школьного возраста с общим недоразвитием речи третьего уровня.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-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800" kern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изучения предпосылок к овладению навыком чтения у детей младшего дошкольного возраста с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ОНР третьего уровня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01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8764" y="541030"/>
            <a:ext cx="10723418" cy="53604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исследования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             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Путем исследования литературных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иследований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выявить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определить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педагогические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физиологические особенности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готовности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 овладению процессом чтения у детей младшего школьного возраста с общим недоразвитием речи третьего уровня </a:t>
            </a:r>
          </a:p>
          <a:p>
            <a:pPr>
              <a:lnSpc>
                <a:spcPct val="150000"/>
              </a:lnSpc>
              <a:spcAft>
                <a:spcPts val="225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Экспериментальным путем выявить уровень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 овладению процессом чтения у детей младшего школьного возраста с общим недоразвитием речи третьего уровня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Проанализировать, интегрировать результаты исследования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81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5607" y="273378"/>
            <a:ext cx="11076495" cy="932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Методологическая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чтения у детей младшего школьного возраста с общим недоразвитием речи третьего уровня Р. Е. Левина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подход об особенностях чтения у детей младшего школьного возраста с общим недоразвитием речи третьего уровня  Корнев А.Н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работы в области изучения чтения у детей младшего школьного возраста с общим недоразвитием речи третьего уровня Т.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Фотекова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Т.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Ахутина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4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4030" y="315883"/>
            <a:ext cx="80965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Методы исследования: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31768" y="487842"/>
            <a:ext cx="10690168" cy="533703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endParaRPr lang="ru-RU" sz="3200" dirty="0" smtClean="0"/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(библиографический и аналитический метод).</a:t>
            </a:r>
          </a:p>
          <a:p>
            <a:pPr>
              <a:lnSpc>
                <a:spcPct val="150000"/>
              </a:lnSpc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-Эмпирические (констатирующий эксперимент, беседа, наблюдение, педагогический опрос, анализ продуктов деятельности детей).</a:t>
            </a:r>
          </a:p>
        </p:txBody>
      </p:sp>
    </p:spTree>
    <p:extLst>
      <p:ext uri="{BB962C8B-B14F-4D97-AF65-F5344CB8AC3E}">
        <p14:creationId xmlns:p14="http://schemas.microsoft.com/office/powerpoint/2010/main" val="136074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5884" y="399011"/>
            <a:ext cx="11421687" cy="7052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исследования заключается в том, что его результаты могут быть использованы воспитателями и логопедами для организации работы по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готовности к овладению процессом чтения у детей младшего школьного возраста с общим недоразвитием речи третьего уровня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Экспериментальная база: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наше исследование проводилось на базе </a:t>
            </a:r>
            <a:r>
              <a:rPr lang="ru-RU" sz="28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8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kern="1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Лянторская</a:t>
            </a:r>
            <a:r>
              <a:rPr lang="ru-RU" sz="28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СОШ № </a:t>
            </a:r>
            <a:r>
              <a:rPr lang="ru-RU" sz="28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6» и СОШ № 3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Лянтор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/>
              <a:t>Всего </a:t>
            </a:r>
            <a:r>
              <a:rPr lang="ru-RU" sz="2800" dirty="0"/>
              <a:t>в исследовании принимали участие </a:t>
            </a:r>
            <a:r>
              <a:rPr lang="ru-RU" sz="2800" dirty="0" smtClean="0"/>
              <a:t>десять </a:t>
            </a:r>
            <a:r>
              <a:rPr lang="ru-RU" sz="2800" dirty="0"/>
              <a:t>детей младшего школьного возраста </a:t>
            </a:r>
            <a:r>
              <a:rPr lang="ru-RU" sz="2800" dirty="0" smtClean="0"/>
              <a:t>(7-8  лет</a:t>
            </a:r>
            <a:r>
              <a:rPr lang="ru-RU" sz="2800" dirty="0"/>
              <a:t>)  с логопедическим заключением «Общее недоразвитие речи третьего уровня».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90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41163" y="133004"/>
            <a:ext cx="8116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Компонентный состав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1890" y="779335"/>
            <a:ext cx="11355186" cy="6164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этап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обследование зрительных функций. В ходе изучения этого этапа нами были изучены такие параметры как: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Зрительный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гнозис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(А.Р.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Лурия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Зрительно - пространственный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праксис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(Семенович А.В)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Зрительная память (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А.Р.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Лурия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(Семенович А.В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b="1" dirty="0"/>
              <a:t>2 этап</a:t>
            </a:r>
            <a:r>
              <a:rPr lang="ru-RU" dirty="0"/>
              <a:t> – обследование слуховых функций. В ходе изучения этого этапа нами были изучены такие параметры как:</a:t>
            </a:r>
          </a:p>
          <a:p>
            <a:r>
              <a:rPr lang="ru-RU" dirty="0"/>
              <a:t>1</a:t>
            </a:r>
            <a:r>
              <a:rPr lang="ru-RU" dirty="0" smtClean="0"/>
              <a:t>.  Фонематическое </a:t>
            </a:r>
            <a:r>
              <a:rPr lang="ru-RU" dirty="0"/>
              <a:t>восприятие, анализ и синтез (Д.Б. </a:t>
            </a:r>
            <a:r>
              <a:rPr lang="ru-RU" dirty="0" err="1"/>
              <a:t>Эльконин</a:t>
            </a:r>
            <a:r>
              <a:rPr lang="ru-RU" dirty="0"/>
              <a:t>)</a:t>
            </a:r>
          </a:p>
          <a:p>
            <a:r>
              <a:rPr lang="ru-RU" dirty="0" smtClean="0"/>
              <a:t>2.  </a:t>
            </a:r>
            <a:r>
              <a:rPr lang="ru-RU" dirty="0" err="1" smtClean="0"/>
              <a:t>Слухомоторные</a:t>
            </a:r>
            <a:r>
              <a:rPr lang="ru-RU" dirty="0" smtClean="0"/>
              <a:t> </a:t>
            </a:r>
            <a:r>
              <a:rPr lang="ru-RU" dirty="0"/>
              <a:t>координации (Б. М. Теплов)</a:t>
            </a:r>
          </a:p>
          <a:p>
            <a:r>
              <a:rPr lang="ru-RU" dirty="0" smtClean="0"/>
              <a:t>3.  Слуховая память </a:t>
            </a:r>
            <a:r>
              <a:rPr lang="ru-RU" dirty="0"/>
              <a:t>(А.Р. </a:t>
            </a:r>
            <a:r>
              <a:rPr lang="ru-RU" dirty="0" err="1"/>
              <a:t>Лурия</a:t>
            </a:r>
            <a:r>
              <a:rPr lang="ru-RU" dirty="0"/>
              <a:t>)</a:t>
            </a:r>
          </a:p>
          <a:p>
            <a:r>
              <a:rPr lang="ru-RU" b="1" dirty="0"/>
              <a:t>3 этап</a:t>
            </a:r>
            <a:r>
              <a:rPr lang="ru-RU" dirty="0"/>
              <a:t> – обследование кинестетические функции. В ходе изучения этого этапа нами были изучены такие параметры как:</a:t>
            </a:r>
          </a:p>
          <a:p>
            <a:pPr lvl="0"/>
            <a:r>
              <a:rPr lang="ru-RU" dirty="0" smtClean="0"/>
              <a:t>1. Пространственный </a:t>
            </a:r>
            <a:r>
              <a:rPr lang="ru-RU" dirty="0" err="1"/>
              <a:t>праксис</a:t>
            </a:r>
            <a:r>
              <a:rPr lang="ru-RU" dirty="0"/>
              <a:t> и </a:t>
            </a:r>
            <a:r>
              <a:rPr lang="ru-RU" dirty="0" err="1"/>
              <a:t>гнозис</a:t>
            </a:r>
            <a:r>
              <a:rPr lang="ru-RU" dirty="0"/>
              <a:t> (А.Р. </a:t>
            </a:r>
            <a:r>
              <a:rPr lang="ru-RU" dirty="0" err="1"/>
              <a:t>Лурия</a:t>
            </a:r>
            <a:r>
              <a:rPr lang="ru-RU" dirty="0"/>
              <a:t>)</a:t>
            </a:r>
          </a:p>
          <a:p>
            <a:pPr lvl="0"/>
            <a:r>
              <a:rPr lang="ru-RU" dirty="0" smtClean="0"/>
              <a:t>2. Конструктивный </a:t>
            </a:r>
            <a:r>
              <a:rPr lang="ru-RU" dirty="0" err="1"/>
              <a:t>праксис</a:t>
            </a:r>
            <a:r>
              <a:rPr lang="ru-RU" dirty="0"/>
              <a:t> (Л.С. Цветкова, Ч. </a:t>
            </a:r>
            <a:r>
              <a:rPr lang="ru-RU" dirty="0" err="1"/>
              <a:t>Ньокиктьен</a:t>
            </a:r>
            <a:r>
              <a:rPr lang="ru-RU" dirty="0"/>
              <a:t>)</a:t>
            </a:r>
          </a:p>
          <a:p>
            <a:pPr lvl="0"/>
            <a:r>
              <a:rPr lang="ru-RU" dirty="0" smtClean="0"/>
              <a:t>3. Кинестетический </a:t>
            </a:r>
            <a:r>
              <a:rPr lang="ru-RU" dirty="0" err="1"/>
              <a:t>праксиз</a:t>
            </a:r>
            <a:r>
              <a:rPr lang="ru-RU" dirty="0"/>
              <a:t> и </a:t>
            </a:r>
            <a:r>
              <a:rPr lang="ru-RU" dirty="0" err="1"/>
              <a:t>гнозис</a:t>
            </a:r>
            <a:r>
              <a:rPr lang="ru-RU" dirty="0"/>
              <a:t> ( Н.А. Бернштейн)</a:t>
            </a:r>
          </a:p>
          <a:p>
            <a:r>
              <a:rPr lang="ru-RU" b="1" dirty="0"/>
              <a:t>4 этап</a:t>
            </a:r>
            <a:r>
              <a:rPr lang="ru-RU" dirty="0"/>
              <a:t> – обследование речевых функций. В ходе изучения этого этапа нами были изучены такие параметры как:</a:t>
            </a:r>
          </a:p>
          <a:p>
            <a:pPr fontAlgn="base"/>
            <a:r>
              <a:rPr lang="ru-RU" dirty="0"/>
              <a:t>1</a:t>
            </a:r>
            <a:r>
              <a:rPr lang="ru-RU" dirty="0" smtClean="0"/>
              <a:t>.  Развитие </a:t>
            </a:r>
            <a:r>
              <a:rPr lang="ru-RU" dirty="0"/>
              <a:t>грамматического строя  Т. Н. </a:t>
            </a:r>
            <a:r>
              <a:rPr lang="ru-RU" dirty="0" err="1"/>
              <a:t>Волковской</a:t>
            </a:r>
            <a:r>
              <a:rPr lang="ru-RU" dirty="0"/>
              <a:t>, Т. А. </a:t>
            </a:r>
            <a:r>
              <a:rPr lang="ru-RU" dirty="0" err="1"/>
              <a:t>Фотековой</a:t>
            </a:r>
            <a:r>
              <a:rPr lang="ru-RU" dirty="0"/>
              <a:t>.        </a:t>
            </a:r>
            <a:r>
              <a:rPr lang="ru-RU" dirty="0" smtClean="0"/>
              <a:t>                                                                            2.  Развитие </a:t>
            </a:r>
            <a:r>
              <a:rPr lang="ru-RU" dirty="0"/>
              <a:t>связной речи Т.В. </a:t>
            </a:r>
            <a:r>
              <a:rPr lang="ru-RU" dirty="0" err="1"/>
              <a:t>Ахутиной</a:t>
            </a:r>
            <a:r>
              <a:rPr lang="ru-RU" dirty="0"/>
              <a:t> и Т.А. </a:t>
            </a:r>
            <a:r>
              <a:rPr lang="ru-RU" dirty="0" err="1"/>
              <a:t>Фотековой</a:t>
            </a:r>
            <a:r>
              <a:rPr lang="ru-RU" dirty="0"/>
              <a:t>,                                                                                                                3. </a:t>
            </a:r>
            <a:r>
              <a:rPr lang="ru-RU" dirty="0" smtClean="0"/>
              <a:t> Развитие </a:t>
            </a:r>
            <a:r>
              <a:rPr lang="ru-RU" dirty="0"/>
              <a:t>словаря и навыков словообразования  Т.В. Тумановой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75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861177"/>
              </p:ext>
            </p:extLst>
          </p:nvPr>
        </p:nvGraphicFramePr>
        <p:xfrm>
          <a:off x="197963" y="249383"/>
          <a:ext cx="11788990" cy="65337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21806">
                  <a:extLst>
                    <a:ext uri="{9D8B030D-6E8A-4147-A177-3AD203B41FA5}">
                      <a16:colId xmlns:a16="http://schemas.microsoft.com/office/drawing/2014/main" val="2402813425"/>
                    </a:ext>
                  </a:extLst>
                </a:gridCol>
                <a:gridCol w="6767184">
                  <a:extLst>
                    <a:ext uri="{9D8B030D-6E8A-4147-A177-3AD203B41FA5}">
                      <a16:colId xmlns:a16="http://schemas.microsoft.com/office/drawing/2014/main" val="1063156158"/>
                    </a:ext>
                  </a:extLst>
                </a:gridCol>
              </a:tblGrid>
              <a:tr h="2894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Норма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689" marR="346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Общее недоразвитие третьего уровня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689" marR="34689" marT="0" marB="0"/>
                </a:tc>
                <a:extLst>
                  <a:ext uri="{0D108BD9-81ED-4DB2-BD59-A6C34878D82A}">
                    <a16:rowId xmlns:a16="http://schemas.microsoft.com/office/drawing/2014/main" val="3234390864"/>
                  </a:ext>
                </a:extLst>
              </a:tr>
              <a:tr h="62443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Ребенок с хорошо развитой речью легко вступает в общение с окружающими, он может понятно выразить свои мысли, желания, задать вопросы, договориться со сверстникам о совместной игре.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Ребенок легко вступает в контакт со взрослым и детьми, четко и ясно отвечает на вопросы, поставленные в ходе диалога, своевременно вступает в диалог, не перебивая собеседника, внимательно слушает собеседника, умеет задавать вопросы в ходе диалога, использует речевые обороты для установления контакта, умеет завершать диалог.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689" marR="346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 детей с ОНР третьего уровня стойкие лексико-грамматические и фонетико-фонематические нарушения заметно ограничивают возможности спонтанного формирования речевых умений и навыков, обеспечивающих процесс говорения и приема речи. Характерным является несовершенство структурно-семантической организации контекстной речи.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Дети с ОНР испытывают трудности при программировании высказывания, синтезировании отдельных элементов в структурное целое, отборе языкового материала для той или иной цели.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бедность и </a:t>
                      </a:r>
                      <a:r>
                        <a:rPr lang="ru-RU" sz="1600" dirty="0" err="1">
                          <a:effectLst/>
                        </a:rPr>
                        <a:t>недифференнированость</a:t>
                      </a:r>
                      <a:r>
                        <a:rPr lang="ru-RU" sz="1600" dirty="0">
                          <a:effectLst/>
                        </a:rPr>
                        <a:t> словарного запаса, явная недостаточность глагольного словаря, своеобразие связанного высказывания, препятствуют осуществлению полноценного общения, следствием этих трудностей являются снижение потребности в общении, </a:t>
                      </a:r>
                      <a:r>
                        <a:rPr lang="ru-RU" sz="1600" dirty="0" err="1">
                          <a:effectLst/>
                        </a:rPr>
                        <a:t>несформированность</a:t>
                      </a:r>
                      <a:r>
                        <a:rPr lang="ru-RU" sz="1600" dirty="0">
                          <a:effectLst/>
                        </a:rPr>
                        <a:t> форм коммуникации (диалогическая и монологическая речь), особенности поведения; незаинтересованность в контакте, неумение ориентироваться в ситуации общения, негативизм.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689" marR="34689" marT="0" marB="0"/>
                </a:tc>
                <a:extLst>
                  <a:ext uri="{0D108BD9-81ED-4DB2-BD59-A6C34878D82A}">
                    <a16:rowId xmlns:a16="http://schemas.microsoft.com/office/drawing/2014/main" val="2164157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35045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313893"/>
              </p:ext>
            </p:extLst>
          </p:nvPr>
        </p:nvGraphicFramePr>
        <p:xfrm>
          <a:off x="216132" y="748146"/>
          <a:ext cx="11155680" cy="57043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9258">
                  <a:extLst>
                    <a:ext uri="{9D8B030D-6E8A-4147-A177-3AD203B41FA5}">
                      <a16:colId xmlns:a16="http://schemas.microsoft.com/office/drawing/2014/main" val="3708860821"/>
                    </a:ext>
                  </a:extLst>
                </a:gridCol>
                <a:gridCol w="2785294">
                  <a:extLst>
                    <a:ext uri="{9D8B030D-6E8A-4147-A177-3AD203B41FA5}">
                      <a16:colId xmlns:a16="http://schemas.microsoft.com/office/drawing/2014/main" val="3810367594"/>
                    </a:ext>
                  </a:extLst>
                </a:gridCol>
                <a:gridCol w="6731128">
                  <a:extLst>
                    <a:ext uri="{9D8B030D-6E8A-4147-A177-3AD203B41FA5}">
                      <a16:colId xmlns:a16="http://schemas.microsoft.com/office/drawing/2014/main" val="1235941212"/>
                    </a:ext>
                  </a:extLst>
                </a:gridCol>
              </a:tblGrid>
              <a:tr h="259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</a:rPr>
                        <a:t>У</a:t>
                      </a:r>
                      <a:r>
                        <a:rPr lang="ru-RU" sz="1600" b="1" dirty="0" smtClean="0">
                          <a:effectLst/>
                        </a:rPr>
                        <a:t>ровни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</a:rPr>
                        <a:t>Б</a:t>
                      </a:r>
                      <a:r>
                        <a:rPr lang="ru-RU" sz="1600" b="1" dirty="0" smtClean="0">
                          <a:effectLst/>
                        </a:rPr>
                        <a:t>аллы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</a:rPr>
                        <a:t>Описание 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extLst>
                  <a:ext uri="{0D108BD9-81ED-4DB2-BD59-A6C34878D82A}">
                    <a16:rowId xmlns:a16="http://schemas.microsoft.com/office/drawing/2014/main" val="899595686"/>
                  </a:ext>
                </a:extLst>
              </a:tr>
              <a:tr h="155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</a:rPr>
                        <a:t>В</a:t>
                      </a:r>
                      <a:r>
                        <a:rPr lang="ru-RU" sz="1600" b="1" dirty="0" smtClean="0">
                          <a:effectLst/>
                        </a:rPr>
                        <a:t>ысокий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</a:rPr>
                        <a:t>169-107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</a:rPr>
                        <a:t>У Детей нет нарушений моторной базы речи и темпо-ритмической основы речи. Правильно произносит все звуки речи, хорошо развиты фонематические процессы. Слоговая структура слова сформирована, без ошибок. </a:t>
                      </a:r>
                      <a:r>
                        <a:rPr lang="ru-RU" sz="1600" b="1" dirty="0" err="1">
                          <a:effectLst/>
                        </a:rPr>
                        <a:t>Воспроизносит</a:t>
                      </a:r>
                      <a:r>
                        <a:rPr lang="ru-RU" sz="1600" b="1" dirty="0">
                          <a:effectLst/>
                        </a:rPr>
                        <a:t> слова различной слоговой сложности.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extLst>
                  <a:ext uri="{0D108BD9-81ED-4DB2-BD59-A6C34878D82A}">
                    <a16:rowId xmlns:a16="http://schemas.microsoft.com/office/drawing/2014/main" val="3343954789"/>
                  </a:ext>
                </a:extLst>
              </a:tr>
              <a:tr h="20218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</a:rPr>
                        <a:t>Средний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</a:rPr>
                        <a:t>106-54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</a:rPr>
                        <a:t>У ребенка развиты кинетический и кинестетический </a:t>
                      </a:r>
                      <a:r>
                        <a:rPr lang="ru-RU" sz="1600" b="1" dirty="0" err="1">
                          <a:effectLst/>
                        </a:rPr>
                        <a:t>праксис</a:t>
                      </a:r>
                      <a:r>
                        <a:rPr lang="ru-RU" sz="1600" b="1" dirty="0">
                          <a:effectLst/>
                        </a:rPr>
                        <a:t>. Повторяет только простые последовательности движений органов артикуляций и пальцев рук. Присутствуют некоторые ошибки при произнесении двусложных слов без стечений согласных, многосложные слова произносить не может. Зрительные функции не нарушены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extLst>
                  <a:ext uri="{0D108BD9-81ED-4DB2-BD59-A6C34878D82A}">
                    <a16:rowId xmlns:a16="http://schemas.microsoft.com/office/drawing/2014/main" val="1157532705"/>
                  </a:ext>
                </a:extLst>
              </a:tr>
              <a:tr h="18663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</a:rPr>
                        <a:t>Низкий 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</a:rPr>
                        <a:t>54-0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</a:rPr>
                        <a:t>Тотально нарушены все компоненты: ребенок выполняет только отдельные элементы, может выполнить самые простые движения и схемы. Звукопроизношение грубо нарушено, как и зрительные процессы. Обнаруживаются многочисленные ошибки даже в воспроизведении односложных и двусложных слов без стечений согласных звуков.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58" marR="36758" marT="0" marB="0"/>
                </a:tc>
                <a:extLst>
                  <a:ext uri="{0D108BD9-81ED-4DB2-BD59-A6C34878D82A}">
                    <a16:rowId xmlns:a16="http://schemas.microsoft.com/office/drawing/2014/main" val="172412420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1644" y="177401"/>
            <a:ext cx="103576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17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уровни форсированности  готовности к овладению процессом чтения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308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260</TotalTime>
  <Words>1154</Words>
  <Application>Microsoft Office PowerPoint</Application>
  <PresentationFormat>Широкоэкранный</PresentationFormat>
  <Paragraphs>308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Tw Cen MT</vt:lpstr>
      <vt:lpstr>Капля</vt:lpstr>
      <vt:lpstr>Министерство науки и высшего образования Российский Федерации Федеральное государственное бюджетное образовательное учреждение Высшего образования Курганский государственный университет (КГУ)  Тема: Особенности готовности к овладению процессом чтения у детей младшего школьного возраста с общим недоразвитием речи третьего уровня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26</cp:revision>
  <dcterms:created xsi:type="dcterms:W3CDTF">2023-06-13T03:13:53Z</dcterms:created>
  <dcterms:modified xsi:type="dcterms:W3CDTF">2023-11-07T16:25:36Z</dcterms:modified>
</cp:coreProperties>
</file>