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61" r:id="rId3"/>
    <p:sldId id="257" r:id="rId4"/>
    <p:sldId id="258" r:id="rId5"/>
    <p:sldId id="260" r:id="rId6"/>
    <p:sldId id="263" r:id="rId7"/>
    <p:sldId id="259" r:id="rId8"/>
    <p:sldId id="262" r:id="rId9"/>
    <p:sldId id="264" r:id="rId10"/>
    <p:sldId id="267" r:id="rId11"/>
    <p:sldId id="265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Екатерина Николаевна Усова" initials="ЕУ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381D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1" d="100"/>
          <a:sy n="81" d="100"/>
        </p:scale>
        <p:origin x="754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B440B9-809B-4A69-9840-614616CB214E}" type="datetimeFigureOut">
              <a:rPr lang="ru-RU" smtClean="0"/>
              <a:t>21.09.2023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C3224-BB8B-41EC-91DD-F1D16FC7529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B440B9-809B-4A69-9840-614616CB214E}" type="datetimeFigureOut">
              <a:rPr lang="ru-RU" smtClean="0"/>
              <a:t>21.09.2023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C3224-BB8B-41EC-91DD-F1D16FC7529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B440B9-809B-4A69-9840-614616CB214E}" type="datetimeFigureOut">
              <a:rPr lang="ru-RU" smtClean="0"/>
              <a:t>21.09.2023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C3224-BB8B-41EC-91DD-F1D16FC7529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B440B9-809B-4A69-9840-614616CB214E}" type="datetimeFigureOut">
              <a:rPr lang="ru-RU" smtClean="0"/>
              <a:t>21.09.2023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C3224-BB8B-41EC-91DD-F1D16FC7529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B440B9-809B-4A69-9840-614616CB214E}" type="datetimeFigureOut">
              <a:rPr lang="ru-RU" smtClean="0"/>
              <a:t>21.09.2023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C3224-BB8B-41EC-91DD-F1D16FC7529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B440B9-809B-4A69-9840-614616CB214E}" type="datetimeFigureOut">
              <a:rPr lang="ru-RU" smtClean="0"/>
              <a:t>21.09.2023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C3224-BB8B-41EC-91DD-F1D16FC7529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B440B9-809B-4A69-9840-614616CB214E}" type="datetimeFigureOut">
              <a:rPr lang="ru-RU" smtClean="0"/>
              <a:t>21.09.2023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C3224-BB8B-41EC-91DD-F1D16FC7529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B440B9-809B-4A69-9840-614616CB214E}" type="datetimeFigureOut">
              <a:rPr lang="ru-RU" smtClean="0"/>
              <a:t>21.09.2023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C3224-BB8B-41EC-91DD-F1D16FC7529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B440B9-809B-4A69-9840-614616CB214E}" type="datetimeFigureOut">
              <a:rPr lang="ru-RU" smtClean="0"/>
              <a:t>21.09.2023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C3224-BB8B-41EC-91DD-F1D16FC7529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B440B9-809B-4A69-9840-614616CB214E}" type="datetimeFigureOut">
              <a:rPr lang="ru-RU" smtClean="0"/>
              <a:t>21.09.2023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C3224-BB8B-41EC-91DD-F1D16FC7529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B440B9-809B-4A69-9840-614616CB214E}" type="datetimeFigureOut">
              <a:rPr lang="ru-RU" smtClean="0"/>
              <a:t>21.09.2023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C3224-BB8B-41EC-91DD-F1D16FC7529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B440B9-809B-4A69-9840-614616CB214E}" type="datetimeFigureOut">
              <a:rPr lang="ru-RU" smtClean="0"/>
              <a:t>21.09.2023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4C3224-BB8B-41EC-91DD-F1D16FC75298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D0%9B%D0%B8%D0%BD%D0%B3%D0%B2%D0%B8%D1%81%D1%82%D0%B8%D0%BA%D0%B0" TargetMode="External"/><Relationship Id="rId2" Type="http://schemas.openxmlformats.org/officeDocument/2006/relationships/hyperlink" Target="https://ru.wikipedia.org/wiki/%D0%9B%D0%B0%D1%82%D0%B8%D0%BD%D1%81%D0%BA%D0%B8%D0%B9_%D1%8F%D0%B7%D1%8B%D0%BA" TargetMode="Externa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75000"/>
              </a:schemeClr>
            </a:gs>
            <a:gs pos="48000">
              <a:schemeClr val="accent1">
                <a:lumMod val="97000"/>
                <a:lumOff val="3000"/>
              </a:schemeClr>
            </a:gs>
            <a:gs pos="100000">
              <a:schemeClr val="accent1">
                <a:lumMod val="60000"/>
                <a:lumOff val="40000"/>
              </a:schemeClr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1129854" y="4015720"/>
            <a:ext cx="9351390" cy="3139321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800" b="1" cap="none" spc="0" dirty="0">
                <a:ln w="22225">
                  <a:solidFill>
                    <a:schemeClr val="tx1"/>
                  </a:solidFill>
                  <a:prstDash val="solid"/>
                </a:ln>
                <a:solidFill>
                  <a:schemeClr val="bg1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PPSGFG+Corbel Bold"/>
              </a:rPr>
              <a:t>ОСОБЕНОСТИ</a:t>
            </a:r>
            <a:r>
              <a:rPr lang="ru-RU" sz="4800" b="1" dirty="0">
                <a:ln w="22225">
                  <a:solidFill>
                    <a:schemeClr val="tx1"/>
                  </a:solidFill>
                  <a:prstDash val="solid"/>
                </a:ln>
                <a:solidFill>
                  <a:schemeClr val="bg1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PPSGFG+Corbel Bold"/>
              </a:rPr>
              <a:t>  </a:t>
            </a:r>
          </a:p>
          <a:p>
            <a:pPr algn="ctr"/>
            <a:r>
              <a:rPr lang="ru-RU" sz="4800" b="1" cap="none" spc="0" dirty="0">
                <a:ln w="22225">
                  <a:solidFill>
                    <a:schemeClr val="tx1"/>
                  </a:solidFill>
                  <a:prstDash val="solid"/>
                </a:ln>
                <a:solidFill>
                  <a:schemeClr val="bg1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PPSGFG+Corbel Bold"/>
              </a:rPr>
              <a:t>РАБОТЫ </a:t>
            </a:r>
          </a:p>
          <a:p>
            <a:pPr algn="ctr"/>
            <a:r>
              <a:rPr lang="ru-RU" sz="4800" b="1" dirty="0">
                <a:ln w="22225">
                  <a:solidFill>
                    <a:schemeClr val="tx1"/>
                  </a:solidFill>
                  <a:prstDash val="solid"/>
                </a:ln>
                <a:solidFill>
                  <a:schemeClr val="bg1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PPSGFG+Corbel Bold"/>
              </a:rPr>
              <a:t>С ДЕТЬМИ-БИЛИНГВАМИ</a:t>
            </a:r>
          </a:p>
          <a:p>
            <a:pPr algn="ctr"/>
            <a:endParaRPr lang="ru-RU" sz="54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" name="Picture 5" descr="7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55900" y="702461"/>
            <a:ext cx="5264633" cy="2957659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  <a:headEnd/>
            <a:tailEnd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75000"/>
              </a:schemeClr>
            </a:gs>
            <a:gs pos="48000">
              <a:schemeClr val="accent1">
                <a:lumMod val="97000"/>
                <a:lumOff val="3000"/>
              </a:schemeClr>
            </a:gs>
            <a:gs pos="100000">
              <a:schemeClr val="accent1">
                <a:lumMod val="60000"/>
                <a:lumOff val="40000"/>
              </a:schemeClr>
            </a:gs>
          </a:gsLst>
          <a:lin ang="162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1030462" y="209033"/>
            <a:ext cx="9351390" cy="1908215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dirty="0">
                <a:ln w="22225">
                  <a:solidFill>
                    <a:schemeClr val="tx1"/>
                  </a:solidFill>
                  <a:prstDash val="solid"/>
                </a:ln>
                <a:solidFill>
                  <a:schemeClr val="bg1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PPSGFG+Corbel Bold"/>
              </a:rPr>
              <a:t>ЧТО СТОИТ И ЧЕГО НЕ СТОИТ ДЕЛАТЬ В РАБОТЕ С БИЛИНГВАМИ</a:t>
            </a:r>
            <a:r>
              <a:rPr lang="en-US" sz="3200" b="1" dirty="0">
                <a:ln w="22225">
                  <a:solidFill>
                    <a:schemeClr val="tx1"/>
                  </a:solidFill>
                  <a:prstDash val="solid"/>
                </a:ln>
                <a:solidFill>
                  <a:schemeClr val="bg1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PPSGFG+Corbel Bold"/>
              </a:rPr>
              <a:t>?</a:t>
            </a:r>
            <a:endParaRPr lang="ru-RU" sz="3200" b="1" dirty="0">
              <a:ln w="22225">
                <a:solidFill>
                  <a:schemeClr val="tx1"/>
                </a:solidFill>
                <a:prstDash val="solid"/>
              </a:ln>
              <a:solidFill>
                <a:schemeClr val="bg1"/>
              </a:solidFill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  <a:latin typeface="PPSGFG+Corbel Bold"/>
            </a:endParaRPr>
          </a:p>
          <a:p>
            <a:pPr algn="ctr"/>
            <a:endParaRPr lang="ru-RU" sz="54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вал 2">
            <a:extLst>
              <a:ext uri="{FF2B5EF4-FFF2-40B4-BE49-F238E27FC236}">
                <a16:creationId xmlns:a16="http://schemas.microsoft.com/office/drawing/2014/main" id="{12201EC7-B4B8-2E6D-59C3-5C4EF0256CF2}"/>
              </a:ext>
            </a:extLst>
          </p:cNvPr>
          <p:cNvSpPr/>
          <p:nvPr/>
        </p:nvSpPr>
        <p:spPr>
          <a:xfrm>
            <a:off x="260193" y="1095560"/>
            <a:ext cx="4374037" cy="221529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НЕ стоит повторять ошибки за ребенком, надо коротко указать «неверно». </a:t>
            </a:r>
          </a:p>
          <a:p>
            <a:pPr algn="ctr"/>
            <a:endParaRPr lang="ru-RU" dirty="0"/>
          </a:p>
        </p:txBody>
      </p:sp>
      <p:sp>
        <p:nvSpPr>
          <p:cNvPr id="4" name="Овал 3">
            <a:extLst>
              <a:ext uri="{FF2B5EF4-FFF2-40B4-BE49-F238E27FC236}">
                <a16:creationId xmlns:a16="http://schemas.microsoft.com/office/drawing/2014/main" id="{2E27DF6A-F9D5-1A0C-C09E-7DD0994B50C4}"/>
              </a:ext>
            </a:extLst>
          </p:cNvPr>
          <p:cNvSpPr/>
          <p:nvPr/>
        </p:nvSpPr>
        <p:spPr>
          <a:xfrm>
            <a:off x="7405912" y="1009598"/>
            <a:ext cx="4625833" cy="221529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Правильный ответ стоит сначала поискать  с помощью самих учеников, а при затруднении озвучить педагогу</a:t>
            </a:r>
          </a:p>
        </p:txBody>
      </p:sp>
      <p:sp>
        <p:nvSpPr>
          <p:cNvPr id="6" name="Овал 5">
            <a:extLst>
              <a:ext uri="{FF2B5EF4-FFF2-40B4-BE49-F238E27FC236}">
                <a16:creationId xmlns:a16="http://schemas.microsoft.com/office/drawing/2014/main" id="{CB296CAD-5016-95D4-1F28-62F286DD7D07}"/>
              </a:ext>
            </a:extLst>
          </p:cNvPr>
          <p:cNvSpPr/>
          <p:nvPr/>
        </p:nvSpPr>
        <p:spPr>
          <a:xfrm>
            <a:off x="2113280" y="3547143"/>
            <a:ext cx="8920480" cy="3299396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На занятиях полезно использовать разнообразные </a:t>
            </a:r>
          </a:p>
          <a:p>
            <a:pPr algn="ctr"/>
            <a:r>
              <a:rPr lang="ru-RU" dirty="0"/>
              <a:t>виды работы: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/>
              <a:t> фронтальная, с наглядно-практическим материалом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/>
              <a:t> работа в парах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/>
              <a:t>работа по цепочке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/>
              <a:t> выполнение действий по инструкции и называние их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/>
              <a:t> ролевое моделирование ситуации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/>
              <a:t>хоровое проговаривание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/>
              <a:t>беседы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07E6373-49D5-F6A8-C02D-C527D4D335CD}"/>
              </a:ext>
            </a:extLst>
          </p:cNvPr>
          <p:cNvSpPr txBox="1"/>
          <p:nvPr/>
        </p:nvSpPr>
        <p:spPr>
          <a:xfrm>
            <a:off x="653390" y="1393890"/>
            <a:ext cx="37707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dirty="0">
                <a:solidFill>
                  <a:srgbClr val="FF0000"/>
                </a:solidFill>
              </a:rPr>
              <a:t>!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7841F13-FDD3-41B5-082B-22E4DE079F8A}"/>
              </a:ext>
            </a:extLst>
          </p:cNvPr>
          <p:cNvSpPr txBox="1"/>
          <p:nvPr/>
        </p:nvSpPr>
        <p:spPr>
          <a:xfrm>
            <a:off x="7566167" y="1424354"/>
            <a:ext cx="37707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dirty="0">
                <a:solidFill>
                  <a:srgbClr val="92D050"/>
                </a:solidFill>
              </a:rPr>
              <a:t>+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A91D262-0D73-CC9B-70F9-0B1BA6A9552B}"/>
              </a:ext>
            </a:extLst>
          </p:cNvPr>
          <p:cNvSpPr txBox="1"/>
          <p:nvPr/>
        </p:nvSpPr>
        <p:spPr>
          <a:xfrm>
            <a:off x="2639303" y="4556435"/>
            <a:ext cx="704069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dirty="0">
                <a:solidFill>
                  <a:srgbClr val="92D050"/>
                </a:solidFill>
              </a:rPr>
              <a:t>+</a:t>
            </a:r>
          </a:p>
        </p:txBody>
      </p:sp>
      <p:cxnSp>
        <p:nvCxnSpPr>
          <p:cNvPr id="12" name="Прямая со стрелкой 11">
            <a:extLst>
              <a:ext uri="{FF2B5EF4-FFF2-40B4-BE49-F238E27FC236}">
                <a16:creationId xmlns:a16="http://schemas.microsoft.com/office/drawing/2014/main" id="{65BC365A-BF89-BDDA-6ECF-600CBDB90BE4}"/>
              </a:ext>
            </a:extLst>
          </p:cNvPr>
          <p:cNvCxnSpPr>
            <a:cxnSpLocks/>
          </p:cNvCxnSpPr>
          <p:nvPr/>
        </p:nvCxnSpPr>
        <p:spPr>
          <a:xfrm>
            <a:off x="4634230" y="2158970"/>
            <a:ext cx="2771682" cy="1"/>
          </a:xfrm>
          <a:prstGeom prst="straightConnector1">
            <a:avLst/>
          </a:prstGeom>
          <a:ln w="3175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>
            <a:extLst>
              <a:ext uri="{FF2B5EF4-FFF2-40B4-BE49-F238E27FC236}">
                <a16:creationId xmlns:a16="http://schemas.microsoft.com/office/drawing/2014/main" id="{44CAF2F3-5766-06A2-C4E4-C9F816BF701B}"/>
              </a:ext>
            </a:extLst>
          </p:cNvPr>
          <p:cNvCxnSpPr/>
          <p:nvPr/>
        </p:nvCxnSpPr>
        <p:spPr>
          <a:xfrm flipH="1">
            <a:off x="9387840" y="3224897"/>
            <a:ext cx="812800" cy="58966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>
            <a:extLst>
              <a:ext uri="{FF2B5EF4-FFF2-40B4-BE49-F238E27FC236}">
                <a16:creationId xmlns:a16="http://schemas.microsoft.com/office/drawing/2014/main" id="{6E01F8DE-5639-F61D-BBD3-E7A576D9001A}"/>
              </a:ext>
            </a:extLst>
          </p:cNvPr>
          <p:cNvCxnSpPr>
            <a:cxnSpLocks/>
          </p:cNvCxnSpPr>
          <p:nvPr/>
        </p:nvCxnSpPr>
        <p:spPr>
          <a:xfrm flipH="1">
            <a:off x="9387840" y="3224897"/>
            <a:ext cx="883920" cy="668997"/>
          </a:xfrm>
          <a:prstGeom prst="straightConnector1">
            <a:avLst/>
          </a:prstGeom>
          <a:ln w="28575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Рамка 1"/>
          <p:cNvSpPr/>
          <p:nvPr/>
        </p:nvSpPr>
        <p:spPr>
          <a:xfrm>
            <a:off x="0" y="0"/>
            <a:ext cx="12679680" cy="7426960"/>
          </a:xfrm>
          <a:prstGeom prst="fram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067930" y="1877435"/>
            <a:ext cx="6096000" cy="3337709"/>
          </a:xfrm>
          <a:prstGeom prst="rect">
            <a:avLst/>
          </a:prstGeom>
        </p:spPr>
        <p:txBody>
          <a:bodyPr>
            <a:spAutoFit/>
          </a:bodyPr>
          <a:lstStyle/>
          <a:p>
            <a:pPr marL="457200" algn="just">
              <a:lnSpc>
                <a:spcPct val="107000"/>
              </a:lnSpc>
              <a:spcAft>
                <a:spcPts val="800"/>
              </a:spcAft>
            </a:pPr>
            <a:r>
              <a:rPr lang="ru-RU" kern="1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Вопрос о том, должны ли стать дети-билингвы стать предметом пристального внимания всех участников образовательного процесса перестает быть спорным. В свете обсуждаемой проблемы дети школьного возраста являются своеобразной группой риска. Потребность детей школьного возраста в овладении русским языком  обусловлена социальными и экономическими причинами, но не всегда адекватна их возможностям. Школьники-билингвы нуждаются в серьезной помощи. Проблема билингвизма может быть решена совместными усилиями разных специалистов</a:t>
            </a:r>
            <a:endParaRPr lang="ru-RU" sz="14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000645" y="169276"/>
            <a:ext cx="9351390" cy="1538883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dirty="0">
                <a:ln w="22225">
                  <a:solidFill>
                    <a:schemeClr val="tx1"/>
                  </a:solidFill>
                  <a:prstDash val="solid"/>
                </a:ln>
                <a:solidFill>
                  <a:schemeClr val="bg1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PPSGFG+Corbel Bold"/>
              </a:rPr>
              <a:t>     В ЗАКЛЮЧЕНИИ</a:t>
            </a:r>
          </a:p>
          <a:p>
            <a:pPr algn="ctr"/>
            <a:endParaRPr lang="ru-RU" sz="54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Picture 3">
            <a:extLst>
              <a:ext uri="{FF2B5EF4-FFF2-40B4-BE49-F238E27FC236}">
                <a16:creationId xmlns:a16="http://schemas.microsoft.com/office/drawing/2014/main" id="{B73B8338-F3EB-CFC0-DD2C-76A624FA089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 l="64218" t="50336" r="3003" b="7139"/>
          <a:stretch>
            <a:fillRect/>
          </a:stretch>
        </p:blipFill>
        <p:spPr bwMode="auto">
          <a:xfrm>
            <a:off x="1306970" y="1472456"/>
            <a:ext cx="2664296" cy="259228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1"/>
          <p:cNvSpPr/>
          <p:nvPr/>
        </p:nvSpPr>
        <p:spPr>
          <a:xfrm>
            <a:off x="6909788" y="980728"/>
            <a:ext cx="4608512" cy="4896544"/>
          </a:xfrm>
          <a:prstGeom prst="rect">
            <a:avLst/>
          </a:prstGeom>
          <a:blipFill>
            <a:blip r:embed="rId2" cstate="print"/>
            <a:stretch>
              <a:fillRect l="-141652" t="-15617" r="-22902" b="-24441"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 dirty="0"/>
          </a:p>
        </p:txBody>
      </p:sp>
      <p:sp>
        <p:nvSpPr>
          <p:cNvPr id="3" name="Рамка 2"/>
          <p:cNvSpPr/>
          <p:nvPr/>
        </p:nvSpPr>
        <p:spPr>
          <a:xfrm>
            <a:off x="0" y="0"/>
            <a:ext cx="12679680" cy="7426960"/>
          </a:xfrm>
          <a:prstGeom prst="fram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376041" y="1899219"/>
            <a:ext cx="5776403" cy="12631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algn="just">
              <a:lnSpc>
                <a:spcPct val="107000"/>
              </a:lnSpc>
              <a:spcAft>
                <a:spcPts val="800"/>
              </a:spcAft>
            </a:pPr>
            <a:r>
              <a:rPr lang="ru-RU" kern="1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Вплоть до последней четверти ХХ века в мире    преобладала общая тенденция к рассмотрению </a:t>
            </a:r>
            <a:r>
              <a:rPr lang="ru-RU" kern="1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одноязычия</a:t>
            </a:r>
            <a:r>
              <a:rPr lang="ru-RU" kern="1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как нормы, а двуязычия – как особой формы специфического развития ребенка.</a:t>
            </a:r>
            <a:endParaRPr lang="ru-RU" sz="1400" kern="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056444" y="3557497"/>
            <a:ext cx="6096000" cy="1855893"/>
          </a:xfrm>
          <a:prstGeom prst="rect">
            <a:avLst/>
          </a:prstGeom>
        </p:spPr>
        <p:txBody>
          <a:bodyPr>
            <a:spAutoFit/>
          </a:bodyPr>
          <a:lstStyle/>
          <a:p>
            <a:pPr marL="457200" indent="441960" algn="just">
              <a:lnSpc>
                <a:spcPct val="107000"/>
              </a:lnSpc>
              <a:spcAft>
                <a:spcPts val="800"/>
              </a:spcAft>
            </a:pPr>
            <a:r>
              <a:rPr lang="ru-RU" kern="1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Современные условия жизни сопряжены со значительной миграцией населения или проживанием некоренного населения в русскоязычной среде, в которой они, как правило, не теряют родной язык, в связи с чем развитие речи детей протекает в условиях билингвизма (или двуязычия).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397300" y="98854"/>
            <a:ext cx="11885080" cy="894080"/>
          </a:xfrm>
          <a:prstGeom prst="rect">
            <a:avLst/>
          </a:prstGeom>
          <a:solidFill>
            <a:schemeClr val="accent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900" b="1" dirty="0">
                <a:ln w="22225">
                  <a:solidFill>
                    <a:schemeClr val="tx1"/>
                  </a:solidFill>
                  <a:prstDash val="solid"/>
                </a:ln>
                <a:solidFill>
                  <a:schemeClr val="bg1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PPSGFG+Corbel Bold"/>
              </a:rPr>
              <a:t>БИЛИНГВИЗМ – НОРМА ИЛИ</a:t>
            </a:r>
            <a:r>
              <a:rPr lang="en-US" sz="3900" b="1" dirty="0">
                <a:ln w="22225">
                  <a:solidFill>
                    <a:schemeClr val="tx1"/>
                  </a:solidFill>
                  <a:prstDash val="solid"/>
                </a:ln>
                <a:solidFill>
                  <a:schemeClr val="bg1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PPSGFG+Corbel Bold"/>
              </a:rPr>
              <a:t> </a:t>
            </a:r>
            <a:r>
              <a:rPr lang="ru-RU" sz="3900" b="1" dirty="0">
                <a:ln w="22225">
                  <a:solidFill>
                    <a:schemeClr val="tx1"/>
                  </a:solidFill>
                  <a:prstDash val="solid"/>
                </a:ln>
                <a:solidFill>
                  <a:schemeClr val="bg1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PPSGFG+Corbel Bold"/>
              </a:rPr>
              <a:t>ИСКЛЮЧЕНИЕ</a:t>
            </a:r>
            <a:r>
              <a:rPr lang="en-US" sz="3900" b="1" dirty="0">
                <a:ln w="22225">
                  <a:solidFill>
                    <a:schemeClr val="tx1"/>
                  </a:solidFill>
                  <a:prstDash val="solid"/>
                </a:ln>
                <a:solidFill>
                  <a:schemeClr val="bg1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PPSGFG+Corbel Bold"/>
              </a:rPr>
              <a:t>?</a:t>
            </a:r>
            <a:endParaRPr lang="ru-RU" sz="3900" b="1" dirty="0">
              <a:ln w="22225">
                <a:solidFill>
                  <a:schemeClr val="tx1"/>
                </a:solidFill>
                <a:prstDash val="solid"/>
              </a:ln>
              <a:solidFill>
                <a:schemeClr val="bg1"/>
              </a:solidFill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  <a:latin typeface="PPSGFG+Corbel Bold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67000"/>
              </a:schemeClr>
            </a:gs>
            <a:gs pos="48000">
              <a:schemeClr val="accent1">
                <a:lumMod val="97000"/>
                <a:lumOff val="3000"/>
              </a:schemeClr>
            </a:gs>
            <a:gs pos="100000">
              <a:schemeClr val="accent1">
                <a:lumMod val="60000"/>
                <a:lumOff val="40000"/>
              </a:schemeClr>
            </a:gs>
          </a:gsLst>
          <a:lin ang="162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2824480" y="518160"/>
            <a:ext cx="5933440" cy="89408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>
                <a:solidFill>
                  <a:schemeClr val="tx1"/>
                </a:solidFill>
              </a:rPr>
              <a:t>ДЕТИ -МИГРАНТЫ</a:t>
            </a:r>
          </a:p>
        </p:txBody>
      </p:sp>
      <p:cxnSp>
        <p:nvCxnSpPr>
          <p:cNvPr id="8" name="Прямая со стрелкой 7"/>
          <p:cNvCxnSpPr/>
          <p:nvPr/>
        </p:nvCxnSpPr>
        <p:spPr>
          <a:xfrm flipH="1">
            <a:off x="3566160" y="1412240"/>
            <a:ext cx="1595120" cy="1371600"/>
          </a:xfrm>
          <a:prstGeom prst="straightConnector1">
            <a:avLst/>
          </a:prstGeom>
          <a:ln w="635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>
            <a:cxnSpLocks/>
          </p:cNvCxnSpPr>
          <p:nvPr/>
        </p:nvCxnSpPr>
        <p:spPr>
          <a:xfrm>
            <a:off x="6268720" y="1412240"/>
            <a:ext cx="1717040" cy="1371600"/>
          </a:xfrm>
          <a:prstGeom prst="straightConnector1">
            <a:avLst/>
          </a:prstGeom>
          <a:ln w="635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Прямоугольник 14"/>
          <p:cNvSpPr/>
          <p:nvPr/>
        </p:nvSpPr>
        <p:spPr>
          <a:xfrm>
            <a:off x="1249681" y="2834638"/>
            <a:ext cx="4328160" cy="6096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>
                <a:solidFill>
                  <a:schemeClr val="tx1"/>
                </a:solidFill>
              </a:rPr>
              <a:t>ДЕТИ - БИЛИНГВЫ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6355080" y="2814316"/>
            <a:ext cx="4805680" cy="609601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>
                <a:solidFill>
                  <a:schemeClr val="tx1"/>
                </a:solidFill>
              </a:rPr>
              <a:t>ДЕТИ - ИНОФОНЫ</a:t>
            </a:r>
          </a:p>
        </p:txBody>
      </p:sp>
      <p:sp>
        <p:nvSpPr>
          <p:cNvPr id="18" name="Прямоугольник 17"/>
          <p:cNvSpPr/>
          <p:nvPr/>
        </p:nvSpPr>
        <p:spPr>
          <a:xfrm>
            <a:off x="817881" y="4074160"/>
            <a:ext cx="5019040" cy="209295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07000"/>
              </a:lnSpc>
            </a:pPr>
            <a:r>
              <a:rPr lang="ru-RU" sz="16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Это дети, в семьях которых говорят как на своем родном, так и на русском языке. Многие из них никогда не были на своей исторической родине. Для билингвов русский язык является почти родным. Как правило, они коммуникабельны и практически свободно говорят по-русски.</a:t>
            </a:r>
            <a:endParaRPr lang="ru-RU" sz="1600" dirty="0">
              <a:solidFill>
                <a:schemeClr val="tx1"/>
              </a:solidFill>
              <a:effectLst/>
              <a:latin typeface="Calibri" panose="020F0502020204030204" pitchFamily="34" charset="0"/>
              <a:cs typeface="Times New Roman" panose="02020603050405020304" pitchFamily="18" charset="0"/>
            </a:endParaRPr>
          </a:p>
        </p:txBody>
      </p:sp>
      <p:cxnSp>
        <p:nvCxnSpPr>
          <p:cNvPr id="21" name="Прямая соединительная линия 20"/>
          <p:cNvCxnSpPr/>
          <p:nvPr/>
        </p:nvCxnSpPr>
        <p:spPr>
          <a:xfrm>
            <a:off x="3403601" y="3444238"/>
            <a:ext cx="10160" cy="629922"/>
          </a:xfrm>
          <a:prstGeom prst="line">
            <a:avLst/>
          </a:prstGeom>
          <a:ln w="539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Прямоугольник 24"/>
          <p:cNvSpPr/>
          <p:nvPr/>
        </p:nvSpPr>
        <p:spPr>
          <a:xfrm>
            <a:off x="6268721" y="4033517"/>
            <a:ext cx="5019040" cy="2113279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07000"/>
              </a:lnSpc>
            </a:pPr>
            <a:r>
              <a:rPr lang="ru-RU" sz="16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Это дети, чьи семьи недавно мигрировали. Они владеют русским языком лишь на пороговом (бытовом) уровне. Дети часто не понимают значения многих употребляемых ими слов, т.к. дома родители в основном общаются со своими детьми на родном языке, с оправданной целью его сохранения.</a:t>
            </a:r>
            <a:endParaRPr lang="ru-RU" sz="1600" dirty="0">
              <a:effectLst/>
              <a:latin typeface="Calibri" panose="020F0502020204030204" pitchFamily="34" charset="0"/>
              <a:cs typeface="Times New Roman" panose="02020603050405020304" pitchFamily="18" charset="0"/>
            </a:endParaRPr>
          </a:p>
        </p:txBody>
      </p:sp>
      <p:cxnSp>
        <p:nvCxnSpPr>
          <p:cNvPr id="29" name="Прямая соединительная линия 28"/>
          <p:cNvCxnSpPr/>
          <p:nvPr/>
        </p:nvCxnSpPr>
        <p:spPr>
          <a:xfrm>
            <a:off x="8854440" y="3423917"/>
            <a:ext cx="10160" cy="609600"/>
          </a:xfrm>
          <a:prstGeom prst="line">
            <a:avLst/>
          </a:prstGeom>
          <a:ln w="539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48000">
              <a:schemeClr val="accent1">
                <a:lumMod val="97000"/>
                <a:lumOff val="3000"/>
              </a:schemeClr>
            </a:gs>
            <a:gs pos="100000">
              <a:schemeClr val="accent1">
                <a:lumMod val="60000"/>
                <a:lumOff val="40000"/>
              </a:schemeClr>
            </a:gs>
          </a:gsLst>
          <a:lin ang="162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1"/>
          <p:cNvSpPr/>
          <p:nvPr/>
        </p:nvSpPr>
        <p:spPr>
          <a:xfrm>
            <a:off x="961016" y="878445"/>
            <a:ext cx="10757647" cy="6044081"/>
          </a:xfrm>
          <a:prstGeom prst="rect">
            <a:avLst/>
          </a:prstGeom>
          <a:blipFill>
            <a:blip r:embed="rId2" cstate="print"/>
            <a:stretch>
              <a:fillRect l="-2134" t="-4388" r="-2134" b="-4388"/>
            </a:stretch>
          </a:blipFill>
          <a:ln>
            <a:solidFill>
              <a:schemeClr val="bg1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 dirty="0"/>
          </a:p>
        </p:txBody>
      </p:sp>
      <p:sp>
        <p:nvSpPr>
          <p:cNvPr id="4" name="Рамка 3"/>
          <p:cNvSpPr/>
          <p:nvPr/>
        </p:nvSpPr>
        <p:spPr>
          <a:xfrm>
            <a:off x="0" y="0"/>
            <a:ext cx="12679680" cy="7426960"/>
          </a:xfrm>
          <a:prstGeom prst="fram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552550" y="0"/>
            <a:ext cx="7870414" cy="894080"/>
          </a:xfrm>
          <a:prstGeom prst="rect">
            <a:avLst/>
          </a:prstGeom>
          <a:solidFill>
            <a:schemeClr val="accent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>
                <a:ln w="22225">
                  <a:solidFill>
                    <a:schemeClr val="tx1"/>
                  </a:solidFill>
                  <a:prstDash val="solid"/>
                </a:ln>
                <a:solidFill>
                  <a:schemeClr val="bg1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PPSGFG+Corbel Bold"/>
              </a:rPr>
              <a:t>ШКОЛА  И  ДВУЯЗЫЧИЕ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197087" y="1116106"/>
            <a:ext cx="4898913" cy="52443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07000"/>
              </a:lnSpc>
            </a:pPr>
            <a:r>
              <a:rPr lang="ru-RU" sz="2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ГЛАВНЫЕ ЗАДАЧИ ШКОЛЫ</a:t>
            </a:r>
          </a:p>
          <a:p>
            <a:pPr algn="ctr">
              <a:lnSpc>
                <a:spcPct val="107000"/>
              </a:lnSpc>
            </a:pPr>
            <a:endParaRPr lang="ru-RU" sz="10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indent="-457200" algn="just">
              <a:lnSpc>
                <a:spcPct val="107000"/>
              </a:lnSpc>
              <a:buAutoNum type="arabicParenR"/>
            </a:pPr>
            <a:r>
              <a:rPr lang="ru-RU" sz="22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</a:t>
            </a:r>
            <a:r>
              <a:rPr lang="ru-RU" sz="2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омочь детям успешно адаптироваться к особенностям новой для детей социокультурной среды, педагогического пространства.</a:t>
            </a:r>
          </a:p>
          <a:p>
            <a:pPr marL="457200" indent="-457200" algn="just">
              <a:lnSpc>
                <a:spcPct val="107000"/>
              </a:lnSpc>
              <a:buFontTx/>
              <a:buAutoNum type="arabicParenR"/>
            </a:pPr>
            <a:r>
              <a:rPr lang="ru-RU" sz="22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</a:t>
            </a:r>
            <a:r>
              <a:rPr lang="ru-RU" sz="2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гладить симптомы дезадаптации:</a:t>
            </a:r>
          </a:p>
          <a:p>
            <a:pPr marL="342900" indent="-342900" algn="just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ru-RU" sz="2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повышенную возбудимость</a:t>
            </a:r>
          </a:p>
          <a:p>
            <a:pPr marL="342900" indent="-342900" algn="just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ru-RU" sz="2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расторможенность</a:t>
            </a:r>
            <a:endParaRPr lang="ru-RU" sz="2200" dirty="0">
              <a:solidFill>
                <a:srgbClr val="00000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 algn="just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ru-RU" sz="2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низкий порог невротического реагирования</a:t>
            </a:r>
          </a:p>
          <a:p>
            <a:pPr marL="342900" indent="-342900" algn="just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ru-RU" sz="2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агрессивное поведение</a:t>
            </a:r>
          </a:p>
          <a:p>
            <a:pPr marL="342900" indent="-342900" algn="just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ru-RU" sz="2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психологические стрессы.</a:t>
            </a:r>
            <a:endParaRPr lang="ru-RU" sz="2200" dirty="0">
              <a:effectLst/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indent="-457200" algn="just">
              <a:lnSpc>
                <a:spcPct val="107000"/>
              </a:lnSpc>
              <a:buAutoNum type="arabicParenR"/>
            </a:pPr>
            <a:endParaRPr lang="ru-RU" sz="2000" dirty="0">
              <a:solidFill>
                <a:schemeClr val="tx1"/>
              </a:solidFill>
              <a:effectLst/>
              <a:latin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3000">
              <a:schemeClr val="accent1"/>
            </a:gs>
            <a:gs pos="55000">
              <a:schemeClr val="accent1">
                <a:lumMod val="95000"/>
                <a:lumOff val="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2295939" y="451438"/>
            <a:ext cx="473761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ln w="22225">
                  <a:solidFill>
                    <a:schemeClr val="tx1"/>
                  </a:solidFill>
                  <a:prstDash val="solid"/>
                </a:ln>
                <a:solidFill>
                  <a:schemeClr val="bg1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PPSGFG+Corbel Bold"/>
              </a:rPr>
              <a:t>РЕЧЬ БИЛИНГВА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45682" y="150464"/>
            <a:ext cx="11885080" cy="894080"/>
          </a:xfrm>
          <a:prstGeom prst="rect">
            <a:avLst/>
          </a:prstGeom>
          <a:solidFill>
            <a:schemeClr val="accent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>
                <a:ln w="22225">
                  <a:solidFill>
                    <a:schemeClr val="tx1"/>
                  </a:solidFill>
                  <a:prstDash val="solid"/>
                </a:ln>
                <a:solidFill>
                  <a:schemeClr val="bg1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PPSGFG+Corbel Bold"/>
              </a:rPr>
              <a:t>РЕЧЬ РЕБЕНКА-БИЛИНГВА </a:t>
            </a:r>
            <a:endParaRPr lang="en-US" sz="4400" b="1" dirty="0">
              <a:ln w="22225">
                <a:solidFill>
                  <a:schemeClr val="tx1"/>
                </a:solidFill>
                <a:prstDash val="solid"/>
              </a:ln>
              <a:solidFill>
                <a:schemeClr val="bg1"/>
              </a:solidFill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  <a:latin typeface="PPSGFG+Corbel Bold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24480" y="1345518"/>
            <a:ext cx="3015677" cy="136731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ЕСТЬ ЛИ ПОНИМАНИЕ РЕЧИ</a:t>
            </a:r>
            <a:r>
              <a:rPr lang="en-US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ru-RU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object 1"/>
          <p:cNvSpPr/>
          <p:nvPr/>
        </p:nvSpPr>
        <p:spPr>
          <a:xfrm>
            <a:off x="3425246" y="1133864"/>
            <a:ext cx="5270236" cy="4159098"/>
          </a:xfrm>
          <a:prstGeom prst="rect">
            <a:avLst/>
          </a:prstGeom>
          <a:blipFill>
            <a:blip r:embed="rId2" cstate="print"/>
            <a:stretch>
              <a:fillRect l="-123724" t="-53307" r="-21444" b="-37422"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 dirty="0"/>
          </a:p>
        </p:txBody>
      </p:sp>
      <p:sp>
        <p:nvSpPr>
          <p:cNvPr id="12" name="TextBox 11"/>
          <p:cNvSpPr txBox="1"/>
          <p:nvPr/>
        </p:nvSpPr>
        <p:spPr>
          <a:xfrm>
            <a:off x="231641" y="3236463"/>
            <a:ext cx="3193605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0" dirty="0">
                <a:solidFill>
                  <a:schemeClr val="bg1"/>
                </a:solidFill>
              </a:rPr>
              <a:t>!?!</a:t>
            </a:r>
            <a:endParaRPr lang="ru-RU" sz="20000" dirty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8824097" y="999955"/>
            <a:ext cx="3630140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0" dirty="0">
                <a:solidFill>
                  <a:schemeClr val="bg1"/>
                </a:solidFill>
              </a:rPr>
              <a:t>!?!</a:t>
            </a:r>
            <a:endParaRPr lang="ru-RU" sz="20000" dirty="0">
              <a:solidFill>
                <a:schemeClr val="bg1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8824097" y="4170054"/>
            <a:ext cx="3193605" cy="242514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ЕСТЬ ЛИ</a:t>
            </a:r>
            <a:r>
              <a:rPr lang="en-US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КОММУНИКАЦИЯ НА РУССКОМ ЯЗЫКЕ</a:t>
            </a:r>
            <a:r>
              <a:rPr lang="en-US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ru-RU" sz="2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28000">
              <a:schemeClr val="accent1">
                <a:lumMod val="75000"/>
              </a:schemeClr>
            </a:gs>
            <a:gs pos="81000">
              <a:schemeClr val="accent1">
                <a:lumMod val="97000"/>
                <a:lumOff val="3000"/>
              </a:schemeClr>
            </a:gs>
            <a:gs pos="100000">
              <a:schemeClr val="accent1">
                <a:lumMod val="60000"/>
                <a:lumOff val="40000"/>
              </a:schemeClr>
            </a:gs>
          </a:gsLst>
          <a:lin ang="162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1000645" y="169276"/>
            <a:ext cx="9351390" cy="2154436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dirty="0">
                <a:ln w="22225">
                  <a:solidFill>
                    <a:schemeClr val="tx1"/>
                  </a:solidFill>
                  <a:prstDash val="solid"/>
                </a:ln>
                <a:solidFill>
                  <a:schemeClr val="bg1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PPSGFG+Corbel Bold"/>
              </a:rPr>
              <a:t>РЕЧЬ РЕБЕНКА-БИЛИНГВА </a:t>
            </a:r>
            <a:endParaRPr lang="en-US" sz="4000" b="1" dirty="0">
              <a:ln w="22225">
                <a:solidFill>
                  <a:schemeClr val="tx1"/>
                </a:solidFill>
                <a:prstDash val="solid"/>
              </a:ln>
              <a:solidFill>
                <a:schemeClr val="bg1"/>
              </a:solidFill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  <a:latin typeface="PPSGFG+Corbel Bold"/>
            </a:endParaRPr>
          </a:p>
          <a:p>
            <a:pPr algn="ctr"/>
            <a:r>
              <a:rPr lang="ru-RU" sz="4000" b="1" dirty="0">
                <a:ln w="22225">
                  <a:solidFill>
                    <a:schemeClr val="tx1"/>
                  </a:solidFill>
                  <a:prstDash val="solid"/>
                </a:ln>
                <a:solidFill>
                  <a:schemeClr val="bg1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PPSGFG+Corbel Bold"/>
              </a:rPr>
              <a:t>на что обратить внимание</a:t>
            </a:r>
            <a:r>
              <a:rPr lang="en-US" sz="4000" b="1" dirty="0">
                <a:ln w="22225">
                  <a:solidFill>
                    <a:schemeClr val="tx1"/>
                  </a:solidFill>
                  <a:prstDash val="solid"/>
                </a:ln>
                <a:solidFill>
                  <a:schemeClr val="bg1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PPSGFG+Corbel Bold"/>
              </a:rPr>
              <a:t>?</a:t>
            </a:r>
            <a:endParaRPr lang="ru-RU" sz="4000" b="1" dirty="0">
              <a:ln w="22225">
                <a:solidFill>
                  <a:schemeClr val="tx1"/>
                </a:solidFill>
                <a:prstDash val="solid"/>
              </a:ln>
              <a:solidFill>
                <a:schemeClr val="bg1"/>
              </a:solidFill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  <a:latin typeface="PPSGFG+Corbel Bold"/>
            </a:endParaRPr>
          </a:p>
          <a:p>
            <a:pPr algn="ctr"/>
            <a:endParaRPr lang="ru-RU" sz="54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8463818" y="1492715"/>
            <a:ext cx="3301545" cy="1661994"/>
          </a:xfrm>
          <a:prstGeom prst="rect">
            <a:avLst/>
          </a:prstGeom>
          <a:solidFill>
            <a:srgbClr val="B381D9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600" dirty="0">
                <a:solidFill>
                  <a:schemeClr val="tx1"/>
                </a:solidFill>
              </a:rPr>
              <a:t>Лексико-грамматический строй речи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4567464" y="1492715"/>
            <a:ext cx="3132975" cy="166199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600" dirty="0">
                <a:solidFill>
                  <a:schemeClr val="tx1"/>
                </a:solidFill>
              </a:rPr>
              <a:t>Фонетическое оформление </a:t>
            </a:r>
          </a:p>
          <a:p>
            <a:pPr algn="ctr"/>
            <a:r>
              <a:rPr lang="ru-RU" sz="2600" dirty="0">
                <a:solidFill>
                  <a:schemeClr val="tx1"/>
                </a:solidFill>
              </a:rPr>
              <a:t>речи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538252" y="1492715"/>
            <a:ext cx="3349488" cy="1661993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ru-RU" sz="3200" dirty="0">
              <a:solidFill>
                <a:schemeClr val="tx1"/>
              </a:solidFill>
            </a:endParaRPr>
          </a:p>
          <a:p>
            <a:pPr lvl="0" algn="ctr"/>
            <a:r>
              <a:rPr lang="ru-RU" sz="2600" dirty="0">
                <a:solidFill>
                  <a:schemeClr val="tx1"/>
                </a:solidFill>
              </a:rPr>
              <a:t>Коммуникативно-речевая активность на русском языке</a:t>
            </a:r>
          </a:p>
          <a:p>
            <a:pPr algn="ctr"/>
            <a:endParaRPr lang="ru-RU" sz="3600" dirty="0">
              <a:solidFill>
                <a:schemeClr val="tx1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382098" y="3413285"/>
            <a:ext cx="3503708" cy="316064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Отмечается нарушение произносительной стороны речи как на русском, так и на родном языке (искажения, замены, смешения, отсутствие звуков)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Выраженный акцент, затрудняет восприятие речи;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Простые по звукослоговой структуре слова и фразы сильно искажены;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Понимание речи ребенка вне ситуации затруднено.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248822" y="3347873"/>
            <a:ext cx="3876032" cy="326003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Однословно отвечает на вопросы по    очень простым бытовым темам, часто переспрашивает;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Часто делает неоправданные паузы и меняет  тему беседы;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Ответы его состоят из коротких фраз, в речевом высказывании используются заученные образцы 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Иногда нелогичен в своих высказываниях, часто сбивается на заученный текст, речевые шаблоны.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8143050" y="3447264"/>
            <a:ext cx="3800128" cy="316064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Встречается большое количество грамматических и синтаксических ошибок;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отмечается трудность в выборе правильной грамматической формы</a:t>
            </a:r>
          </a:p>
          <a:p>
            <a:pPr marL="285750" marR="0" indent="-285750">
              <a:spcBef>
                <a:spcPts val="5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существительного, прилагательного и глагола;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ошибки повторяются почти в каждом высказывании;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навык грамматической самокоррекции не сформирован</a:t>
            </a:r>
            <a:r>
              <a:rPr lang="ru-RU" sz="1600" dirty="0">
                <a:solidFill>
                  <a:srgbClr val="E84C22"/>
                </a:solidFill>
                <a:latin typeface="ISOETK+Corbel"/>
                <a:cs typeface="ISOETK+Corbel"/>
              </a:rPr>
              <a:t>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амка 2"/>
          <p:cNvSpPr/>
          <p:nvPr/>
        </p:nvSpPr>
        <p:spPr>
          <a:xfrm>
            <a:off x="0" y="-443884"/>
            <a:ext cx="12679680" cy="7426960"/>
          </a:xfrm>
          <a:prstGeom prst="fram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97300" y="-443884"/>
            <a:ext cx="11885080" cy="894080"/>
          </a:xfrm>
          <a:prstGeom prst="rect">
            <a:avLst/>
          </a:prstGeom>
          <a:solidFill>
            <a:schemeClr val="accent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>
                <a:ln w="22225">
                  <a:solidFill>
                    <a:schemeClr val="tx1"/>
                  </a:solidFill>
                  <a:prstDash val="solid"/>
                </a:ln>
                <a:solidFill>
                  <a:schemeClr val="bg1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PPSGFG+Corbel Bold"/>
              </a:rPr>
              <a:t>РЕЧЬ РЕБЕНКА-БИЛИНГВА </a:t>
            </a:r>
            <a:endParaRPr lang="en-US" sz="4400" b="1" dirty="0">
              <a:ln w="22225">
                <a:solidFill>
                  <a:schemeClr val="tx1"/>
                </a:solidFill>
                <a:prstDash val="solid"/>
              </a:ln>
              <a:solidFill>
                <a:schemeClr val="bg1"/>
              </a:solidFill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  <a:latin typeface="PPSGFG+Corbel Bold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381518" y="812218"/>
            <a:ext cx="9236764" cy="6704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algn="ctr">
              <a:lnSpc>
                <a:spcPct val="107000"/>
              </a:lnSpc>
              <a:spcAft>
                <a:spcPts val="800"/>
              </a:spcAft>
            </a:pPr>
            <a:r>
              <a:rPr lang="ru-RU" kern="1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работе с </a:t>
            </a:r>
            <a:r>
              <a:rPr lang="ru-RU" kern="1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билигвами</a:t>
            </a:r>
            <a:r>
              <a:rPr lang="ru-RU" kern="1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следует знать и учитывать особенности фонетики, лексики, грамматики родного детям языка и учитывать явление интерференции. </a:t>
            </a:r>
            <a:endParaRPr lang="ru-RU" sz="14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541079" y="4677176"/>
            <a:ext cx="961725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kern="1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/>
            <a:r>
              <a:rPr lang="ru-RU" kern="1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У детей эти особенности проявляются в ошибках согласования прилагательных, числительных, и притяжательных местоимений с существительными</a:t>
            </a:r>
          </a:p>
          <a:p>
            <a:pPr algn="ctr"/>
            <a:r>
              <a:rPr lang="ru-RU" kern="1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«новый ручка», «один строчка»,  «мой мама».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477617" y="1606572"/>
            <a:ext cx="9236765" cy="92333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38100"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r>
              <a:rPr lang="ru-RU" b="1" dirty="0"/>
              <a:t>ИНТЕРФЕРЕНЦИЯ</a:t>
            </a:r>
            <a:r>
              <a:rPr lang="ru-RU" dirty="0"/>
              <a:t> (</a:t>
            </a:r>
            <a:r>
              <a:rPr lang="ru-RU" dirty="0">
                <a:hlinkClick r:id="rId2" tooltip="Латинский язык"/>
              </a:rPr>
              <a:t>лат.</a:t>
            </a:r>
            <a:r>
              <a:rPr lang="ru-RU" dirty="0"/>
              <a:t> </a:t>
            </a:r>
            <a:r>
              <a:rPr lang="ru-RU" i="1" dirty="0" err="1"/>
              <a:t>interferens</a:t>
            </a:r>
            <a:r>
              <a:rPr lang="ru-RU" dirty="0"/>
              <a:t>, от </a:t>
            </a:r>
            <a:r>
              <a:rPr lang="ru-RU" i="1" dirty="0" err="1"/>
              <a:t>inter</a:t>
            </a:r>
            <a:r>
              <a:rPr lang="ru-RU" dirty="0"/>
              <a:t> — между + </a:t>
            </a:r>
            <a:r>
              <a:rPr lang="ru-RU" i="1" dirty="0"/>
              <a:t>-</a:t>
            </a:r>
            <a:r>
              <a:rPr lang="ru-RU" i="1" dirty="0" err="1"/>
              <a:t>ferens</a:t>
            </a:r>
            <a:r>
              <a:rPr lang="ru-RU" dirty="0"/>
              <a:t> — несущий, переносящий) — обозначает в </a:t>
            </a:r>
            <a:r>
              <a:rPr lang="ru-RU" dirty="0">
                <a:hlinkClick r:id="rId3" tooltip="Лингвистика"/>
              </a:rPr>
              <a:t>языкознании</a:t>
            </a:r>
            <a:r>
              <a:rPr lang="ru-RU" dirty="0"/>
              <a:t> последствие влияния одного языка на другой, т.е. применение норм одного языка в другом в письменной и/или устной речи. </a:t>
            </a:r>
          </a:p>
        </p:txBody>
      </p:sp>
      <p:sp>
        <p:nvSpPr>
          <p:cNvPr id="9" name="Прямоугольник: скругленные углы 8"/>
          <p:cNvSpPr/>
          <p:nvPr/>
        </p:nvSpPr>
        <p:spPr>
          <a:xfrm>
            <a:off x="8461000" y="2816928"/>
            <a:ext cx="2945297" cy="186024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kern="1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языках тюркской группы   (казахский, туркменский, киргизский)  отсутствуют фонемы </a:t>
            </a:r>
            <a:r>
              <a:rPr lang="ru-RU" kern="1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щ,ц,в,ф</a:t>
            </a:r>
            <a:r>
              <a:rPr lang="ru-RU" kern="1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</a:p>
        </p:txBody>
      </p:sp>
      <p:sp>
        <p:nvSpPr>
          <p:cNvPr id="12" name="Прямоугольник: скругленные углы 11"/>
          <p:cNvSpPr/>
          <p:nvPr/>
        </p:nvSpPr>
        <p:spPr>
          <a:xfrm>
            <a:off x="4347785" y="2753901"/>
            <a:ext cx="3496427" cy="192547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kern="1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азербайджанском, татарском, башкирском отсутствует категория рода имен существительных ,а прилагательные не изменяются по числам и падежам.</a:t>
            </a:r>
            <a:endParaRPr lang="ru-RU" dirty="0"/>
          </a:p>
        </p:txBody>
      </p:sp>
      <p:sp>
        <p:nvSpPr>
          <p:cNvPr id="13" name="Прямоугольник: скругленные углы 12"/>
          <p:cNvSpPr/>
          <p:nvPr/>
        </p:nvSpPr>
        <p:spPr>
          <a:xfrm>
            <a:off x="1229647" y="2846745"/>
            <a:ext cx="2501350" cy="186024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kern="1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армянском языке отсутствуют фонемы  ы и щ</a:t>
            </a:r>
            <a:r>
              <a:rPr lang="en-US" kern="1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kern="1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предлоги находятся после слова, к которому они относятся</a:t>
            </a:r>
            <a:r>
              <a:rPr lang="ru-RU" dirty="0"/>
              <a:t>. 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i.ytimg.com/vi/Qejcpr9uVYQ/maxresdefault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34727" y="2648780"/>
            <a:ext cx="3410226" cy="19182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Рамка 3"/>
          <p:cNvSpPr/>
          <p:nvPr/>
        </p:nvSpPr>
        <p:spPr>
          <a:xfrm>
            <a:off x="0" y="0"/>
            <a:ext cx="12679680" cy="7426960"/>
          </a:xfrm>
          <a:prstGeom prst="fram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699591" y="1540565"/>
            <a:ext cx="2057400" cy="64604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ПСИХОЛОГ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712512" y="5068956"/>
            <a:ext cx="2057400" cy="64604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ДЕФЕКТОЛОГ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9024730" y="1466022"/>
            <a:ext cx="2057400" cy="64604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СОЦИАЛЬНЫЙ ПЕДАГОГ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5411872" y="1219424"/>
            <a:ext cx="2057400" cy="64604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КЛАССНЫЙ РУКОВОДИТЕЛЬ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8969201" y="2685086"/>
            <a:ext cx="2057400" cy="64604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УЧИТЕЛЬ МУЗЫКИ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9028375" y="4004148"/>
            <a:ext cx="2057400" cy="64604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УЧИТЕЛЬ ФИЗКУЛЬТУРЫ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9024737" y="5194411"/>
            <a:ext cx="2057393" cy="64604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МЕДСЕСТРА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1365305" y="3220279"/>
            <a:ext cx="2057400" cy="64604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ЛОГОПЕД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2552550" y="0"/>
            <a:ext cx="7870414" cy="894080"/>
          </a:xfrm>
          <a:prstGeom prst="rect">
            <a:avLst/>
          </a:prstGeom>
          <a:solidFill>
            <a:schemeClr val="accent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>
                <a:ln w="22225">
                  <a:solidFill>
                    <a:schemeClr val="tx1"/>
                  </a:solidFill>
                  <a:prstDash val="solid"/>
                </a:ln>
                <a:solidFill>
                  <a:schemeClr val="bg1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PPSGFG+Corbel Bold"/>
              </a:rPr>
              <a:t>КОМПЛЕКСНАЯ РАБОТА</a:t>
            </a:r>
          </a:p>
        </p:txBody>
      </p:sp>
      <p:cxnSp>
        <p:nvCxnSpPr>
          <p:cNvPr id="14" name="Прямая со стрелкой 13"/>
          <p:cNvCxnSpPr>
            <a:stCxn id="3" idx="3"/>
          </p:cNvCxnSpPr>
          <p:nvPr/>
        </p:nvCxnSpPr>
        <p:spPr>
          <a:xfrm>
            <a:off x="3756991" y="1863587"/>
            <a:ext cx="877736" cy="78519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 flipV="1">
            <a:off x="3756991" y="4555821"/>
            <a:ext cx="877736" cy="51313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/>
          <p:nvPr/>
        </p:nvCxnSpPr>
        <p:spPr>
          <a:xfrm flipH="1">
            <a:off x="8050476" y="1677392"/>
            <a:ext cx="1073677" cy="96641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Прямоугольник 32"/>
          <p:cNvSpPr/>
          <p:nvPr/>
        </p:nvSpPr>
        <p:spPr>
          <a:xfrm>
            <a:off x="5482424" y="5437923"/>
            <a:ext cx="2057400" cy="64604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РОДИТЕЛИ</a:t>
            </a:r>
          </a:p>
        </p:txBody>
      </p:sp>
      <p:cxnSp>
        <p:nvCxnSpPr>
          <p:cNvPr id="37" name="Прямая со стрелкой 36"/>
          <p:cNvCxnSpPr>
            <a:stCxn id="8" idx="2"/>
          </p:cNvCxnSpPr>
          <p:nvPr/>
        </p:nvCxnSpPr>
        <p:spPr>
          <a:xfrm>
            <a:off x="6440572" y="1865468"/>
            <a:ext cx="0" cy="78331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Прямая со стрелкой 51"/>
          <p:cNvCxnSpPr/>
          <p:nvPr/>
        </p:nvCxnSpPr>
        <p:spPr>
          <a:xfrm flipV="1">
            <a:off x="6487757" y="4615402"/>
            <a:ext cx="0" cy="77657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Прямая со стрелкой 53"/>
          <p:cNvCxnSpPr/>
          <p:nvPr/>
        </p:nvCxnSpPr>
        <p:spPr>
          <a:xfrm flipH="1" flipV="1">
            <a:off x="8044953" y="4567033"/>
            <a:ext cx="1076642" cy="71064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Прямая со стрелкой 59"/>
          <p:cNvCxnSpPr>
            <a:stCxn id="12" idx="3"/>
          </p:cNvCxnSpPr>
          <p:nvPr/>
        </p:nvCxnSpPr>
        <p:spPr>
          <a:xfrm>
            <a:off x="3422705" y="3543301"/>
            <a:ext cx="1212022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Прямая со стрелкой 61"/>
          <p:cNvCxnSpPr>
            <a:stCxn id="9" idx="1"/>
          </p:cNvCxnSpPr>
          <p:nvPr/>
        </p:nvCxnSpPr>
        <p:spPr>
          <a:xfrm flipH="1">
            <a:off x="8044953" y="3008108"/>
            <a:ext cx="924248" cy="32302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4" name="Прямая со стрелкой 1023"/>
          <p:cNvCxnSpPr>
            <a:stCxn id="10" idx="1"/>
          </p:cNvCxnSpPr>
          <p:nvPr/>
        </p:nvCxnSpPr>
        <p:spPr>
          <a:xfrm flipH="1" flipV="1">
            <a:off x="8057432" y="3958509"/>
            <a:ext cx="970943" cy="36866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3000">
              <a:schemeClr val="accent1"/>
            </a:gs>
            <a:gs pos="55000">
              <a:schemeClr val="accent1">
                <a:lumMod val="95000"/>
                <a:lumOff val="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2295939" y="451438"/>
            <a:ext cx="473761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ln w="22225">
                  <a:solidFill>
                    <a:schemeClr val="tx1"/>
                  </a:solidFill>
                  <a:prstDash val="solid"/>
                </a:ln>
                <a:solidFill>
                  <a:schemeClr val="bg1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PPSGFG+Corbel Bold"/>
              </a:rPr>
              <a:t>РЕЧЬ БИЛИНГВА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78045" y="38756"/>
            <a:ext cx="11885080" cy="894080"/>
          </a:xfrm>
          <a:prstGeom prst="rect">
            <a:avLst/>
          </a:prstGeom>
          <a:solidFill>
            <a:schemeClr val="accent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>
                <a:ln w="22225">
                  <a:solidFill>
                    <a:schemeClr val="tx1"/>
                  </a:solidFill>
                  <a:prstDash val="solid"/>
                </a:ln>
                <a:solidFill>
                  <a:schemeClr val="bg1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PPSGFG+Corbel Bold"/>
              </a:rPr>
              <a:t> ЧЕМ ПОМОЧЬ</a:t>
            </a:r>
            <a:r>
              <a:rPr lang="en-US" sz="4400" b="1" dirty="0">
                <a:ln w="22225">
                  <a:solidFill>
                    <a:schemeClr val="tx1"/>
                  </a:solidFill>
                  <a:prstDash val="solid"/>
                </a:ln>
                <a:solidFill>
                  <a:schemeClr val="bg1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PPSGFG+Corbel Bold"/>
              </a:rPr>
              <a:t>?</a:t>
            </a: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96185858"/>
              </p:ext>
            </p:extLst>
          </p:nvPr>
        </p:nvGraphicFramePr>
        <p:xfrm>
          <a:off x="355606" y="753165"/>
          <a:ext cx="11480787" cy="606607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3483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6459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47045"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СПЕЦИАЛИСТ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НАПРАВЛЕНИЯ РАБОТЫ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50709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/>
                        <a:t>ПСИХОЛОГ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3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-снижение тревожности</a:t>
                      </a:r>
                    </a:p>
                    <a:p>
                      <a:r>
                        <a:rPr lang="ru-RU" sz="13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 развитие ценностных представлений о своей личности</a:t>
                      </a:r>
                    </a:p>
                    <a:p>
                      <a:r>
                        <a:rPr lang="ru-RU" sz="13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 умение замечать состояние других людей, выражать сочувствие</a:t>
                      </a:r>
                      <a:endParaRPr lang="ru-RU" sz="13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18124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/>
                        <a:t>ДЕФЕКТОЛОГ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ликвидация пробелов предшествующего развития и обучения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50709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/>
                        <a:t>ЛОГОПЕД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300" dirty="0"/>
                        <a:t>- работа над фонетико-фонематической стороной речи</a:t>
                      </a:r>
                    </a:p>
                    <a:p>
                      <a:pPr algn="just"/>
                      <a:r>
                        <a:rPr lang="ru-RU" sz="1300" dirty="0"/>
                        <a:t>- формирование лексико-грамматических форм русского языка</a:t>
                      </a:r>
                    </a:p>
                    <a:p>
                      <a:pPr algn="just"/>
                      <a:r>
                        <a:rPr lang="ru-RU" sz="1300" dirty="0"/>
                        <a:t>- развитие связной речи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402639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/>
                        <a:t>КЛАССНЫЙ РУКОВОДИТЕЛЬ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just" defTabSz="914400" rtl="0" eaLnBrk="1" latinLnBrk="0" hangingPunct="1"/>
                      <a:r>
                        <a:rPr lang="ru-RU" sz="13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 формирование благоприятной коммуникативной среды в классе</a:t>
                      </a:r>
                    </a:p>
                    <a:p>
                      <a:pPr marL="0" algn="just" defTabSz="914400" rtl="0" eaLnBrk="1" latinLnBrk="0" hangingPunct="1"/>
                      <a:r>
                        <a:rPr lang="ru-RU" sz="13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 расширение лексического словаря, уточнение труднопроизносимых слов</a:t>
                      </a:r>
                    </a:p>
                    <a:p>
                      <a:pPr marL="0" algn="just" defTabSz="914400" rtl="0" eaLnBrk="1" latinLnBrk="0" hangingPunct="1"/>
                      <a:r>
                        <a:rPr lang="ru-RU" sz="13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 работа над  интонационной выразительностью речи</a:t>
                      </a:r>
                    </a:p>
                    <a:p>
                      <a:pPr marL="0" algn="just" defTabSz="914400" rtl="0" eaLnBrk="1" latinLnBrk="0" hangingPunct="1"/>
                      <a:r>
                        <a:rPr lang="ru-RU" sz="13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 формирование навыков и умений взаимодействия в разнообразных видах деятельности: интеллектуальной (конкурсы, олимпиады), художественно-творческой (кружки, секции).</a:t>
                      </a:r>
                    </a:p>
                    <a:p>
                      <a:pPr marL="0" algn="just" defTabSz="914400" rtl="0" eaLnBrk="1" latinLnBrk="0" hangingPunct="1"/>
                      <a:endParaRPr lang="ru-RU" sz="13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838691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600" dirty="0"/>
                        <a:t>СОЦИЛЬНЫЙ ПЕДАГОГ</a:t>
                      </a:r>
                    </a:p>
                    <a:p>
                      <a:pPr algn="ctr"/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3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-осознание ребенком своих прав, защита их, уважение правам других людей</a:t>
                      </a:r>
                    </a:p>
                    <a:p>
                      <a:r>
                        <a:rPr lang="ru-RU" sz="13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 включение ребенка в активную социальную жизнь</a:t>
                      </a:r>
                    </a:p>
                    <a:p>
                      <a:r>
                        <a:rPr lang="ru-RU" sz="13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 создание условий для освоения ребенком различных социальных ролей: ученика, друга и др.</a:t>
                      </a:r>
                    </a:p>
                    <a:p>
                      <a:pPr algn="ctr"/>
                      <a:endParaRPr lang="ru-RU" sz="13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18124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/>
                        <a:t>УЧИТЕЛЬ МУЗЫКИ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3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 работа над ритмико-мелодическим строем речи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25171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500" dirty="0"/>
                        <a:t>УЧИТЕЛЬ ФИЗ-РЫ, МЕДСЕСТРА</a:t>
                      </a:r>
                    </a:p>
                    <a:p>
                      <a:pPr algn="ctr"/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3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 укрепление психофизического здоровья, формирование положительных привычек и  представлений о здоровом образе жизни</a:t>
                      </a:r>
                    </a:p>
                    <a:p>
                      <a:pPr algn="ctr"/>
                      <a:endParaRPr lang="ru-RU" sz="13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664706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ru-RU" altLang="en-US" sz="1600" dirty="0"/>
                        <a:t>РОДИТЕЛИ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3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- использование русского языка для внутрисемейного и социально-бытового общения</a:t>
                      </a:r>
                    </a:p>
                    <a:p>
                      <a:r>
                        <a:rPr lang="ru-RU" sz="13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-  укрепление традиций и их развитие в новой социокультурной среде</a:t>
                      </a:r>
                    </a:p>
                    <a:p>
                      <a:r>
                        <a:rPr lang="ru-RU" sz="13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- налаживание позитивных отношений между родителями, детьми, педагогами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167</TotalTime>
  <Words>930</Words>
  <Application>Microsoft Office PowerPoint</Application>
  <PresentationFormat>Широкоэкранный</PresentationFormat>
  <Paragraphs>114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9" baseType="lpstr">
      <vt:lpstr>Arial</vt:lpstr>
      <vt:lpstr>Calibri</vt:lpstr>
      <vt:lpstr>Calibri Light</vt:lpstr>
      <vt:lpstr>ISOETK+Corbel</vt:lpstr>
      <vt:lpstr>PPSGFG+Corbel Bold</vt:lpstr>
      <vt:lpstr>Times New Roman</vt:lpstr>
      <vt:lpstr>Wingdings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Екатерина Николаевна Усова</dc:creator>
  <cp:lastModifiedBy>Екатерина Николаевна Усова</cp:lastModifiedBy>
  <cp:revision>30</cp:revision>
  <dcterms:created xsi:type="dcterms:W3CDTF">2023-09-19T10:38:00Z</dcterms:created>
  <dcterms:modified xsi:type="dcterms:W3CDTF">2023-09-21T07:08:01Z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CA4924E6B6A7419A83AD8C3B1AFE3271_12</vt:lpwstr>
  </property>
  <property fmtid="{D5CDD505-2E9C-101B-9397-08002B2CF9AE}" pid="3" name="KSOProductBuildVer">
    <vt:lpwstr>1049-12.2.0.13215</vt:lpwstr>
  </property>
</Properties>
</file>