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556280-95D6-45F3-AE7E-F50C1EB114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7779" y="802299"/>
            <a:ext cx="8637073" cy="2150626"/>
          </a:xfrm>
        </p:spPr>
        <p:txBody>
          <a:bodyPr>
            <a:normAutofit/>
          </a:bodyPr>
          <a:lstStyle/>
          <a:p>
            <a:pPr algn="just"/>
            <a:r>
              <a:rPr lang="ru-RU" sz="4000" b="1" dirty="0"/>
              <a:t>СОВРЕМЕННЫЕ СЕРВИСЫ ИНТЕРНЕТ-КОММУНИКАЦИЙ И ПРАВИЛА ИХ ИСПОЛЬЗОВАНИЯ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3BB8954-554D-4D67-B3F4-2A9DC59829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КЛЮЧЕВАЕ СЛОВА:   </a:t>
            </a:r>
            <a:r>
              <a:rPr lang="ru-RU" dirty="0"/>
              <a:t>АККАУНТ, ЛОГИН, ПАРОЛЬ, ЭЛЕКТРОННАЯ ПОЧТА,  МЕССЕНДЖЕР, ВИДЕО-КОНФЕРЕНЦ-СВЯЗЬ, СОЦИАЛЬНАЯ СЕТЬ, СЕТЕВОЙ ЭТИКЕТ, ЛИЧНАЯ ИНФОРМАЦИЯ, БЕЗОПАСНОСТЬ В ИНТЕРНЕТЕ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99384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5531DC-84CA-4A3A-8F79-D7CED0E6C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Системы мгновенного обмена сообщениями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120F67-D26E-4997-83B1-856BC30451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/>
              <a:t>Мессенджер</a:t>
            </a:r>
            <a:r>
              <a:rPr lang="ru-RU" sz="2400" dirty="0"/>
              <a:t> – приложение для смартфона или персонального компьютера, позволяющее мгновенно обмениваться текстовыми и голосовыми сообщениями, разговаривать, в том числе с использованием видеосвязи, пересылать документы, фото и видео.</a:t>
            </a:r>
          </a:p>
          <a:p>
            <a:pPr marL="0" indent="0" algn="just">
              <a:buNone/>
            </a:pPr>
            <a:endParaRPr lang="ru-RU" sz="2400" b="1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3AEEF97-FAEE-4F9A-AB3B-B1491747E6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287" y="3928932"/>
            <a:ext cx="2419350" cy="188595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D44FE4C-6512-4DA6-B245-0A1063DA0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1922" y="3928932"/>
            <a:ext cx="2419350" cy="188595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3B08C9A-FB1F-4B58-A127-5D269F933D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3541" y="3928932"/>
            <a:ext cx="2419350" cy="1885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962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24125D-7DA7-408A-B5BB-2B3CF12E7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ВИДЕО-КОНФЕРЕНЦ-СВЯЗЬ </a:t>
            </a:r>
            <a:r>
              <a:rPr lang="ru-RU" dirty="0"/>
              <a:t>(</a:t>
            </a:r>
            <a:r>
              <a:rPr lang="ru-RU" dirty="0" err="1"/>
              <a:t>вкс</a:t>
            </a:r>
            <a:r>
              <a:rPr lang="ru-RU" dirty="0"/>
              <a:t>)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268E41-484D-4ECC-97C5-7E45D4DF9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1585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400" b="1" dirty="0"/>
              <a:t>Видео-конференц-связь</a:t>
            </a:r>
            <a:r>
              <a:rPr lang="ru-RU" sz="2400" dirty="0"/>
              <a:t> – это технология видеосвязи и совместной работы, которая может использоваться в дистанционном обучении.</a:t>
            </a:r>
          </a:p>
          <a:p>
            <a:pPr marL="0" indent="0">
              <a:buNone/>
            </a:pPr>
            <a:r>
              <a:rPr lang="ru-RU" sz="2300" dirty="0"/>
              <a:t>На дистанционном занятии вы можете отвечать на вопросы учителя, слушать его объяснения, работать в паре или группе со своими одноклассниками, получать от учителя учебные материалы и отправлять ему свои решения.</a:t>
            </a:r>
          </a:p>
          <a:p>
            <a:pPr marL="0" indent="0">
              <a:buNone/>
            </a:pPr>
            <a:endParaRPr lang="ru-RU" sz="23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F1FB083-00DA-4A39-BE04-1CFBD3BA6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7730" y="4507458"/>
            <a:ext cx="1468074" cy="144779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05376B-B696-45F9-A736-036036CC2C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9612" y="4507458"/>
            <a:ext cx="3152775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4880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27B853-2DF9-4E00-A0EE-040A78FA1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Социальные сети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5DB905-EDCD-4905-A9DA-07180D6BE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0377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/>
              <a:t>Социальные сети</a:t>
            </a:r>
            <a:r>
              <a:rPr lang="ru-RU" sz="2400" dirty="0"/>
              <a:t> - </a:t>
            </a:r>
            <a:r>
              <a:rPr lang="ru-RU" sz="2400" b="1" dirty="0">
                <a:solidFill>
                  <a:srgbClr val="C00000"/>
                </a:solidFill>
              </a:rPr>
              <a:t>интерактивные многопользовательские веб-сайты, содержание (контент) которых создаётся самими участниками сети</a:t>
            </a:r>
            <a:r>
              <a:rPr lang="ru-RU" sz="2400" dirty="0"/>
              <a:t>.</a:t>
            </a:r>
          </a:p>
          <a:p>
            <a:pPr marL="0" indent="0" algn="just">
              <a:buNone/>
            </a:pPr>
            <a:r>
              <a:rPr lang="ru-RU" sz="2400" dirty="0"/>
              <a:t>Такие сайты представляют собой автоматизированные социальные среды, позволяющие общаться группами  пользователей, объединёнными общими интересами.</a:t>
            </a:r>
          </a:p>
          <a:p>
            <a:pPr marL="0" indent="0" algn="just">
              <a:buNone/>
            </a:pPr>
            <a:endParaRPr lang="ru-RU" sz="2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A876446-CE51-482A-B411-9C840D3A7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2394" y="4420999"/>
            <a:ext cx="3179426" cy="142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689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3545B0-2621-482E-BF99-6323F31D0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Сетевой этикет</a:t>
            </a:r>
            <a:br>
              <a:rPr lang="ru-RU" sz="3600" b="1" dirty="0"/>
            </a:br>
            <a:r>
              <a:rPr lang="ru-RU" sz="2700" b="1" dirty="0">
                <a:solidFill>
                  <a:srgbClr val="0070C0"/>
                </a:solidFill>
              </a:rPr>
              <a:t>уважайте своих невидимых партнёров по сети</a:t>
            </a:r>
            <a:endParaRPr lang="ru-RU" sz="27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7FC9ED-EB0C-47D5-830D-B3FBF5C5F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40899"/>
            <a:ext cx="9603275" cy="345061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/>
              <a:t> </a:t>
            </a:r>
            <a:r>
              <a:rPr lang="ru-RU" dirty="0"/>
              <a:t>Ясно идентифицируйте себя.</a:t>
            </a:r>
          </a:p>
          <a:p>
            <a:pPr>
              <a:lnSpc>
                <a:spcPct val="100000"/>
              </a:lnSpc>
            </a:pP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/>
              <a:t>Знайте и уважайте своего адресата.</a:t>
            </a:r>
            <a:endParaRPr lang="ru-RU" dirty="0">
              <a:solidFill>
                <a:srgbClr val="0070C0"/>
              </a:solidFill>
            </a:endParaRPr>
          </a:p>
          <a:p>
            <a:pPr marL="72000" indent="-7200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srgbClr val="0070C0"/>
                </a:solidFill>
              </a:rPr>
              <a:t>   </a:t>
            </a:r>
            <a:r>
              <a:rPr lang="ru-RU" dirty="0"/>
              <a:t>Пишите грамотно и кратко; давайте чёткий ответ на поставленный вопрос.</a:t>
            </a:r>
          </a:p>
          <a:p>
            <a:pPr marL="72000" indent="-72000">
              <a:lnSpc>
                <a:spcPct val="100000"/>
              </a:lnSpc>
              <a:spcBef>
                <a:spcPts val="0"/>
              </a:spcBef>
            </a:pPr>
            <a:r>
              <a:rPr lang="ru-RU" dirty="0"/>
              <a:t>   В текстовых сообщениях можете выражать эмоции с помощью небольших рисунков, называемых смайликами.</a:t>
            </a:r>
          </a:p>
          <a:p>
            <a:pPr algn="just">
              <a:lnSpc>
                <a:spcPct val="100000"/>
              </a:lnSpc>
            </a:pPr>
            <a:r>
              <a:rPr lang="ru-RU" dirty="0"/>
              <a:t> Не запрашивайте подтверждение получения сообщения без надобности.</a:t>
            </a:r>
          </a:p>
          <a:p>
            <a:pPr algn="just">
              <a:lnSpc>
                <a:spcPct val="100000"/>
              </a:lnSpc>
            </a:pPr>
            <a:r>
              <a:rPr lang="ru-RU" dirty="0"/>
              <a:t> Не допускайте спама – бессодержательных, навязчивых или грубых сообщений в адрес другого человека или группы лиц.</a:t>
            </a:r>
          </a:p>
          <a:p>
            <a:pPr algn="just">
              <a:lnSpc>
                <a:spcPct val="100000"/>
              </a:lnSpc>
            </a:pPr>
            <a:r>
              <a:rPr lang="ru-RU" dirty="0"/>
              <a:t> Не  надейтесь на полную конфиденциальность переписки.</a:t>
            </a:r>
          </a:p>
        </p:txBody>
      </p:sp>
    </p:spTree>
    <p:extLst>
      <p:ext uri="{BB962C8B-B14F-4D97-AF65-F5344CB8AC3E}">
        <p14:creationId xmlns:p14="http://schemas.microsoft.com/office/powerpoint/2010/main" val="36115967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10DD21-C2DA-4D56-AA94-5DFF5B866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Опасности в интернете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B9215A-5B09-4B21-BA1C-0DE63A1E59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669" y="2015732"/>
            <a:ext cx="7877261" cy="3450613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/>
              <a:t>Контакты с незнакомыми людьми в социальных сетях</a:t>
            </a:r>
          </a:p>
          <a:p>
            <a:r>
              <a:rPr lang="ru-RU" sz="2800" dirty="0"/>
              <a:t>Фишинг</a:t>
            </a:r>
          </a:p>
          <a:p>
            <a:r>
              <a:rPr lang="ru-RU" sz="2800" dirty="0"/>
              <a:t>Угроза заражения вирусом</a:t>
            </a:r>
          </a:p>
          <a:p>
            <a:r>
              <a:rPr lang="ru-RU" sz="2800" dirty="0"/>
              <a:t>Азартные игры</a:t>
            </a:r>
          </a:p>
          <a:p>
            <a:r>
              <a:rPr lang="ru-RU" sz="2800" dirty="0"/>
              <a:t>Нежелательные для просмотра и использования материалы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2ACA478-1DC2-449A-A8F8-4D4A29275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2705" y="2015732"/>
            <a:ext cx="4499295" cy="412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159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11C12B-309E-4581-95EE-5C64B3D4B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Личная информация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BB926D-826F-44A9-8E5D-CBA0F41F0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95722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sz="2400" b="1" dirty="0"/>
              <a:t>      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Ваши имя и фамилия, паспортные данные, пароли для доступа к различным интернет-сервисам, номер вашего телефона и номера телефонов ваших родственников, ваш домашний адрес, ваш возраст и дата рождения, номер школы и класса; любые другие данные, с помощью которых можно разыскать вас или ваших родственников.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58E87FC-4CFB-40FA-B420-42BEC1072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2884" y="3942827"/>
            <a:ext cx="3422709" cy="211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793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0BDA9A-FD76-4A06-868B-269FF8F56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Правила личной безопасности в интернете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F3C0AD-34BF-43A9-8A4F-E458A44D8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778466"/>
            <a:ext cx="9603275" cy="427501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Не забывайте, что,  размещая какую-то информацию в Интернете, вы делаете её доступной для очень широкого круга лиц, включая злоумышленников. 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Не скачивайте и не запускайте сомнительные программы, особенно скаченные с сайта, распространяющего нелегальный (пиратский) контент.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Все скаченные файлы проверяйте антивирусом.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Прежде, чем вводить пароль, убедитесь, что в адресной строке браузера указан верный адрес сайта.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>Не ставьте флажок « Запомнить пароль», если компьютером могут пользоваться другие люди.</a:t>
            </a:r>
          </a:p>
        </p:txBody>
      </p:sp>
    </p:spTree>
    <p:extLst>
      <p:ext uri="{BB962C8B-B14F-4D97-AF65-F5344CB8AC3E}">
        <p14:creationId xmlns:p14="http://schemas.microsoft.com/office/powerpoint/2010/main" val="1774845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97674D-9AA0-49A1-9839-2D5CC3E1A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УЧЁТНАЯ ЗАПИСЬ ПОЛЬЗОВАТЕЛЯ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B58F09-5559-4159-A085-DD82BA19D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Аккаунт </a:t>
            </a:r>
            <a:r>
              <a:rPr lang="ru-RU" dirty="0"/>
              <a:t>– это учётная запись, хранящая данные о пользователе информационной системы ( сайта, сервиса, интернет-магазина, онлайн-банка, социальной сети и т.д.). Любая учётная запись содержит логин и пароль.</a:t>
            </a:r>
          </a:p>
          <a:p>
            <a:r>
              <a:rPr lang="ru-RU" b="1" dirty="0"/>
              <a:t>Логин </a:t>
            </a:r>
            <a:r>
              <a:rPr lang="ru-RU" dirty="0"/>
              <a:t>– это сочетание различных символов, которые информационная система ассоциирует с пользователем.</a:t>
            </a:r>
          </a:p>
          <a:p>
            <a:r>
              <a:rPr lang="ru-RU" b="1" dirty="0"/>
              <a:t>Пароль </a:t>
            </a:r>
            <a:r>
              <a:rPr lang="ru-RU" dirty="0"/>
              <a:t>– это сочетание различных символов, подтверждающих, что логином намеревается воспользоваться именно владелец логина.</a:t>
            </a:r>
            <a:br>
              <a:rPr lang="ru-RU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5021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80C07E-E0C4-4051-9727-88A01E981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Правила формирования пароля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AC3C24-B149-45E6-A1A0-BC26085D11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7030A0"/>
                </a:solidFill>
              </a:rPr>
              <a:t>ПАРОЛЬ НЕ ДОЛЖЕН СОВПАДАТЬ С ЛОГИНОМ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ПАРОЛЬ ДОЛЖЕН СОСТОЯТЬ НЕ МЕНЕЕ ЧЕМ ИЗ 8 СИМВОЛОВ (БУКВ, ЦИФР, ЗНАКОВ ПУНКТУАЦИИ И Т.Д)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СИМВОЛЫ В ПАРОЛЕ НЕ ДОЛЖНЫ ОБРАЗОВЫВАТЬ НИКАКИХ СЛОВ, ЧИСЕЛ, АББРЕВИАТУР, СВЯЗАННЫХ С ПОЛЬЗОВАТЕЛЕМ</a:t>
            </a:r>
          </a:p>
          <a:p>
            <a:pPr marL="0" indent="0" algn="ctr">
              <a:buNone/>
            </a:pPr>
            <a:r>
              <a:rPr lang="ru-RU" sz="4000" b="1" dirty="0">
                <a:solidFill>
                  <a:srgbClr val="C00000"/>
                </a:solidFill>
              </a:rPr>
              <a:t>**********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7679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A2F2FB-FA9D-4C43-8E56-A239FE71A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402673"/>
            <a:ext cx="9603275" cy="1451082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СЕТЬ ИНТЕРНЕТ ПРИВДЕКАЕТ ПОЛЬЗОВАТЕЛЕЙ НЕ ТОЛЬКО СВОИМИ ИНФОРМАЦИОННЫМИ БЕЗГРАНИЧНЫМИ ИСТОЧНИКАМИ, НО И МНОГОЧИСЛЕННЫМИ </a:t>
            </a:r>
            <a:r>
              <a:rPr lang="ru-RU" sz="2400" b="1" dirty="0"/>
              <a:t>СЕРВИСАМИ ИНТЕРНЕТ-КОММУНИКАЦИЙ</a:t>
            </a:r>
            <a:r>
              <a:rPr lang="ru-RU" sz="2400" dirty="0"/>
              <a:t>.</a:t>
            </a:r>
            <a:br>
              <a:rPr lang="ru-RU" sz="2400" dirty="0"/>
            </a:br>
            <a:r>
              <a:rPr lang="ru-RU" sz="2400" dirty="0"/>
              <a:t>К НИМ ОТНОСЯТСЯ: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45C4C6-697F-4431-B645-DFAF1F41C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ru-RU" sz="2800" b="1" dirty="0"/>
              <a:t>ЭЛЕКТРОННАЯ ПОЧТА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581D2A8-CB10-4982-BB31-67CA10088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89847"/>
            <a:ext cx="4792910" cy="3824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895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18EE31-33FE-41AC-B1F4-72C7D0191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369115"/>
            <a:ext cx="9603275" cy="1484639"/>
          </a:xfrm>
        </p:spPr>
        <p:txBody>
          <a:bodyPr/>
          <a:lstStyle/>
          <a:p>
            <a:r>
              <a:rPr lang="ru-RU" sz="2400" dirty="0">
                <a:solidFill>
                  <a:prstClr val="black"/>
                </a:solidFill>
              </a:rPr>
              <a:t>СЕТЬ ИНТЕРНЕТ ПРИВДЕКАЕТ ПОЛЬЗОВАТЕЛЕЙ НЕ ТОЛЬКО СВОИМИ ИНФОРМАЦИОННЫМИ БЕЗГРАНИЧНЫМИ ИСТОЧНИКАМИ, НО И МНОГОЧИСЛЕННЫМИ </a:t>
            </a:r>
            <a:r>
              <a:rPr lang="ru-RU" sz="2400" b="1" dirty="0">
                <a:solidFill>
                  <a:prstClr val="black"/>
                </a:solidFill>
              </a:rPr>
              <a:t>СЕРВИСАМИ ИНТЕРНЕТ-КОММУНИКАЦИЙ</a:t>
            </a:r>
            <a:r>
              <a:rPr lang="ru-RU" sz="2400" dirty="0">
                <a:solidFill>
                  <a:prstClr val="black"/>
                </a:solidFill>
              </a:rPr>
              <a:t>.</a:t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prstClr val="black"/>
                </a:solidFill>
              </a:rPr>
              <a:t>К НИМ ОТНОСЯТСЯ: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BFEB62-8A73-4BF2-AB6E-22B657640A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ru-RU" sz="2800" b="1" dirty="0"/>
              <a:t>СИСТЕМЫ МГНОВЕННОГО                                                                 ОБМЕНА СООБЩЕНИЯМИ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2B6AC6B-1B82-46F5-8215-AB638CD16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3414" y="2085057"/>
            <a:ext cx="4523686" cy="338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186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A26238-D3B7-46DA-9587-61CC726FA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494950"/>
            <a:ext cx="9603275" cy="135880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prstClr val="black"/>
                </a:solidFill>
              </a:rPr>
              <a:t>СЕТЬ ИНТЕРНЕТ ПРИВДЕКАЕТ ПОЛЬЗОВАТЕЛЕЙ НЕ ТОЛЬКО СВОИМИ ИНФОРМАЦИОННЫМИ БЕЗГРАНИЧНЫМИ ИСТОЧНИКАМИ, НО И МНОГОЧИСЛЕННЫМИ </a:t>
            </a:r>
            <a:r>
              <a:rPr lang="ru-RU" sz="2400" b="1" dirty="0">
                <a:solidFill>
                  <a:prstClr val="black"/>
                </a:solidFill>
              </a:rPr>
              <a:t>СЕРВИСАМИ ИНТЕРНЕТ-КОММУНИКАЦИЙ</a:t>
            </a:r>
            <a:r>
              <a:rPr lang="ru-RU" sz="2400" dirty="0">
                <a:solidFill>
                  <a:prstClr val="black"/>
                </a:solidFill>
              </a:rPr>
              <a:t>.</a:t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prstClr val="black"/>
                </a:solidFill>
              </a:rPr>
              <a:t>К НИМ ОТНОСЯТСЯ:</a:t>
            </a: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861679-FD6E-46F5-A9E5-26D428F743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2800" b="1" dirty="0"/>
              <a:t>СИСТЕМЫ  </a:t>
            </a:r>
          </a:p>
          <a:p>
            <a:pPr marL="0" indent="0">
              <a:buNone/>
            </a:pPr>
            <a:r>
              <a:rPr lang="ru-RU" sz="2800" b="1" dirty="0"/>
              <a:t>ВИДЕО-КОНФЕРЕНЦ-СВЯЗИ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2472E1A-5E7F-453A-984A-AFD046D875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9364" y="1954422"/>
            <a:ext cx="6096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201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906159-B1B8-4AF3-8BD4-6F779B984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411061"/>
            <a:ext cx="9603275" cy="1442693"/>
          </a:xfrm>
        </p:spPr>
        <p:txBody>
          <a:bodyPr/>
          <a:lstStyle/>
          <a:p>
            <a:r>
              <a:rPr lang="ru-RU" sz="2400" dirty="0">
                <a:solidFill>
                  <a:prstClr val="black"/>
                </a:solidFill>
              </a:rPr>
              <a:t>СЕТЬ ИНТЕРНЕТ ПРИВДЕКАЕТ ПОЛЬЗОВАТЕЛЕЙ НЕ ТОЛЬКО СВОИМИ ИНФОРМАЦИОННЫМИ БЕЗГРАНИЧНЫМИ ИСТОЧНИКАМИ, НО И МНОГОЧИСЛЕННЫМИ </a:t>
            </a:r>
            <a:r>
              <a:rPr lang="ru-RU" sz="2400" b="1" dirty="0">
                <a:solidFill>
                  <a:prstClr val="black"/>
                </a:solidFill>
              </a:rPr>
              <a:t>СЕРВИСАМИ ИНТЕРНЕТ-КОММУНИКАЦИЙ</a:t>
            </a:r>
            <a:r>
              <a:rPr lang="ru-RU" sz="2400" dirty="0">
                <a:solidFill>
                  <a:prstClr val="black"/>
                </a:solidFill>
              </a:rPr>
              <a:t>.</a:t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prstClr val="black"/>
                </a:solidFill>
              </a:rPr>
              <a:t>К НИМ ОТНОСЯТСЯ: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C132C0-CEE5-4220-B662-9A07BBCBCA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ru-RU" sz="2800" b="1" dirty="0"/>
              <a:t>СОЦИАЛЬНЫЕ СЕТИ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14C3EE3-63A1-4D0D-A396-A45245FD7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9462" y="1853754"/>
            <a:ext cx="5325392" cy="427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633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55A055-240C-458B-B2CD-5FA651162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ЭЛЕКТРОННАЯ ПОЧТА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F53700-F4F4-403B-9E17-383E9DFE7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b="1" dirty="0"/>
              <a:t>Электронная почта </a:t>
            </a:r>
            <a:r>
              <a:rPr lang="en-US" sz="2800" dirty="0"/>
              <a:t>(e-mail) </a:t>
            </a:r>
            <a:r>
              <a:rPr lang="ru-RU" sz="2800" dirty="0"/>
              <a:t> – это система обмена сообщениями</a:t>
            </a:r>
            <a:r>
              <a:rPr lang="en-US" sz="2800" dirty="0"/>
              <a:t> (</a:t>
            </a:r>
            <a:r>
              <a:rPr lang="ru-RU" sz="2800" dirty="0"/>
              <a:t>письмами) между абонентами компьютерных сетей. Она имеет ряд преимуществ перед обычной почтой:</a:t>
            </a:r>
          </a:p>
          <a:p>
            <a:r>
              <a:rPr lang="ru-RU" sz="2400" dirty="0"/>
              <a:t>высокую скорость пересылки сообщений;</a:t>
            </a:r>
          </a:p>
          <a:p>
            <a:r>
              <a:rPr lang="ru-RU" sz="2400" dirty="0"/>
              <a:t>возможность пересылки, кроме текстовых документов, прикреплённых файлов, содержащих графику, звук и другое;</a:t>
            </a:r>
          </a:p>
          <a:p>
            <a:r>
              <a:rPr lang="ru-RU" sz="2400" dirty="0"/>
              <a:t>возможность одновременной рассылки письма сразу нескольким адресатам.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92663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2E9CE6-6CF0-4C1B-B11B-37993968B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839723"/>
          </a:xfrm>
        </p:spPr>
        <p:txBody>
          <a:bodyPr/>
          <a:lstStyle/>
          <a:p>
            <a:r>
              <a:rPr lang="ru-RU" b="1" dirty="0"/>
              <a:t>ЭЛЕКТРОННАЯ ПОЧТА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E006F1-90F8-49B8-8F77-0D18C15E1E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04969"/>
            <a:ext cx="9603275" cy="4048511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3400" b="1" dirty="0"/>
              <a:t>Почтовый ящик</a:t>
            </a:r>
            <a:r>
              <a:rPr lang="ru-RU" sz="3400" dirty="0"/>
              <a:t> </a:t>
            </a:r>
            <a:r>
              <a:rPr lang="ru-RU" sz="2600" dirty="0"/>
              <a:t>– поименованная область дисковой памяти на почтовом сервере провайдера, куда будет помещаться входящая и исходящая корреспонденция.</a:t>
            </a:r>
          </a:p>
          <a:p>
            <a:pPr marL="0" indent="0" algn="just">
              <a:buNone/>
            </a:pPr>
            <a:r>
              <a:rPr lang="ru-RU" sz="2600" dirty="0"/>
              <a:t>Пользователь, зарегистрировавший свой почтовый ящик, получает адрес электронной почты, который имеет вид:</a:t>
            </a:r>
            <a:endParaRPr lang="en-US" sz="2600" dirty="0"/>
          </a:p>
          <a:p>
            <a:pPr marL="0" indent="0" algn="ctr">
              <a:buNone/>
            </a:pPr>
            <a:r>
              <a:rPr lang="en-US" sz="2600" dirty="0"/>
              <a:t>    </a:t>
            </a:r>
            <a:r>
              <a:rPr lang="en-US" sz="3600" dirty="0"/>
              <a:t>&lt;</a:t>
            </a:r>
            <a:r>
              <a:rPr lang="ru-RU" sz="3600" dirty="0"/>
              <a:t>имя пользователя</a:t>
            </a:r>
            <a:r>
              <a:rPr lang="en-US" sz="3600" dirty="0"/>
              <a:t>&gt; @ &lt;</a:t>
            </a:r>
            <a:r>
              <a:rPr lang="ru-RU" sz="3600" dirty="0"/>
              <a:t>имя сервера</a:t>
            </a:r>
            <a:r>
              <a:rPr lang="en-US" sz="3600" dirty="0"/>
              <a:t>&gt;</a:t>
            </a:r>
            <a:endParaRPr lang="ru-RU" sz="3600" dirty="0"/>
          </a:p>
          <a:p>
            <a:pPr marL="0" indent="0" algn="ctr">
              <a:buNone/>
            </a:pPr>
            <a:r>
              <a:rPr lang="en-US" sz="3600" dirty="0">
                <a:solidFill>
                  <a:srgbClr val="00B0F0"/>
                </a:solidFill>
              </a:rPr>
              <a:t>akulll</a:t>
            </a:r>
            <a:r>
              <a:rPr lang="en-US" sz="3600" dirty="0"/>
              <a:t>@</a:t>
            </a:r>
            <a:r>
              <a:rPr lang="en-US" sz="3600" dirty="0">
                <a:solidFill>
                  <a:srgbClr val="FF0000"/>
                </a:solidFill>
              </a:rPr>
              <a:t>mail.ru</a:t>
            </a:r>
            <a:endParaRPr lang="ru-RU" sz="36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600" dirty="0"/>
              <a:t>            </a:t>
            </a:r>
            <a:r>
              <a:rPr lang="ru-RU" sz="2700" dirty="0">
                <a:solidFill>
                  <a:srgbClr val="00B0F0"/>
                </a:solidFill>
              </a:rPr>
              <a:t>выбирается самим пользователем   </a:t>
            </a:r>
            <a:r>
              <a:rPr lang="ru-RU" sz="2700" dirty="0">
                <a:solidFill>
                  <a:srgbClr val="FF0000"/>
                </a:solidFill>
              </a:rPr>
              <a:t>связано с сервером, на котором пользователь</a:t>
            </a:r>
          </a:p>
          <a:p>
            <a:pPr marL="0" indent="0" algn="just">
              <a:buNone/>
            </a:pPr>
            <a:r>
              <a:rPr lang="ru-RU" sz="2700" dirty="0">
                <a:solidFill>
                  <a:srgbClr val="FF0000"/>
                </a:solidFill>
              </a:rPr>
              <a:t>                                                                     зарегистрировал свой почтовый ящик</a:t>
            </a:r>
          </a:p>
          <a:p>
            <a:pPr marL="0" indent="0" algn="just">
              <a:buNone/>
            </a:pPr>
            <a:r>
              <a:rPr lang="ru-RU" sz="2700" dirty="0">
                <a:solidFill>
                  <a:srgbClr val="FF0000"/>
                </a:solidFill>
              </a:rPr>
              <a:t>                                                                                           </a:t>
            </a:r>
            <a:endParaRPr lang="ru-RU" sz="2700" b="1" dirty="0"/>
          </a:p>
        </p:txBody>
      </p:sp>
    </p:spTree>
    <p:extLst>
      <p:ext uri="{BB962C8B-B14F-4D97-AF65-F5344CB8AC3E}">
        <p14:creationId xmlns:p14="http://schemas.microsoft.com/office/powerpoint/2010/main" val="3152024257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110</TotalTime>
  <Words>757</Words>
  <Application>Microsoft Office PowerPoint</Application>
  <PresentationFormat>Широкоэкранный</PresentationFormat>
  <Paragraphs>71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Gill Sans MT</vt:lpstr>
      <vt:lpstr>Галерея</vt:lpstr>
      <vt:lpstr>СОВРЕМЕННЫЕ СЕРВИСЫ ИНТЕРНЕТ-КОММУНИКАЦИЙ И ПРАВИЛА ИХ ИСПОЛЬЗОВАНИЯ</vt:lpstr>
      <vt:lpstr>УЧЁТНАЯ ЗАПИСЬ ПОЛЬЗОВАТЕЛЯ</vt:lpstr>
      <vt:lpstr>Правила формирования пароля</vt:lpstr>
      <vt:lpstr>СЕТЬ ИНТЕРНЕТ ПРИВДЕКАЕТ ПОЛЬЗОВАТЕЛЕЙ НЕ ТОЛЬКО СВОИМИ ИНФОРМАЦИОННЫМИ БЕЗГРАНИЧНЫМИ ИСТОЧНИКАМИ, НО И МНОГОЧИСЛЕННЫМИ СЕРВИСАМИ ИНТЕРНЕТ-КОММУНИКАЦИЙ. К НИМ ОТНОСЯТСЯ:</vt:lpstr>
      <vt:lpstr>СЕТЬ ИНТЕРНЕТ ПРИВДЕКАЕТ ПОЛЬЗОВАТЕЛЕЙ НЕ ТОЛЬКО СВОИМИ ИНФОРМАЦИОННЫМИ БЕЗГРАНИЧНЫМИ ИСТОЧНИКАМИ, НО И МНОГОЧИСЛЕННЫМИ СЕРВИСАМИ ИНТЕРНЕТ-КОММУНИКАЦИЙ. К НИМ ОТНОСЯТСЯ:</vt:lpstr>
      <vt:lpstr>СЕТЬ ИНТЕРНЕТ ПРИВДЕКАЕТ ПОЛЬЗОВАТЕЛЕЙ НЕ ТОЛЬКО СВОИМИ ИНФОРМАЦИОННЫМИ БЕЗГРАНИЧНЫМИ ИСТОЧНИКАМИ, НО И МНОГОЧИСЛЕННЫМИ СЕРВИСАМИ ИНТЕРНЕТ-КОММУНИКАЦИЙ. К НИМ ОТНОСЯТСЯ:</vt:lpstr>
      <vt:lpstr>СЕТЬ ИНТЕРНЕТ ПРИВДЕКАЕТ ПОЛЬЗОВАТЕЛЕЙ НЕ ТОЛЬКО СВОИМИ ИНФОРМАЦИОННЫМИ БЕЗГРАНИЧНЫМИ ИСТОЧНИКАМИ, НО И МНОГОЧИСЛЕННЫМИ СЕРВИСАМИ ИНТЕРНЕТ-КОММУНИКАЦИЙ. К НИМ ОТНОСЯТСЯ:</vt:lpstr>
      <vt:lpstr>ЭЛЕКТРОННАЯ ПОЧТА</vt:lpstr>
      <vt:lpstr>ЭЛЕКТРОННАЯ ПОЧТА</vt:lpstr>
      <vt:lpstr>Системы мгновенного обмена сообщениями</vt:lpstr>
      <vt:lpstr>ВИДЕО-КОНФЕРЕНЦ-СВЯЗЬ (вкс)</vt:lpstr>
      <vt:lpstr>Социальные сети</vt:lpstr>
      <vt:lpstr>Сетевой этикет уважайте своих невидимых партнёров по сети</vt:lpstr>
      <vt:lpstr>Опасности в интернете</vt:lpstr>
      <vt:lpstr>Личная информация</vt:lpstr>
      <vt:lpstr>Правила личной безопасности в интернете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СЕРВИСЫ ИНТЕРНЕТ-КОММУНИКАЦИЙ И ПРАВИЛА ИХ ИСПОЛЬЗОВАНИЯ</dc:title>
  <dc:creator>Dima</dc:creator>
  <cp:lastModifiedBy>Dima</cp:lastModifiedBy>
  <cp:revision>23</cp:revision>
  <dcterms:created xsi:type="dcterms:W3CDTF">2023-11-05T10:48:32Z</dcterms:created>
  <dcterms:modified xsi:type="dcterms:W3CDTF">2023-11-05T13:13:51Z</dcterms:modified>
</cp:coreProperties>
</file>