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9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836712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Собственность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564904"/>
            <a:ext cx="4953000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862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336704"/>
          </a:xfrm>
        </p:spPr>
        <p:txBody>
          <a:bodyPr>
            <a:normAutofit/>
          </a:bodyPr>
          <a:lstStyle/>
          <a:p>
            <a:pPr indent="0" algn="ctr"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 день рождения своего сына Павел Петрович подарил ему своё старое ружьё, которое досталось ему ещё от деда. Каким правом собственности воспользовался Павел Петрович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?</a:t>
            </a:r>
          </a:p>
          <a:p>
            <a:pPr indent="0">
              <a:spcAft>
                <a:spcPts val="0"/>
              </a:spcAft>
              <a:buNone/>
            </a:pPr>
            <a:endParaRPr lang="ru-RU" sz="3600" dirty="0" smtClean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endParaRPr lang="ru-RU" sz="36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endParaRPr lang="ru-RU" sz="3600" dirty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ea typeface="Times New Roman"/>
              </a:rPr>
              <a:t>а) владение;                </a:t>
            </a:r>
            <a:endParaRPr lang="ru-RU" dirty="0" smtClean="0">
              <a:solidFill>
                <a:srgbClr val="000000"/>
              </a:solidFill>
              <a:ea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ea typeface="Times New Roman"/>
              </a:rPr>
              <a:t>б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) использование;                </a:t>
            </a:r>
            <a:endParaRPr lang="ru-RU" dirty="0" smtClean="0">
              <a:solidFill>
                <a:srgbClr val="000000"/>
              </a:solidFill>
              <a:ea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ea typeface="Times New Roman"/>
              </a:rPr>
              <a:t>в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) распоряжение.</a:t>
            </a:r>
            <a:endParaRPr lang="ru-RU" sz="36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293096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627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6669360"/>
          </a:xfrm>
        </p:spPr>
        <p:txBody>
          <a:bodyPr>
            <a:normAutofit/>
          </a:bodyPr>
          <a:lstStyle/>
          <a:p>
            <a:pPr indent="0" algn="ctr"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Павла Петровича, как собственника, лицо, владеющее имуществом, по-другому можно назвать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</a:p>
          <a:p>
            <a:pPr indent="0">
              <a:spcAft>
                <a:spcPts val="0"/>
              </a:spcAft>
              <a:buNone/>
            </a:pPr>
            <a:endParaRPr lang="ru-RU" sz="3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endParaRPr lang="ru-RU" sz="36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endParaRPr lang="ru-RU" sz="36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endParaRPr lang="ru-RU" sz="3600" dirty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ea typeface="Times New Roman"/>
              </a:rPr>
              <a:t>а) субъект права собственности;                </a:t>
            </a:r>
            <a:endParaRPr lang="ru-RU" dirty="0" smtClean="0">
              <a:solidFill>
                <a:srgbClr val="000000"/>
              </a:solidFill>
              <a:ea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ea typeface="Times New Roman"/>
              </a:rPr>
              <a:t>б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) объект права собственности;                </a:t>
            </a:r>
            <a:endParaRPr lang="ru-RU" dirty="0" smtClean="0">
              <a:solidFill>
                <a:srgbClr val="000000"/>
              </a:solidFill>
              <a:ea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ea typeface="Times New Roman"/>
              </a:rPr>
              <a:t>в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) индивид.</a:t>
            </a:r>
            <a:endParaRPr lang="ru-RU" sz="36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109" y="3717032"/>
            <a:ext cx="2680792" cy="2810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50201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712968" cy="6552728"/>
          </a:xfrm>
        </p:spPr>
        <p:txBody>
          <a:bodyPr/>
          <a:lstStyle/>
          <a:p>
            <a:pPr indent="0" algn="ctr"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Совокупность правовых норм, закрепляющих, регулирующих и охраняющих принадлежность материальных благ конкретным людям называется </a:t>
            </a: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0" algn="ctr">
              <a:spcAft>
                <a:spcPts val="0"/>
              </a:spcAft>
              <a:buNone/>
            </a:pP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0" algn="ctr">
              <a:spcAft>
                <a:spcPts val="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ea typeface="Times New Roman"/>
              </a:rPr>
              <a:t>__________________________________________________</a:t>
            </a:r>
            <a:endParaRPr lang="ru-RU" sz="2800" dirty="0"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077072"/>
            <a:ext cx="38100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410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Рыночная экономика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653136"/>
            <a:ext cx="19050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56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496944" cy="633670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Главным 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признаком различия экономических систем является 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…</a:t>
            </a:r>
          </a:p>
          <a:p>
            <a:pPr marL="514350" indent="-514350">
              <a:buAutoNum type="arabicPeriod"/>
            </a:pPr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1)уровень развития производства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2)степень вмешательства государства в экономику.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3)уровень доходов населения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4)степень удовлетворенности населения материальными благами и услугами.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16935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408712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333333"/>
                </a:solidFill>
                <a:latin typeface="Helvetica Neue"/>
              </a:rPr>
              <a:t>2.Важнейшим условием успешности рыночной экономики является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…</a:t>
            </a:r>
          </a:p>
          <a:p>
            <a:pPr marL="0" indent="0">
              <a:buNone/>
            </a:pPr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1)многообразие форм собственности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2)постоянный рост объемов производства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3)стабильность цен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4)устранение неравенства доходов потребителей.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971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568952" cy="64087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333333"/>
                </a:solidFill>
                <a:latin typeface="Helvetica Neue"/>
              </a:rPr>
              <a:t>3.Об экстенсивном характере развития хозяйства 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свидетельствует</a:t>
            </a:r>
          </a:p>
          <a:p>
            <a:pPr marL="0" indent="0">
              <a:buNone/>
            </a:pPr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1)увеличение объемов потребляемого сырья, материалов и других ресурсов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2)использование новейших технологий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3)повышение эффективности использования рабочей силы и капитала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4)улучшение организации труда и производства.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38364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633670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4. Верны 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ли суждения?</a:t>
            </a: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333333"/>
                </a:solidFill>
                <a:latin typeface="Helvetica Neue"/>
              </a:rPr>
              <a:t>А: Когда цена товаров повышается, то и объем планируемых покупок 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растет.</a:t>
            </a: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Б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: Превышение предложения над спросом вызывает дефицит товаров и повышение цена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.</a:t>
            </a:r>
          </a:p>
          <a:p>
            <a:pPr marL="0" indent="0">
              <a:buNone/>
            </a:pP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1) верно только А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2) верно только Б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3) верны оба суждения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4) оба суждения неверны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00012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928992" cy="648072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5.Укажите 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неверный признак рыночной 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экономики</a:t>
            </a:r>
          </a:p>
          <a:p>
            <a:pPr marL="0" indent="0">
              <a:buNone/>
            </a:pPr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1)большую роль играет конкуренция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2)государство определяет ставки по налогообложению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3)государство назначает цены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4)основной является частная собственность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0853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96" y="125083"/>
            <a:ext cx="8763083" cy="654427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6.Чем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, в первую очередь, различаются рыночная , командная , смешенная экономическая системы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?</a:t>
            </a:r>
          </a:p>
          <a:p>
            <a:pPr marL="0" indent="0">
              <a:buNone/>
            </a:pPr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1)уровнем развития факторов производства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2)способами регулирования экономики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3)качеством производимой продукции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4)уровнем благосостояния общества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353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6273" y="188640"/>
            <a:ext cx="820891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spcAft>
                <a:spcPts val="0"/>
              </a:spcAft>
            </a:pPr>
            <a:r>
              <a:rPr lang="ru-RU" sz="4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</a:t>
            </a: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Ивана есть огромный двухэтажный дом, но в нём живёт его мама. Каким правом собственности обладает Иван</a:t>
            </a:r>
            <a:r>
              <a:rPr lang="ru-RU" sz="4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?</a:t>
            </a:r>
          </a:p>
          <a:p>
            <a:pPr indent="449580" algn="ctr">
              <a:spcAft>
                <a:spcPts val="0"/>
              </a:spcAft>
            </a:pPr>
            <a:endParaRPr lang="ru-RU" sz="4400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49580" algn="ctr">
              <a:spcAft>
                <a:spcPts val="0"/>
              </a:spcAft>
            </a:pPr>
            <a:endParaRPr lang="ru-RU" sz="48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а) владение;               </a:t>
            </a:r>
            <a:endParaRPr lang="ru-RU" sz="4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 использование;              </a:t>
            </a: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 распоряжение.</a:t>
            </a:r>
            <a:endParaRPr lang="ru-RU" sz="4800" dirty="0"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429000"/>
            <a:ext cx="3401863" cy="3243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08446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12968" cy="65527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7.Для 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достижения успеха в условиях рыночной экономики производитель товаров и услуг 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должен</a:t>
            </a:r>
          </a:p>
          <a:p>
            <a:pPr marL="0" indent="0">
              <a:buNone/>
            </a:pPr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1)увеличивать штат работников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2)повышать эффективность производства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3)заниматься благотворительностью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4)сотрудничать с иностранными фирмами.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9152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8964488" cy="655272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8.Государство 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в рыночной экономике оказывает следующее 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влияние</a:t>
            </a:r>
          </a:p>
          <a:p>
            <a:pPr marL="0" indent="0">
              <a:buNone/>
            </a:pPr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1)определяет вид, качество и объем продукции для конкретного производителя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2)осуществляет директивное планирование деятельности предпринимателя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3)устанавливает цены на продукцию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4) поддерживает конкуренцию товаропроизводителей.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40798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8640"/>
            <a:ext cx="8964488" cy="655272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10.Что 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может ограничивать величину спроса на рынке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?</a:t>
            </a:r>
          </a:p>
          <a:p>
            <a:pPr marL="0" indent="0">
              <a:buNone/>
            </a:pPr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1)степень конкуренции производителей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2)цена товара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3)величина дефицита государственно бюджета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4)размеры внешнего государственного долга.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5463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88640"/>
            <a:ext cx="8856984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11. Экономическая 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система, в которой механизм рынка дополняется активной ролью государства в организации хозяйственной жизни общества, 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называется</a:t>
            </a:r>
          </a:p>
          <a:p>
            <a:pPr marL="0" indent="0">
              <a:buNone/>
            </a:pPr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1) рыночной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2)административно- командной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3)плановой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4) смешанной.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71789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0648"/>
            <a:ext cx="8856984" cy="640871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12.В 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государстве А. гарантировано существование предприятий различных форм собственности. Успех этих предприятий напрямую зависит от спроса потребителей на выпускаемый товар. К какому типу хозяйственных систем можно отнести экономику страны А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.?</a:t>
            </a:r>
          </a:p>
          <a:p>
            <a:pPr marL="0" indent="0">
              <a:buNone/>
            </a:pP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1) плановую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2)командную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3)рыночную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4)традиционную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29941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8072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13. 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Верны ли суждения?</a:t>
            </a: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333333"/>
                </a:solidFill>
                <a:latin typeface="Helvetica Neue"/>
              </a:rPr>
              <a:t>А: Спрос находится в прямой зависимости от цены товара.</a:t>
            </a: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333333"/>
                </a:solidFill>
                <a:latin typeface="Helvetica Neue"/>
              </a:rPr>
              <a:t>Б: Предложение находится в обратной зависимости от цены товара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.</a:t>
            </a:r>
          </a:p>
          <a:p>
            <a:pPr marL="0" indent="0">
              <a:buNone/>
            </a:pPr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1) верно только А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2) верно только Б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3) верны оба суждения</a:t>
            </a:r>
          </a:p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4) оба суждения неверны.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495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712968" cy="669674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 Спрос показывает: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Потребность покупателя в товаре</a:t>
            </a:r>
          </a:p>
          <a:p>
            <a:pPr marL="514350" indent="-514350">
              <a:buAutoNum type="arabicParenR"/>
            </a:pPr>
            <a:r>
              <a:rPr lang="ru-RU" dirty="0" smtClean="0"/>
              <a:t>Количество товара, которое покупатель хочет приобрести</a:t>
            </a:r>
          </a:p>
          <a:p>
            <a:pPr marL="514350" indent="-514350">
              <a:buAutoNum type="arabicParenR"/>
            </a:pPr>
            <a:r>
              <a:rPr lang="ru-RU" dirty="0" smtClean="0"/>
              <a:t>Потребность в товаре и возможность приобрести его</a:t>
            </a:r>
          </a:p>
          <a:p>
            <a:pPr marL="514350" indent="-514350">
              <a:buAutoNum type="arabicParenR"/>
            </a:pPr>
            <a:r>
              <a:rPr lang="ru-RU" dirty="0" smtClean="0"/>
              <a:t>Количество денег на приобретение товара</a:t>
            </a:r>
          </a:p>
          <a:p>
            <a:pPr marL="514350" indent="-514350">
              <a:buAutoNum type="arabi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76037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784976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 Цена товара  возрастет, если спрос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Останется неизменным, а предложение сократится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Уменьшится, а предложение останется неизменным</a:t>
            </a:r>
          </a:p>
          <a:p>
            <a:pPr marL="514350" indent="-514350">
              <a:buAutoNum type="arabicParenR"/>
            </a:pPr>
            <a:r>
              <a:rPr lang="ru-RU" dirty="0" smtClean="0"/>
              <a:t>И предложение не меняются</a:t>
            </a:r>
          </a:p>
          <a:p>
            <a:pPr marL="514350" indent="-514350">
              <a:buAutoNum type="arabicParenR"/>
            </a:pPr>
            <a:r>
              <a:rPr lang="ru-RU" dirty="0" smtClean="0"/>
              <a:t>Уменьшится, а предложение возрастет</a:t>
            </a:r>
          </a:p>
          <a:p>
            <a:pPr marL="514350" indent="-514350">
              <a:buAutoNum type="arabi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54463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16. Закон спроса и предложения функционирует только в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1)Командной экономике</a:t>
            </a:r>
          </a:p>
          <a:p>
            <a:pPr marL="0" indent="0">
              <a:buNone/>
            </a:pPr>
            <a:r>
              <a:rPr lang="ru-RU" dirty="0" smtClean="0"/>
              <a:t>2) Рыночной экономике</a:t>
            </a:r>
          </a:p>
          <a:p>
            <a:pPr marL="0" indent="0">
              <a:buNone/>
            </a:pPr>
            <a:r>
              <a:rPr lang="ru-RU" dirty="0" smtClean="0"/>
              <a:t>3) Административной экономике</a:t>
            </a:r>
          </a:p>
          <a:p>
            <a:pPr marL="0" indent="0">
              <a:buNone/>
            </a:pPr>
            <a:r>
              <a:rPr lang="ru-RU" dirty="0" smtClean="0"/>
              <a:t>4) Плановой экономике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35317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633670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17. В стране В. Цены на товары формируются независимо от ситуации на рынке. Их определяет государство , и никто не имеет права изменять их. Какой тип экономики в государстве В.?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1)Рыночная</a:t>
            </a:r>
          </a:p>
          <a:p>
            <a:pPr marL="0" indent="0">
              <a:buNone/>
            </a:pPr>
            <a:r>
              <a:rPr lang="ru-RU" dirty="0" smtClean="0"/>
              <a:t>2) Смешанная</a:t>
            </a:r>
          </a:p>
          <a:p>
            <a:pPr marL="0" indent="0">
              <a:buNone/>
            </a:pPr>
            <a:r>
              <a:rPr lang="ru-RU" dirty="0" smtClean="0"/>
              <a:t>3) Традиционная</a:t>
            </a:r>
          </a:p>
          <a:p>
            <a:pPr marL="0" indent="0">
              <a:buNone/>
            </a:pPr>
            <a:r>
              <a:rPr lang="ru-RU" dirty="0" smtClean="0"/>
              <a:t>4)командная</a:t>
            </a:r>
          </a:p>
        </p:txBody>
      </p:sp>
    </p:spTree>
    <p:extLst>
      <p:ext uri="{BB962C8B-B14F-4D97-AF65-F5344CB8AC3E}">
        <p14:creationId xmlns:p14="http://schemas.microsoft.com/office/powerpoint/2010/main" val="1221227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424936" cy="5040560"/>
          </a:xfrm>
        </p:spPr>
        <p:txBody>
          <a:bodyPr>
            <a:noAutofit/>
          </a:bodyPr>
          <a:lstStyle/>
          <a:p>
            <a:pPr indent="0" algn="ctr"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Мама Ивана решила отметить свой юбилей в доме у сына и позвала всех своих подруг и родственников. Каким правом собственности пользуется мама Ивана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?</a:t>
            </a:r>
          </a:p>
          <a:p>
            <a:pPr indent="0">
              <a:spcAft>
                <a:spcPts val="0"/>
              </a:spcAft>
              <a:buNone/>
            </a:pPr>
            <a:endParaRPr lang="ru-RU" sz="3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endParaRPr lang="ru-RU" sz="36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endParaRPr lang="ru-RU" sz="4000" dirty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ea typeface="Times New Roman"/>
              </a:rPr>
              <a:t>а) владение;              </a:t>
            </a:r>
            <a:endParaRPr lang="ru-RU" dirty="0" smtClean="0">
              <a:solidFill>
                <a:srgbClr val="000000"/>
              </a:solidFill>
              <a:ea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ea typeface="Times New Roman"/>
              </a:rPr>
              <a:t>б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) использование;     </a:t>
            </a:r>
            <a:endParaRPr lang="ru-RU" dirty="0" smtClean="0">
              <a:solidFill>
                <a:srgbClr val="000000"/>
              </a:solidFill>
              <a:ea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ea typeface="Times New Roman"/>
              </a:rPr>
              <a:t>в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) распоряжение.</a:t>
            </a:r>
            <a:endParaRPr lang="ru-RU" sz="36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212976"/>
            <a:ext cx="340374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4754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712968" cy="648072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18. Зимой гражданка К. видела в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веломагазине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велосипед нужной ей модели за 5 тыс. руб. Когда весной она приехала в нужный магазин, чтобы приобрести велосипед, его цена поднялась до 7,5 тыс. руб. Какую рыночную ситуацию иллюстрирует этот пример?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1)Рост цены в связи сокращением предложения</a:t>
            </a:r>
          </a:p>
          <a:p>
            <a:pPr marL="0" indent="0">
              <a:buNone/>
            </a:pPr>
            <a:r>
              <a:rPr lang="ru-RU" dirty="0" smtClean="0"/>
              <a:t>2)Баланс между спросом и предложением</a:t>
            </a:r>
          </a:p>
          <a:p>
            <a:pPr marL="0" indent="0">
              <a:buNone/>
            </a:pPr>
            <a:r>
              <a:rPr lang="ru-RU" dirty="0" smtClean="0"/>
              <a:t>3) Отставание спроса от предложения</a:t>
            </a:r>
          </a:p>
          <a:p>
            <a:pPr marL="0" indent="0">
              <a:buNone/>
            </a:pPr>
            <a:r>
              <a:rPr lang="ru-RU" dirty="0" smtClean="0"/>
              <a:t>4)Рост цены из-за сезонного повышения спроса на  товар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60499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900" y="271732"/>
            <a:ext cx="8729933" cy="6456872"/>
          </a:xfrm>
        </p:spPr>
        <p:txBody>
          <a:bodyPr/>
          <a:lstStyle/>
          <a:p>
            <a:pPr marL="0" lvl="0" indent="0">
              <a:buNone/>
            </a:pP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19. Верны 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ли суждения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?</a:t>
            </a:r>
          </a:p>
          <a:p>
            <a:pPr marL="0" lvl="0" indent="0">
              <a:buNone/>
            </a:pP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А: Конкуренция производителей ведет к появлению дефицита</a:t>
            </a:r>
          </a:p>
          <a:p>
            <a:pPr marL="0" lvl="0" indent="0">
              <a:buNone/>
            </a:pP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Б: Конкуренция покупателей приводит к улучшению качества товаров и снижению цен на них</a:t>
            </a:r>
          </a:p>
          <a:p>
            <a:pPr marL="0" lvl="0" indent="0">
              <a:buNone/>
            </a:pPr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pPr marL="0" lv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1) верно только А</a:t>
            </a:r>
          </a:p>
          <a:p>
            <a:pPr marL="0" lv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2) верно только Б</a:t>
            </a:r>
          </a:p>
          <a:p>
            <a:pPr marL="0" lv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3) верны оба суждения</a:t>
            </a:r>
          </a:p>
          <a:p>
            <a:pPr marL="0" lv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4) оба суждения неверны.</a:t>
            </a:r>
          </a:p>
          <a:p>
            <a:pPr marL="0" lvl="0" indent="0">
              <a:buNone/>
            </a:pPr>
            <a:endParaRPr lang="ru-RU" dirty="0">
              <a:solidFill>
                <a:srgbClr val="333333"/>
              </a:solidFill>
              <a:latin typeface="Helvetica Neue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33253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6480720"/>
          </a:xfrm>
        </p:spPr>
        <p:txBody>
          <a:bodyPr/>
          <a:lstStyle/>
          <a:p>
            <a:pPr marL="0" lvl="0" indent="0">
              <a:buNone/>
            </a:pP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20. </a:t>
            </a:r>
            <a:r>
              <a:rPr lang="ru-RU" b="1" dirty="0">
                <a:solidFill>
                  <a:srgbClr val="333333"/>
                </a:solidFill>
                <a:latin typeface="Helvetica Neue"/>
              </a:rPr>
              <a:t>Верны ли суждения?</a:t>
            </a:r>
          </a:p>
          <a:p>
            <a:pPr marL="0" lvl="0" indent="0">
              <a:buNone/>
            </a:pPr>
            <a:r>
              <a:rPr lang="ru-RU" b="1" dirty="0">
                <a:solidFill>
                  <a:srgbClr val="333333"/>
                </a:solidFill>
                <a:latin typeface="Helvetica Neue"/>
              </a:rPr>
              <a:t>А: 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В случае роста спроса на товар его предложение вырастет</a:t>
            </a:r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srgbClr val="333333"/>
                </a:solidFill>
                <a:latin typeface="Helvetica Neue"/>
              </a:rPr>
              <a:t>Б: </a:t>
            </a:r>
            <a:r>
              <a:rPr lang="ru-RU" b="1" dirty="0" smtClean="0">
                <a:solidFill>
                  <a:srgbClr val="333333"/>
                </a:solidFill>
                <a:latin typeface="Helvetica Neue"/>
              </a:rPr>
              <a:t>Если спрос на товар падает, предложение этого </a:t>
            </a:r>
            <a:r>
              <a:rPr lang="ru-RU" b="1" smtClean="0">
                <a:solidFill>
                  <a:srgbClr val="333333"/>
                </a:solidFill>
                <a:latin typeface="Helvetica Neue"/>
              </a:rPr>
              <a:t>товара вырастет</a:t>
            </a:r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pPr marL="0" lvl="0" indent="0">
              <a:buNone/>
            </a:pPr>
            <a:endParaRPr lang="ru-RU" b="1" dirty="0">
              <a:solidFill>
                <a:srgbClr val="333333"/>
              </a:solidFill>
              <a:latin typeface="Helvetica Neue"/>
            </a:endParaRPr>
          </a:p>
          <a:p>
            <a:pPr marL="0" lv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1) верно только А</a:t>
            </a:r>
          </a:p>
          <a:p>
            <a:pPr marL="0" lv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2) верно только Б</a:t>
            </a:r>
          </a:p>
          <a:p>
            <a:pPr marL="0" lv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3) верны оба суждения</a:t>
            </a:r>
          </a:p>
          <a:p>
            <a:pPr marL="0" lv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4) оба суждения неверны.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6342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472"/>
            <a:ext cx="8568952" cy="5400600"/>
          </a:xfrm>
        </p:spPr>
        <p:txBody>
          <a:bodyPr>
            <a:noAutofit/>
          </a:bodyPr>
          <a:lstStyle/>
          <a:p>
            <a:pPr indent="0" algn="ctr"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Иван купил себе квартиру, а старый дом отдал своей маме. Каким правом собственности воспользовался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Иван?</a:t>
            </a:r>
          </a:p>
          <a:p>
            <a:pPr indent="0">
              <a:spcAft>
                <a:spcPts val="0"/>
              </a:spcAft>
              <a:buNone/>
            </a:pPr>
            <a:endParaRPr lang="ru-RU" sz="4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endParaRPr lang="ru-RU" sz="4000" dirty="0" smtClean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ea typeface="Times New Roman"/>
              </a:rPr>
              <a:t>а</a:t>
            </a:r>
            <a:r>
              <a:rPr lang="ru-RU" sz="3600" dirty="0">
                <a:solidFill>
                  <a:srgbClr val="000000"/>
                </a:solidFill>
                <a:ea typeface="Times New Roman"/>
              </a:rPr>
              <a:t>) владение;                </a:t>
            </a:r>
            <a:endParaRPr lang="ru-RU" sz="3600" dirty="0" smtClean="0">
              <a:solidFill>
                <a:srgbClr val="000000"/>
              </a:solidFill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ea typeface="Times New Roman"/>
              </a:rPr>
              <a:t>б</a:t>
            </a:r>
            <a:r>
              <a:rPr lang="ru-RU" sz="3600" dirty="0">
                <a:solidFill>
                  <a:srgbClr val="000000"/>
                </a:solidFill>
                <a:ea typeface="Times New Roman"/>
              </a:rPr>
              <a:t>) использование;                </a:t>
            </a:r>
            <a:endParaRPr lang="ru-RU" sz="3600" dirty="0" smtClean="0">
              <a:solidFill>
                <a:srgbClr val="000000"/>
              </a:solidFill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ea typeface="Times New Roman"/>
              </a:rPr>
              <a:t>в</a:t>
            </a:r>
            <a:r>
              <a:rPr lang="ru-RU" sz="3600" dirty="0">
                <a:solidFill>
                  <a:srgbClr val="000000"/>
                </a:solidFill>
                <a:ea typeface="Times New Roman"/>
              </a:rPr>
              <a:t>) распоряжение.</a:t>
            </a:r>
            <a:endParaRPr lang="ru-RU" sz="40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221088"/>
            <a:ext cx="1843979" cy="1843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295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496944" cy="6120680"/>
          </a:xfrm>
        </p:spPr>
        <p:txBody>
          <a:bodyPr/>
          <a:lstStyle/>
          <a:p>
            <a:pPr indent="0" algn="ctr">
              <a:spcAft>
                <a:spcPts val="0"/>
              </a:spcAft>
              <a:buNone/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 какой форме собственности можно отнести дом Ивана</a:t>
            </a:r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?</a:t>
            </a:r>
          </a:p>
          <a:p>
            <a:pPr indent="0" algn="ctr">
              <a:spcAft>
                <a:spcPts val="0"/>
              </a:spcAft>
              <a:buNone/>
            </a:pPr>
            <a:endParaRPr lang="ru-RU" sz="4400" dirty="0" smtClean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endParaRPr lang="ru-RU" sz="44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endParaRPr lang="ru-RU" sz="4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4000" dirty="0">
                <a:solidFill>
                  <a:srgbClr val="000000"/>
                </a:solidFill>
                <a:ea typeface="Times New Roman"/>
              </a:rPr>
              <a:t>а) частная;                </a:t>
            </a:r>
            <a:endParaRPr lang="ru-RU" sz="4000" dirty="0" smtClean="0">
              <a:solidFill>
                <a:srgbClr val="000000"/>
              </a:solidFill>
              <a:ea typeface="Times New Roman"/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rgbClr val="000000"/>
                </a:solidFill>
                <a:ea typeface="Times New Roman"/>
              </a:rPr>
              <a:t>б</a:t>
            </a:r>
            <a:r>
              <a:rPr lang="ru-RU" sz="4000" dirty="0">
                <a:solidFill>
                  <a:srgbClr val="000000"/>
                </a:solidFill>
                <a:ea typeface="Times New Roman"/>
              </a:rPr>
              <a:t>) общественная;                </a:t>
            </a:r>
            <a:endParaRPr lang="ru-RU" sz="4000" dirty="0" smtClean="0">
              <a:solidFill>
                <a:srgbClr val="000000"/>
              </a:solidFill>
              <a:ea typeface="Times New Roman"/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rgbClr val="000000"/>
                </a:solidFill>
                <a:ea typeface="Times New Roman"/>
              </a:rPr>
              <a:t>в</a:t>
            </a:r>
            <a:r>
              <a:rPr lang="ru-RU" sz="4000" dirty="0">
                <a:solidFill>
                  <a:srgbClr val="000000"/>
                </a:solidFill>
                <a:ea typeface="Times New Roman"/>
              </a:rPr>
              <a:t>) коллективная.</a:t>
            </a:r>
            <a:endParaRPr lang="ru-RU" sz="44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381555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785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2186" y="404664"/>
            <a:ext cx="8229600" cy="4525963"/>
          </a:xfrm>
        </p:spPr>
        <p:txBody>
          <a:bodyPr/>
          <a:lstStyle/>
          <a:p>
            <a:pPr indent="0" algn="ctr">
              <a:spcAft>
                <a:spcPts val="0"/>
              </a:spcAft>
              <a:buNone/>
            </a:pPr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Отношения между людьми, возникающие по поводу имущества называются ______________________</a:t>
            </a:r>
            <a:endParaRPr lang="ru-RU" sz="4400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086100"/>
            <a:ext cx="476250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535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268760"/>
            <a:ext cx="3782568" cy="3962400"/>
          </a:xfrm>
        </p:spPr>
      </p:pic>
    </p:spTree>
    <p:extLst>
      <p:ext uri="{BB962C8B-B14F-4D97-AF65-F5344CB8AC3E}">
        <p14:creationId xmlns:p14="http://schemas.microsoft.com/office/powerpoint/2010/main" val="2040099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568952" cy="6048672"/>
          </a:xfrm>
        </p:spPr>
        <p:txBody>
          <a:bodyPr>
            <a:normAutofit lnSpcReduction="10000"/>
          </a:bodyPr>
          <a:lstStyle/>
          <a:p>
            <a:pPr indent="0" algn="ctr"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Павел Петрович – большой любитель охоты. У него есть ружьё. Оно весит на стене в его квартире. Каким правом собственности в данном случае пользуется Павел Петрович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?</a:t>
            </a:r>
          </a:p>
          <a:p>
            <a:pPr indent="0">
              <a:spcAft>
                <a:spcPts val="0"/>
              </a:spcAft>
              <a:buNone/>
            </a:pPr>
            <a:endParaRPr lang="ru-RU" sz="3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endParaRPr lang="ru-RU" sz="36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endParaRPr lang="ru-RU" sz="3600" dirty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ea typeface="Times New Roman"/>
              </a:rPr>
              <a:t>а) владение;                </a:t>
            </a:r>
            <a:endParaRPr lang="ru-RU" dirty="0" smtClean="0">
              <a:solidFill>
                <a:srgbClr val="000000"/>
              </a:solidFill>
              <a:ea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ea typeface="Times New Roman"/>
              </a:rPr>
              <a:t>б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) использование;                </a:t>
            </a:r>
            <a:endParaRPr lang="ru-RU" dirty="0" smtClean="0">
              <a:solidFill>
                <a:srgbClr val="000000"/>
              </a:solidFill>
              <a:ea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ea typeface="Times New Roman"/>
              </a:rPr>
              <a:t>в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) распоряжение.</a:t>
            </a:r>
            <a:endParaRPr lang="ru-RU" sz="36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298" y="4221088"/>
            <a:ext cx="5214558" cy="225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627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80720"/>
          </a:xfrm>
        </p:spPr>
        <p:txBody>
          <a:bodyPr/>
          <a:lstStyle/>
          <a:p>
            <a:pPr indent="0" algn="ctr">
              <a:spcAft>
                <a:spcPts val="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Однажды в квартиру Павла Петровича ворвались воры, но он смог их прогнать, угрожая своим ружьём. Каким правом собственности воспользовался Павел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Петрович?</a:t>
            </a:r>
          </a:p>
          <a:p>
            <a:pPr indent="0">
              <a:spcAft>
                <a:spcPts val="0"/>
              </a:spcAft>
              <a:buNone/>
            </a:pPr>
            <a:endParaRPr lang="ru-RU" sz="3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endParaRPr lang="ru-RU" sz="36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endParaRPr lang="ru-RU" sz="3600" dirty="0" smtClean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ea typeface="Times New Roman"/>
              </a:rPr>
              <a:t>а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) владение;                </a:t>
            </a:r>
            <a:endParaRPr lang="ru-RU" dirty="0" smtClean="0">
              <a:solidFill>
                <a:srgbClr val="000000"/>
              </a:solidFill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ea typeface="Times New Roman"/>
              </a:rPr>
              <a:t>б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) использование;                </a:t>
            </a:r>
            <a:endParaRPr lang="ru-RU" dirty="0" smtClean="0">
              <a:solidFill>
                <a:srgbClr val="000000"/>
              </a:solidFill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dirty="0" smtClean="0">
                <a:solidFill>
                  <a:srgbClr val="000000"/>
                </a:solidFill>
                <a:ea typeface="Times New Roman"/>
              </a:rPr>
              <a:t>в</a:t>
            </a:r>
            <a:r>
              <a:rPr lang="ru-RU" dirty="0">
                <a:solidFill>
                  <a:srgbClr val="000000"/>
                </a:solidFill>
                <a:ea typeface="Times New Roman"/>
              </a:rPr>
              <a:t>) распоряжение.</a:t>
            </a:r>
            <a:endParaRPr lang="ru-RU" sz="36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36912"/>
            <a:ext cx="1891284" cy="1981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863583" y="4869160"/>
            <a:ext cx="3280417" cy="172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6083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882</Words>
  <Application>Microsoft Office PowerPoint</Application>
  <PresentationFormat>Экран (4:3)</PresentationFormat>
  <Paragraphs>211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Собственность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Собственность</dc:title>
  <dc:creator>Александр Головчанский</dc:creator>
  <cp:lastModifiedBy>Александр Головчанский</cp:lastModifiedBy>
  <cp:revision>8</cp:revision>
  <dcterms:created xsi:type="dcterms:W3CDTF">2017-04-04T14:51:54Z</dcterms:created>
  <dcterms:modified xsi:type="dcterms:W3CDTF">2017-04-04T15:53:33Z</dcterms:modified>
</cp:coreProperties>
</file>