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57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  <p:sldId id="277" r:id="rId15"/>
    <p:sldId id="271" r:id="rId16"/>
    <p:sldId id="272" r:id="rId17"/>
    <p:sldId id="273" r:id="rId18"/>
    <p:sldId id="274" r:id="rId19"/>
    <p:sldId id="275" r:id="rId20"/>
    <p:sldId id="276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future4you.ru/index.php?Itemid=161&amp;option=com_median&amp;view=participants&amp;layout=person&amp;project=73329&amp;person=707162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planeta.tspu.ru/?ur=810&amp;ur1=1203&amp;ur2=2385&amp;flag=1&amp;id1=2114&amp;id2=2&amp;id3=600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atlas-edu.kipk.ru/?ResultView=0&amp;PeriodId=6&amp;mmcids=10828&amp;directionids=&amp;typeids=&amp;ceresultid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navigator.krao.ru/activity/1213/" TargetMode="External"/><Relationship Id="rId2" Type="http://schemas.openxmlformats.org/officeDocument/2006/relationships/hyperlink" Target="https://siberia--welcome--centre.ucoz.net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vladimir.i-edu.ru/index.php?oldid=563194&amp;title=%D0%A4%D0%B0%D0%B9%D0%BB:Wiki.png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aliceoksanayarlykova/" TargetMode="External"/><Relationship Id="rId2" Type="http://schemas.openxmlformats.org/officeDocument/2006/relationships/hyperlink" Target="http://uzhur-marktwain.jimdo.com/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holmesnetworkingpro.jimdofree.com/" TargetMode="External"/><Relationship Id="rId4" Type="http://schemas.openxmlformats.org/officeDocument/2006/relationships/hyperlink" Target="https://magicbookcase.jimdofree.co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500306"/>
            <a:ext cx="6172200" cy="1571636"/>
          </a:xfrm>
        </p:spPr>
        <p:txBody>
          <a:bodyPr/>
          <a:lstStyle/>
          <a:p>
            <a:r>
              <a:rPr lang="ru-RU" dirty="0" smtClean="0"/>
              <a:t>Всероссийский конкурс «ШКОЛА НАВЫКОВ XXI ВЕКА»: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14818"/>
            <a:ext cx="6172200" cy="2160104"/>
          </a:xfrm>
        </p:spPr>
        <p:txBody>
          <a:bodyPr>
            <a:normAutofit/>
          </a:bodyPr>
          <a:lstStyle/>
          <a:p>
            <a:pPr algn="r"/>
            <a:r>
              <a:rPr lang="ru-RU" dirty="0" err="1" smtClean="0"/>
              <a:t>Ярлыкова</a:t>
            </a:r>
            <a:r>
              <a:rPr lang="ru-RU" dirty="0" smtClean="0"/>
              <a:t> О.Г.</a:t>
            </a:r>
            <a:endParaRPr lang="ru-RU" dirty="0" smtClean="0"/>
          </a:p>
          <a:p>
            <a:pPr algn="r"/>
            <a:r>
              <a:rPr lang="ru-RU" dirty="0" smtClean="0"/>
              <a:t>МКОУ «СОШ №2 ЗАТО </a:t>
            </a:r>
            <a:r>
              <a:rPr lang="ru-RU" dirty="0" err="1" smtClean="0"/>
              <a:t>п.Солнечный</a:t>
            </a:r>
            <a:r>
              <a:rPr lang="ru-RU" dirty="0" smtClean="0"/>
              <a:t>»</a:t>
            </a:r>
            <a:endParaRPr lang="ru-RU" dirty="0" smtClean="0"/>
          </a:p>
          <a:p>
            <a:pPr algn="r"/>
            <a:r>
              <a:rPr lang="ru-RU" dirty="0" smtClean="0"/>
              <a:t>Красноярский </a:t>
            </a:r>
            <a:r>
              <a:rPr lang="ru-RU" dirty="0" smtClean="0"/>
              <a:t>край,</a:t>
            </a:r>
          </a:p>
          <a:p>
            <a:pPr algn="r"/>
            <a:r>
              <a:rPr lang="ru-RU" dirty="0" smtClean="0"/>
              <a:t>ЗАТО </a:t>
            </a:r>
            <a:r>
              <a:rPr lang="ru-RU" dirty="0" err="1" smtClean="0"/>
              <a:t>п.Солнечный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2286000" y="785813"/>
            <a:ext cx="6172200" cy="559593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14. У обучающихся  развивается умение ориентироваться в английском тексте, используя различные приемы смысловой переработки текста;</a:t>
            </a:r>
          </a:p>
          <a:p>
            <a:pPr algn="just"/>
            <a:r>
              <a:rPr lang="ru-RU" dirty="0" smtClean="0"/>
              <a:t>15.Обучающиеся   познакомятся со стихотворным жанром "лимерик" и научатся составлять его;</a:t>
            </a:r>
          </a:p>
          <a:p>
            <a:pPr algn="just"/>
            <a:r>
              <a:rPr lang="ru-RU" dirty="0" smtClean="0"/>
              <a:t>16.У обучающихся  развивается умение решать математические задачи с опорой на содержание художественного произведения.</a:t>
            </a:r>
          </a:p>
          <a:p>
            <a:pPr algn="just"/>
            <a:r>
              <a:rPr lang="ru-RU" dirty="0" smtClean="0"/>
              <a:t>17.  У обучающихся расширятся  представления  о жизни и творчестве Л. Кэрролла (на примере</a:t>
            </a:r>
            <a:r>
              <a:rPr lang="ru-RU" i="1" dirty="0" smtClean="0"/>
              <a:t> </a:t>
            </a:r>
            <a:r>
              <a:rPr lang="ru-RU" dirty="0" smtClean="0"/>
              <a:t>произведения «Алиса в Стране чудес»);</a:t>
            </a:r>
          </a:p>
          <a:p>
            <a:pPr algn="just"/>
            <a:r>
              <a:rPr lang="ru-RU" dirty="0" smtClean="0"/>
              <a:t>18. У обучающихся  развивается умение  понимания  художественного своеобразия произведения Л. Кэрролла;</a:t>
            </a:r>
          </a:p>
          <a:p>
            <a:pPr algn="just"/>
            <a:r>
              <a:rPr lang="ru-RU" dirty="0" smtClean="0"/>
              <a:t>19.Обучающиеся  будут осмысленно воспринимать  литературное произведение и  развивается умение определять проблему произведения, углублённое знание текста.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071546"/>
            <a:ext cx="6172200" cy="642942"/>
          </a:xfrm>
        </p:spPr>
        <p:txBody>
          <a:bodyPr/>
          <a:lstStyle/>
          <a:p>
            <a:r>
              <a:rPr lang="ru-RU" dirty="0" smtClean="0"/>
              <a:t>Представление опыта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643050"/>
            <a:ext cx="6172200" cy="3500462"/>
          </a:xfrm>
        </p:spPr>
        <p:txBody>
          <a:bodyPr>
            <a:normAutofit/>
          </a:bodyPr>
          <a:lstStyle/>
          <a:p>
            <a:r>
              <a:rPr lang="ru-RU" i="1" dirty="0" smtClean="0"/>
              <a:t>Всероссийский конкурс педагогов «Образовательный потенциал России» 2017г.</a:t>
            </a:r>
          </a:p>
          <a:p>
            <a:r>
              <a:rPr lang="ru-RU" b="0" dirty="0" smtClean="0"/>
              <a:t>Номинация «Навыки будущего»</a:t>
            </a:r>
          </a:p>
          <a:p>
            <a:endParaRPr lang="ru-RU" b="0" dirty="0" smtClean="0"/>
          </a:p>
          <a:p>
            <a:r>
              <a:rPr lang="ru-RU" b="0" dirty="0" smtClean="0"/>
              <a:t>Какие универсальные навыки необходимо сейчас развивать у обучающихся и как.</a:t>
            </a:r>
          </a:p>
          <a:p>
            <a:r>
              <a:rPr lang="ru-RU" b="0" dirty="0" smtClean="0"/>
              <a:t>Лауреат </a:t>
            </a:r>
            <a:r>
              <a:rPr lang="en-US" b="0" dirty="0" smtClean="0"/>
              <a:t>I </a:t>
            </a:r>
            <a:r>
              <a:rPr lang="ru-RU" b="0" dirty="0" smtClean="0"/>
              <a:t>степени</a:t>
            </a:r>
          </a:p>
          <a:p>
            <a:r>
              <a:rPr lang="en-US" dirty="0" smtClean="0">
                <a:hlinkClick r:id="rId2"/>
              </a:rPr>
              <a:t>http://future4you.ru/index.php?Itemid=161&amp;option=com_median&amp;view=participants&amp;layout=person&amp;project=73329&amp;person=707162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м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5143512"/>
            <a:ext cx="1909343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142984"/>
            <a:ext cx="6172200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ПРЕДСТАВЛЕНИЕ ОПЫТА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571744"/>
            <a:ext cx="6172200" cy="2857520"/>
          </a:xfrm>
        </p:spPr>
        <p:txBody>
          <a:bodyPr>
            <a:normAutofit/>
          </a:bodyPr>
          <a:lstStyle/>
          <a:p>
            <a:r>
              <a:rPr lang="ru-RU" i="1" cap="all" dirty="0" err="1" smtClean="0"/>
              <a:t>ВСЕРОССИЙСКая</a:t>
            </a:r>
            <a:r>
              <a:rPr lang="ru-RU" i="1" cap="all" dirty="0" smtClean="0"/>
              <a:t> </a:t>
            </a:r>
            <a:r>
              <a:rPr lang="ru-RU" i="1" cap="all" dirty="0" err="1" smtClean="0"/>
              <a:t>НАУЧНО-ПРАКТИЧЕСКая</a:t>
            </a:r>
            <a:r>
              <a:rPr lang="ru-RU" i="1" cap="all" dirty="0" smtClean="0"/>
              <a:t> КОНФЕРЕНЦИЯ «НОВЫЕ ОБРАЗОВАТЕЛЬНЫЕ ТЕХНОЛОГИИ: ОПЫТ, ПРОБЛЕМЫ, ПЕРСПЕКТИВЫ»,2016</a:t>
            </a:r>
          </a:p>
          <a:p>
            <a:r>
              <a:rPr lang="ru-RU" dirty="0" smtClean="0"/>
              <a:t>Секция №2: "Возможности IT-технологии для организации внеурочной деятельности"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http://planeta.tspu.ru/?ur=810&amp;ur1=1203&amp;ur2=2385&amp;flag=1&amp;id1=2114&amp;id2=2&amp;id3=600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НОТ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64" y="5286388"/>
            <a:ext cx="2057400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neta.tspu.ru/files/diploms/not2015/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3644" y="642918"/>
            <a:ext cx="4423385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Представление опыта в РАОП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dirty="0"/>
              <a:t>СЕТЕВЫЕ ПРОЕКТЫ КАК СРЕДСТВО ФОРМИРОВАНИЯ МЕТАПРЕДМЕТНЫХ УНИВЕРСАЛЬНЫХ УЧЕБНЫХ ДЕЙСТВИЙ</a:t>
            </a:r>
            <a:r>
              <a:rPr lang="ru-RU" dirty="0" smtClean="0"/>
              <a:t>.</a:t>
            </a:r>
          </a:p>
          <a:p>
            <a:r>
              <a:rPr lang="en-US" dirty="0">
                <a:hlinkClick r:id="rId2"/>
              </a:rPr>
              <a:t>https://atlas-edu.kipk.ru/?ResultView=0&amp;PeriodId=6&amp;mmcids=10828&amp;directionids=&amp;typeids=&amp;ceresultids</a:t>
            </a:r>
            <a:r>
              <a:rPr lang="en-US" dirty="0" smtClean="0"/>
              <a:t>=</a:t>
            </a:r>
            <a:endParaRPr lang="ru-RU" dirty="0" smtClean="0"/>
          </a:p>
          <a:p>
            <a:r>
              <a:rPr lang="ru-RU" dirty="0" smtClean="0"/>
              <a:t>Практика получила  высший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732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Отзывы участников конференции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Приятно отметить четкость и аргументированность материала в статье. Прописаны этапы, критерии, особенности организации работы над проектом. Безусловно ваш опыт будет полезен многим педагогам.</a:t>
            </a:r>
          </a:p>
          <a:p>
            <a:pPr algn="r"/>
            <a:r>
              <a:rPr lang="ru-RU" dirty="0" smtClean="0"/>
              <a:t>(Щукина Наталия Александровна)</a:t>
            </a:r>
          </a:p>
          <a:p>
            <a:pPr algn="just"/>
            <a:r>
              <a:rPr lang="ru-RU" dirty="0" smtClean="0"/>
              <a:t>Сетевые проекты это перспектива будущего обучения в связи с переходом на федеральные государственные образовательные стандарты. </a:t>
            </a:r>
          </a:p>
          <a:p>
            <a:pPr algn="r"/>
            <a:r>
              <a:rPr lang="ru-RU" dirty="0" smtClean="0"/>
              <a:t>(</a:t>
            </a:r>
            <a:r>
              <a:rPr lang="ru-RU" dirty="0" err="1" smtClean="0"/>
              <a:t>Боярченкова</a:t>
            </a:r>
            <a:r>
              <a:rPr lang="ru-RU" dirty="0" smtClean="0"/>
              <a:t> Лидия Митрофановна)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Отзывы участников конференции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Опыт, которым вы щедро поделились с коллегами, заслуживает внимания. Он актуален и интересен. Действительно, сетевые проекты сегодня занимают достойное место во внеурочной деятельности. И не важно, какой предмет ведет учитель, подходы одинаковы. В статье подробно описаны структура проекта, его преимущества. Мне близка ваша тема, так как я тоже работаю с детьми в рамках долгосрочного сетевого проекта, где основным видом деятельности также является работа с информацией, содержащейся в информационных ресурсах Интернета. Надеюсь на профессиональное общение в рамках обсуждения наших статей.</a:t>
            </a:r>
          </a:p>
          <a:p>
            <a:pPr algn="r"/>
            <a:r>
              <a:rPr lang="ru-RU" dirty="0" smtClean="0"/>
              <a:t>(</a:t>
            </a:r>
            <a:r>
              <a:rPr lang="ru-RU" dirty="0" err="1" smtClean="0"/>
              <a:t>Немеш</a:t>
            </a:r>
            <a:r>
              <a:rPr lang="ru-RU" dirty="0" smtClean="0"/>
              <a:t> Наталья  Александровна)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Отзывы о сетевых проектах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сетевых проектов хорошее будущее, они абсолютно соответствуют требованиям новых стандартов, замечательным образом интегрировано  содержание.</a:t>
            </a:r>
          </a:p>
          <a:p>
            <a:pPr algn="r"/>
            <a:r>
              <a:rPr lang="ru-RU" dirty="0" smtClean="0"/>
              <a:t>(</a:t>
            </a:r>
            <a:r>
              <a:rPr lang="ru-RU" dirty="0" err="1" smtClean="0"/>
              <a:t>Порсева</a:t>
            </a:r>
            <a:r>
              <a:rPr lang="ru-RU" dirty="0" smtClean="0"/>
              <a:t> Нелли Владимировна)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сетевых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Мы видим следующие преимущества сетевого проекта.</a:t>
            </a:r>
          </a:p>
          <a:p>
            <a:pPr algn="just"/>
            <a:r>
              <a:rPr lang="ru-RU" sz="1600" dirty="0" smtClean="0"/>
              <a:t>  Во-первых,  форма организации деятельности обучающихся как сетевой проект способствует развитию коммуникативных универсальных действий. Нельзя не согласиться  с </a:t>
            </a:r>
            <a:r>
              <a:rPr lang="ru-RU" sz="1600" dirty="0" err="1" smtClean="0"/>
              <a:t>А.Г.Асмоловым</a:t>
            </a:r>
            <a:r>
              <a:rPr lang="ru-RU" sz="1600" dirty="0" smtClean="0"/>
              <a:t> в том, что «период для развития коммуникативных способностей, общения и сотрудничества между детьми в основной школе исключительно благоприятный».</a:t>
            </a:r>
          </a:p>
          <a:p>
            <a:pPr algn="just"/>
            <a:r>
              <a:rPr lang="ru-RU" sz="1600" dirty="0" smtClean="0"/>
              <a:t>  Во-вторых, включение обучающихся в исследовательскую и проектную деятельность, по словам </a:t>
            </a:r>
            <a:r>
              <a:rPr lang="ru-RU" sz="1600" dirty="0" err="1" smtClean="0"/>
              <a:t>А.Г.Асмолова</a:t>
            </a:r>
            <a:r>
              <a:rPr lang="ru-RU" sz="1600" dirty="0" smtClean="0"/>
              <a:t>, является одним из путей повышения мотивации и эффективности учебной деятельности в основной школе. Данная деятельность организована таким образом, что учащиеся реализуют свои потребности в общении со значимыми, </a:t>
            </a:r>
            <a:r>
              <a:rPr lang="ru-RU" sz="1600" dirty="0" err="1" smtClean="0"/>
              <a:t>референтными</a:t>
            </a:r>
            <a:r>
              <a:rPr lang="ru-RU" sz="1600" dirty="0" smtClean="0"/>
              <a:t> группами. Строя различного рода отношения в ходе целенаправленной,  поисковой, творческой и продуктивной деятельности, подростки овладевают нормами взаимоотношений с разными людьми, умениями переходить от одного вида общения к другому, приобретают навыки индивидуальной самостоятельной работы и сотрудничества в коллективе.</a:t>
            </a:r>
          </a:p>
          <a:p>
            <a:pPr algn="just"/>
            <a:r>
              <a:rPr lang="ru-RU" sz="1600" dirty="0" smtClean="0"/>
              <a:t>Автор пишет: «Исследовательская и проектная деятельность открывает новые возможности для создания интереса подростка как к индивидуальному творчеству, так и коллективному».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сетевых проектов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В-третьих, в подростковом возрасте в связи со становлением </a:t>
            </a:r>
            <a:r>
              <a:rPr lang="ru-RU" dirty="0" err="1" smtClean="0"/>
              <a:t>субъектности</a:t>
            </a:r>
            <a:r>
              <a:rPr lang="ru-RU" dirty="0" smtClean="0"/>
              <a:t> учебной деятельности регулятивные универсальные учебные действия приобретают качество  </a:t>
            </a:r>
            <a:r>
              <a:rPr lang="ru-RU" dirty="0" err="1" smtClean="0"/>
              <a:t>саморегуляции</a:t>
            </a:r>
            <a:r>
              <a:rPr lang="ru-RU" dirty="0" smtClean="0"/>
              <a:t>. Развитие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предполагает формирование таких личностных качеств, как самостоятельность, инициативность, ответственность, позволяет реализовать потенциал субъекта через </a:t>
            </a:r>
            <a:r>
              <a:rPr lang="ru-RU" dirty="0" err="1" smtClean="0"/>
              <a:t>целеполагание</a:t>
            </a:r>
            <a:r>
              <a:rPr lang="ru-RU" dirty="0" smtClean="0"/>
              <a:t> и проектирование траекторий развития посредством включения в новые виды деятельности и формы сотрудничества.</a:t>
            </a:r>
          </a:p>
          <a:p>
            <a:pPr algn="just"/>
            <a:r>
              <a:rPr lang="ru-RU" dirty="0" smtClean="0"/>
              <a:t> Таким образом, организация сетевого проекта создает возможность самостоятельного успешного усвоения новых знаний, умений и компетентностей, включая организацию усвоения, т.е. умения учиться.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500042"/>
            <a:ext cx="6172200" cy="4449148"/>
          </a:xfrm>
        </p:spPr>
        <p:txBody>
          <a:bodyPr>
            <a:normAutofit/>
          </a:bodyPr>
          <a:lstStyle/>
          <a:p>
            <a:pPr algn="r"/>
            <a:r>
              <a:rPr lang="ru-RU" sz="2200" dirty="0" smtClean="0"/>
              <a:t>Успех в современном мире во многом определяется способностью человека организовать свою жизнь как проект: определить дальнюю и ближайшую перспективу, найти и привлечь необходимые ресурсы, наметить план действий и, осуществив его, оценить, удалось ли достичь поставленных целей.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Последователи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Очень </a:t>
            </a:r>
            <a:r>
              <a:rPr lang="ru-RU" dirty="0" err="1" smtClean="0"/>
              <a:t>приятно,что</a:t>
            </a:r>
            <a:r>
              <a:rPr lang="ru-RU" dirty="0" smtClean="0"/>
              <a:t> наши коллеги продолжают наше дело. </a:t>
            </a:r>
          </a:p>
          <a:p>
            <a:r>
              <a:rPr lang="ru-RU" dirty="0" smtClean="0"/>
              <a:t>Созданы несколько сетевых проектов </a:t>
            </a:r>
          </a:p>
          <a:p>
            <a:r>
              <a:rPr lang="en-US" dirty="0">
                <a:hlinkClick r:id="rId2"/>
              </a:rPr>
              <a:t>https://siberia--welcome--centre.ucoz.net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https://navigator.krao.ru/activity/1213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903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1214422"/>
            <a:ext cx="6172200" cy="1000132"/>
          </a:xfrm>
        </p:spPr>
        <p:txBody>
          <a:bodyPr/>
          <a:lstStyle/>
          <a:p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143116"/>
            <a:ext cx="6172200" cy="4238634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http://wiki.vladimir.i-edu.ru/index.php?oldid=563194&amp;title=%D0%A4%D0%B0%D0%B9%D0%BB:Wiki.png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642918"/>
            <a:ext cx="6172200" cy="573883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 ФГОС </a:t>
            </a:r>
            <a:r>
              <a:rPr lang="ru-RU" dirty="0" smtClean="0"/>
              <a:t>ООО</a:t>
            </a:r>
            <a:r>
              <a:rPr lang="ru-RU" dirty="0" smtClean="0"/>
              <a:t> </a:t>
            </a:r>
            <a:r>
              <a:rPr lang="ru-RU" dirty="0" smtClean="0"/>
              <a:t>основными результатами обучения считаются - формирование универсальных способов, действий, умений учиться, которые проявляются через способность к самоорганизации, саморазвитию, самосовершенствованию. В результате обучения у учащихся должны формироваться: умения обобщать, анализировать, проектировать, структурировать и т.д.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 результаты также отражают развитие компетентности в области использования информационно-коммуникационных технологий, умения работать в группе, находить общее решение и разрешать конфликты на основе согласования позиций и учета интересов, формулировать, аргументировать и отстаивать свое мнение.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idx="1"/>
          </p:nvPr>
        </p:nvSpPr>
        <p:spPr>
          <a:xfrm>
            <a:off x="2286000" y="857232"/>
            <a:ext cx="6172200" cy="552451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С</a:t>
            </a:r>
            <a:r>
              <a:rPr lang="ru-RU" dirty="0" smtClean="0"/>
              <a:t>етевое </a:t>
            </a:r>
            <a:r>
              <a:rPr lang="ru-RU" dirty="0" smtClean="0"/>
              <a:t>взаимодействие обучающихся в рамках организации сетевых проектов,  как в урочной, так и во внеурочной деятельности позволяет развивать универсальные навыки и </a:t>
            </a:r>
            <a:r>
              <a:rPr lang="ru-RU" err="1" smtClean="0"/>
              <a:t>умения</a:t>
            </a:r>
            <a:r>
              <a:rPr lang="ru-RU" smtClean="0"/>
              <a:t>, формировать </a:t>
            </a:r>
            <a:r>
              <a:rPr lang="ru-RU" dirty="0" smtClean="0"/>
              <a:t>функциональную грамотность  .</a:t>
            </a:r>
            <a:endParaRPr lang="ru-RU" dirty="0" smtClean="0"/>
          </a:p>
          <a:p>
            <a:pPr algn="just"/>
            <a:r>
              <a:rPr lang="ru-RU" dirty="0" smtClean="0"/>
              <a:t>Сегодня </a:t>
            </a:r>
            <a:r>
              <a:rPr lang="ru-RU" dirty="0" smtClean="0"/>
              <a:t>я хочу </a:t>
            </a:r>
            <a:r>
              <a:rPr lang="ru-RU" dirty="0" smtClean="0"/>
              <a:t> </a:t>
            </a:r>
            <a:r>
              <a:rPr lang="ru-RU" dirty="0" smtClean="0"/>
              <a:t>поделиться опытом разработанных и проведенных сетевых проектов муниципального и краевого уровней.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2000250" y="642938"/>
            <a:ext cx="6457950" cy="5738812"/>
          </a:xfrm>
        </p:spPr>
        <p:txBody>
          <a:bodyPr/>
          <a:lstStyle/>
          <a:p>
            <a:pPr algn="just"/>
            <a:r>
              <a:rPr lang="ru-RU" dirty="0" smtClean="0"/>
              <a:t>Сегодня сетевые проекты занимают достойное место во внеурочной деятельности.</a:t>
            </a:r>
          </a:p>
          <a:p>
            <a:pPr algn="just"/>
            <a:r>
              <a:rPr lang="ru-RU" dirty="0" smtClean="0"/>
              <a:t>Такая форма  организации внеурочной деятельности позволяет в полной мере реализовать Требования Государственного Образовательного Стандарта.</a:t>
            </a:r>
          </a:p>
          <a:p>
            <a:pPr algn="just"/>
            <a:r>
              <a:rPr lang="ru-RU" dirty="0" smtClean="0"/>
              <a:t>Мы разработали и реализовали два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проекта. Это проект «Будем знакомы. Марк Твен» на муниципальном уровне и проект «В Стране чудес Алисы</a:t>
            </a:r>
            <a:r>
              <a:rPr lang="ru-RU" dirty="0" smtClean="0"/>
              <a:t>», «</a:t>
            </a:r>
            <a:r>
              <a:rPr lang="ru-RU" dirty="0" err="1" smtClean="0"/>
              <a:t>Элементарно,Ватсон</a:t>
            </a:r>
            <a:r>
              <a:rPr lang="ru-RU" dirty="0"/>
              <a:t> </a:t>
            </a:r>
            <a:r>
              <a:rPr lang="ru-RU" dirty="0" smtClean="0"/>
              <a:t>!» ,»Открывая волшебный шкаф» на </a:t>
            </a:r>
            <a:r>
              <a:rPr lang="ru-RU" dirty="0" smtClean="0"/>
              <a:t>краевом уровне. Сетевые проекты были направлены на организацию сетевого взаимодействия учащихся с целью активизации познавательной деятельности, развитие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универсальных действий, получения опыта творческого  взаимодействия и сотрудничества, повышения уровня освоения   </a:t>
            </a:r>
            <a:r>
              <a:rPr lang="ru-RU" dirty="0" err="1" smtClean="0"/>
              <a:t>ИКТ,развития</a:t>
            </a:r>
            <a:r>
              <a:rPr lang="ru-RU" dirty="0" smtClean="0"/>
              <a:t> функциональной грамотности.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785794"/>
            <a:ext cx="6172200" cy="5595956"/>
          </a:xfrm>
        </p:spPr>
        <p:txBody>
          <a:bodyPr>
            <a:normAutofit/>
          </a:bodyPr>
          <a:lstStyle/>
          <a:p>
            <a:r>
              <a:rPr lang="ru-RU" dirty="0" smtClean="0"/>
              <a:t> Сайты были созданы на платформе </a:t>
            </a:r>
            <a:r>
              <a:rPr lang="en-US" dirty="0" err="1" smtClean="0"/>
              <a:t>Jimdo</a:t>
            </a:r>
            <a:r>
              <a:rPr lang="ru-RU" dirty="0" smtClean="0"/>
              <a:t>.</a:t>
            </a:r>
            <a:r>
              <a:rPr lang="en-US" dirty="0" smtClean="0"/>
              <a:t>com</a:t>
            </a:r>
            <a:r>
              <a:rPr lang="ru-RU" dirty="0" smtClean="0"/>
              <a:t> и </a:t>
            </a:r>
            <a:r>
              <a:rPr lang="en-US" dirty="0" smtClean="0"/>
              <a:t>Google</a:t>
            </a:r>
            <a:r>
              <a:rPr lang="ru-RU" dirty="0" smtClean="0"/>
              <a:t>.</a:t>
            </a:r>
            <a:r>
              <a:rPr lang="en-US" dirty="0" smtClean="0"/>
              <a:t>Sites</a:t>
            </a:r>
            <a:r>
              <a:rPr lang="ru-RU" dirty="0" smtClean="0"/>
              <a:t>   и расположены по адресам  </a:t>
            </a:r>
            <a:r>
              <a:rPr lang="ru-RU" u="sng" dirty="0" smtClean="0">
                <a:hlinkClick r:id="rId2"/>
              </a:rPr>
              <a:t>http://uzhur-marktwain.jimdo.com/</a:t>
            </a:r>
            <a:r>
              <a:rPr lang="ru-RU" dirty="0" smtClean="0"/>
              <a:t> , </a:t>
            </a:r>
            <a:r>
              <a:rPr lang="ru-RU" u="sng" dirty="0" smtClean="0">
                <a:hlinkClick r:id="rId3"/>
              </a:rPr>
              <a:t>https://sites.google.com/site/aliceoksanayarlykova</a:t>
            </a:r>
            <a:r>
              <a:rPr lang="ru-RU" u="sng" dirty="0" smtClean="0">
                <a:hlinkClick r:id="rId3"/>
              </a:rPr>
              <a:t>/</a:t>
            </a:r>
            <a:endParaRPr lang="ru-RU" u="sng" dirty="0" smtClean="0"/>
          </a:p>
          <a:p>
            <a:r>
              <a:rPr lang="en-US" dirty="0">
                <a:hlinkClick r:id="rId4"/>
              </a:rPr>
              <a:t>https://magicbookcase.jimdofree.com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https://holmesnetworkingpro.jimdofree.com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Участниками сетевого проекта стали  команды обучающихся  среди 5-8 классов.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ЕТЕВО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71861" y="2674150"/>
            <a:ext cx="2200275" cy="1647825"/>
          </a:xfrm>
          <a:prstGeom prst="rect">
            <a:avLst/>
          </a:prstGeom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5715008" y="2571744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5400000">
            <a:off x="3857620" y="4857760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4144166" y="235663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V="1">
            <a:off x="2750331" y="2321711"/>
            <a:ext cx="78581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250661" y="4036223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786050" y="3929066"/>
            <a:ext cx="92869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1214414" y="1428736"/>
            <a:ext cx="157163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Информационная компетентность</a:t>
            </a:r>
            <a:endParaRPr lang="ru-RU" sz="1400" b="1" dirty="0"/>
          </a:p>
        </p:txBody>
      </p:sp>
      <p:sp>
        <p:nvSpPr>
          <p:cNvPr id="20" name="Овал 19"/>
          <p:cNvSpPr/>
          <p:nvPr/>
        </p:nvSpPr>
        <p:spPr>
          <a:xfrm>
            <a:off x="3500430" y="5286388"/>
            <a:ext cx="1928826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Сотрудничество в виртуальном пространстве</a:t>
            </a:r>
            <a:endParaRPr lang="ru-RU" sz="1200" b="1" dirty="0"/>
          </a:p>
        </p:txBody>
      </p:sp>
      <p:sp>
        <p:nvSpPr>
          <p:cNvPr id="21" name="Овал 20"/>
          <p:cNvSpPr/>
          <p:nvPr/>
        </p:nvSpPr>
        <p:spPr>
          <a:xfrm>
            <a:off x="6429388" y="4643446"/>
            <a:ext cx="178595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/>
              <a:t>Лингвистическое и культурное </a:t>
            </a:r>
            <a:r>
              <a:rPr lang="ru-RU" sz="1200" b="1" dirty="0" err="1" smtClean="0"/>
              <a:t>многоязычие</a:t>
            </a:r>
            <a:endParaRPr lang="ru-RU" sz="1200" b="1" dirty="0"/>
          </a:p>
        </p:txBody>
      </p:sp>
      <p:sp>
        <p:nvSpPr>
          <p:cNvPr id="22" name="Овал 21"/>
          <p:cNvSpPr/>
          <p:nvPr/>
        </p:nvSpPr>
        <p:spPr>
          <a:xfrm>
            <a:off x="6929454" y="1428736"/>
            <a:ext cx="1714512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Способность к анализу и прогнозу</a:t>
            </a:r>
            <a:endParaRPr lang="ru-RU" sz="1600" b="1" dirty="0"/>
          </a:p>
        </p:txBody>
      </p:sp>
      <p:sp>
        <p:nvSpPr>
          <p:cNvPr id="23" name="Овал 22"/>
          <p:cNvSpPr/>
          <p:nvPr/>
        </p:nvSpPr>
        <p:spPr>
          <a:xfrm>
            <a:off x="3786182" y="928670"/>
            <a:ext cx="157163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Креативное мышление</a:t>
            </a:r>
            <a:endParaRPr lang="ru-RU" b="1" dirty="0"/>
          </a:p>
        </p:txBody>
      </p:sp>
      <p:sp>
        <p:nvSpPr>
          <p:cNvPr id="24" name="Овал 23"/>
          <p:cNvSpPr/>
          <p:nvPr/>
        </p:nvSpPr>
        <p:spPr>
          <a:xfrm>
            <a:off x="1285852" y="4643446"/>
            <a:ext cx="157163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Способность мыслить проективно</a:t>
            </a:r>
            <a:endParaRPr lang="ru-RU" sz="1400" b="1" dirty="0"/>
          </a:p>
        </p:txBody>
      </p:sp>
      <p:cxnSp>
        <p:nvCxnSpPr>
          <p:cNvPr id="15" name="Прямая со стрелкой 14"/>
          <p:cNvCxnSpPr>
            <a:stCxn id="2" idx="1"/>
          </p:cNvCxnSpPr>
          <p:nvPr/>
        </p:nvCxnSpPr>
        <p:spPr>
          <a:xfrm flipH="1" flipV="1">
            <a:off x="2483768" y="3498062"/>
            <a:ext cx="988093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755576" y="3000372"/>
            <a:ext cx="1571636" cy="10772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Читательская грамотность</a:t>
            </a:r>
            <a:endParaRPr lang="ru-RU" sz="1400" b="1" dirty="0"/>
          </a:p>
        </p:txBody>
      </p:sp>
      <p:sp>
        <p:nvSpPr>
          <p:cNvPr id="25" name="Овал 24"/>
          <p:cNvSpPr/>
          <p:nvPr/>
        </p:nvSpPr>
        <p:spPr>
          <a:xfrm>
            <a:off x="6899005" y="3160588"/>
            <a:ext cx="157163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Математическая грамотность</a:t>
            </a:r>
            <a:endParaRPr lang="ru-RU" sz="1400" b="1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5672136" y="3732092"/>
            <a:ext cx="1060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body" idx="1"/>
          </p:nvPr>
        </p:nvSpPr>
        <p:spPr>
          <a:xfrm>
            <a:off x="2286000" y="500063"/>
            <a:ext cx="6172200" cy="588168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Планируемые результаты : </a:t>
            </a:r>
          </a:p>
          <a:p>
            <a:pPr algn="just"/>
            <a:r>
              <a:rPr lang="ru-RU" dirty="0" smtClean="0"/>
              <a:t> </a:t>
            </a:r>
            <a:endParaRPr lang="ru-RU" sz="2200" dirty="0" smtClean="0"/>
          </a:p>
          <a:p>
            <a:pPr algn="just"/>
            <a:r>
              <a:rPr lang="ru-RU" sz="2200" dirty="0" smtClean="0"/>
              <a:t>1.У обучающихся повысится  познавательная  активность и интерес к изучению литературы и иностранного языка, математики и информатики.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2. У обучающихся развиваются умения  организовывать эффективное учебное сотрудничество для сбора и оформления информации с учителями и сверстниками. 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3. У обучающихся развиваются умения  осознанно использовать речевые средства для выражения мыслей в соответствии с задачами и условиями коммуникации. 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4. У обучающихся развиваются умения   самостоятельно определять цели. 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5. У обучающихся развиваются умения относить свои действия с планируемым результатом. 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6. У обучающихся развиваются умения  определять понятия, создавать обобщения, устанавливать аналогии, устанавливать причинно-следственные связи, строить логическое рассуждение, умозаключение и делать выводы. 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7. У обучающихся развивается осознание значимости чтения для своего дальнейшего развития. </a:t>
            </a:r>
          </a:p>
          <a:p>
            <a:pPr algn="just"/>
            <a:r>
              <a:rPr lang="ru-RU" sz="2200" dirty="0" smtClean="0"/>
              <a:t> </a:t>
            </a:r>
          </a:p>
          <a:p>
            <a:pPr algn="just"/>
            <a:r>
              <a:rPr lang="ru-RU" sz="2200" dirty="0" smtClean="0"/>
              <a:t>8. У обучающихся  формируется дружелюбное и толерантное отношение к ценностям иных культур. </a:t>
            </a:r>
          </a:p>
          <a:p>
            <a:pPr algn="just"/>
            <a:r>
              <a:rPr lang="ru-RU" sz="2200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57422" y="642918"/>
            <a:ext cx="6172200" cy="573883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9. У обучающихся расширяется  лингвострановедческий  кругозор. </a:t>
            </a:r>
          </a:p>
          <a:p>
            <a:pPr algn="just"/>
            <a:r>
              <a:rPr lang="ru-RU" dirty="0" smtClean="0"/>
              <a:t> </a:t>
            </a:r>
          </a:p>
          <a:p>
            <a:pPr algn="just"/>
            <a:r>
              <a:rPr lang="ru-RU" dirty="0" smtClean="0"/>
              <a:t>10. У обучающихся развиваются информационно-коммуникационные компетентности, навыки проектной деятельности. </a:t>
            </a:r>
          </a:p>
          <a:p>
            <a:pPr algn="just"/>
            <a:r>
              <a:rPr lang="ru-RU" dirty="0" smtClean="0"/>
              <a:t>11.У обучающихся  развивается умение организовывать  учебное сотрудничество и совместную деятельность с учителем и сверстниками;   работать индивидуально и в группе: находить общее решение и разрешать конфликты на основе согласования позиций и учёта интересов.</a:t>
            </a:r>
          </a:p>
          <a:p>
            <a:pPr algn="just"/>
            <a:r>
              <a:rPr lang="ru-RU" dirty="0" smtClean="0"/>
              <a:t>12. У обучающихся  развивается умение  рассказывать о себе, составляя небольшие высказывания с предоставлением необходимой информации;</a:t>
            </a:r>
          </a:p>
          <a:p>
            <a:pPr algn="just"/>
            <a:r>
              <a:rPr lang="ru-RU" dirty="0" smtClean="0"/>
              <a:t>13. У обучающихся  развивается умение воспринимать на слух и понимать англоязычную речь собеседников;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1894</TotalTime>
  <Words>914</Words>
  <Application>Microsoft Office PowerPoint</Application>
  <PresentationFormat>Экран (4:3)</PresentationFormat>
  <Paragraphs>96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Всероссийский конкурс «ШКОЛА НАВЫКОВ XXI ВЕКА»: </vt:lpstr>
      <vt:lpstr>Успех в современном мире во многом определяется способностью человека организовать свою жизнь как проект: определить дальнюю и ближайшую перспективу, найти и привлечь необходимые ресурсы, наметить план действий и, осуществив его, оценить, удалось ли достичь поставленных целей.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Представление опыта</vt:lpstr>
      <vt:lpstr>ПРЕДСТАВЛЕНИЕ ОПЫТА</vt:lpstr>
      <vt:lpstr>Презентация PowerPoint</vt:lpstr>
      <vt:lpstr>Представление опыта в РАОП</vt:lpstr>
      <vt:lpstr>Отзывы участников конференции</vt:lpstr>
      <vt:lpstr>Отзывы участников конференции</vt:lpstr>
      <vt:lpstr>Отзывы о сетевых проектах</vt:lpstr>
      <vt:lpstr>Преимущества сетевых проектов</vt:lpstr>
      <vt:lpstr>Преимущества сетевых проектов</vt:lpstr>
      <vt:lpstr>Последователи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конкурс «ШКОЛА НАВЫКОВ XXI ВЕКА»:</dc:title>
  <dc:creator>Оксана</dc:creator>
  <cp:lastModifiedBy>User</cp:lastModifiedBy>
  <cp:revision>5</cp:revision>
  <dcterms:created xsi:type="dcterms:W3CDTF">2017-03-11T14:49:11Z</dcterms:created>
  <dcterms:modified xsi:type="dcterms:W3CDTF">2023-11-05T09:18:33Z</dcterms:modified>
</cp:coreProperties>
</file>