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301" r:id="rId4"/>
    <p:sldId id="312" r:id="rId5"/>
    <p:sldId id="302" r:id="rId6"/>
    <p:sldId id="260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286" r:id="rId15"/>
    <p:sldId id="311" r:id="rId16"/>
    <p:sldId id="28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2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74AA2-4226-4967-863C-5BAD2ECBF148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C3229-8B15-41FE-90F6-F32460486D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6422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74AA2-4226-4967-863C-5BAD2ECBF148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C3229-8B15-41FE-90F6-F32460486D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4441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74AA2-4226-4967-863C-5BAD2ECBF148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C3229-8B15-41FE-90F6-F32460486D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4580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74AA2-4226-4967-863C-5BAD2ECBF148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C3229-8B15-41FE-90F6-F32460486D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9130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74AA2-4226-4967-863C-5BAD2ECBF148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C3229-8B15-41FE-90F6-F32460486D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1908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74AA2-4226-4967-863C-5BAD2ECBF148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C3229-8B15-41FE-90F6-F32460486D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5719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74AA2-4226-4967-863C-5BAD2ECBF148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C3229-8B15-41FE-90F6-F32460486D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9006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74AA2-4226-4967-863C-5BAD2ECBF148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C3229-8B15-41FE-90F6-F32460486D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321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74AA2-4226-4967-863C-5BAD2ECBF148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C3229-8B15-41FE-90F6-F32460486D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942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74AA2-4226-4967-863C-5BAD2ECBF148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C3229-8B15-41FE-90F6-F32460486D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1254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74AA2-4226-4967-863C-5BAD2ECBF148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C3229-8B15-41FE-90F6-F32460486D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7871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74AA2-4226-4967-863C-5BAD2ECBF148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C3229-8B15-41FE-90F6-F32460486D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5155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325608" cy="68579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74604" y="-338187"/>
            <a:ext cx="3493311" cy="252396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38203" y="2029216"/>
            <a:ext cx="1141121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0" u="none" strike="noStrike" baseline="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«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ФОРМИРОВАНИЕ ФУНКЦИОНАЛЬНОЙ ГРАМОТНОСТИ УЧАЩИХСЯ НА УРОКАХ 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РУССКОГО ЯЗЫКА</a:t>
            </a:r>
            <a:r>
              <a:rPr lang="en-US" sz="3200" b="1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В НАЧАЛЬНОЙ ШКОЛЕ</a:t>
            </a:r>
            <a:r>
              <a:rPr lang="ru-RU" sz="3200" b="1" i="0" u="none" strike="noStrike" baseline="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»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02708" y="4684734"/>
            <a:ext cx="8485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подготовила учитель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Кочегарова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Л.Г.</a:t>
            </a:r>
          </a:p>
        </p:txBody>
      </p:sp>
    </p:spTree>
    <p:extLst>
      <p:ext uri="{BB962C8B-B14F-4D97-AF65-F5344CB8AC3E}">
        <p14:creationId xmlns:p14="http://schemas.microsoft.com/office/powerpoint/2010/main" xmlns="" val="32470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8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Приём  «Откуда слово к нам пришло?»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Слово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в основу названия был положен признак плода ягоды, состоящего из маленьких частей. Слово малина образовано от слова малый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маленький.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ур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жай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то, что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уродилось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(выросло, созрело) на земле. Исторически в нём выделяется приставка – у. Урожай – род с приставкой - 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8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Приём «Ассоциаций» 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4583" y="1619795"/>
            <a:ext cx="4454433" cy="3239588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="" xmlns:wne="http://schemas.microsoft.com/office/word/2006/wordml" xmlns:w="http://schemas.openxmlformats.org/wordprocessingml/2006/main" xmlns:w10="urn:schemas-microsoft-com:office:word" xmlns:wp="http://schemas.openxmlformats.org/drawingml/2006/wordprocessingDrawing" xmlns:v="urn:schemas-microsoft-com:vml" xmlns:m="http://schemas.openxmlformats.org/officeDocument/2006/math" xmlns:o="urn:schemas-microsoft-com:office:office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695406" y="1658983"/>
            <a:ext cx="4519747" cy="267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pic="http://schemas.openxmlformats.org/drawingml/2006/picture" xmlns:a14="http://schemas.microsoft.com/office/drawing/2010/main" xmlns="" xmlns:wne="http://schemas.microsoft.com/office/word/2006/wordml" xmlns:w="http://schemas.openxmlformats.org/wordprocessingml/2006/main" xmlns:w10="urn:schemas-microsoft-com:office:word" xmlns:wp="http://schemas.openxmlformats.org/drawingml/2006/wordprocessingDrawing" xmlns:v="urn:schemas-microsoft-com:vml" xmlns:m="http://schemas.openxmlformats.org/officeDocument/2006/math" xmlns:o="urn:schemas-microsoft-com:office:office" xmlns:ve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:a14="http://schemas.microsoft.com/office/drawing/2010/main" xmlns="" xmlns:wne="http://schemas.microsoft.com/office/word/2006/wordml" xmlns:w="http://schemas.openxmlformats.org/wordprocessingml/2006/main" xmlns:w10="urn:schemas-microsoft-com:office:word" xmlns:wp="http://schemas.openxmlformats.org/drawingml/2006/wordprocessingDrawing" xmlns:v="urn:schemas-microsoft-com:vml" xmlns:m="http://schemas.openxmlformats.org/officeDocument/2006/math" xmlns:o="urn:schemas-microsoft-com:office:office" xmlns:ve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pic="http://schemas.openxmlformats.org/drawingml/2006/picture" xmlns:a14="http://schemas.microsoft.com/office/drawing/2010/main" xmlns="" xmlns:wne="http://schemas.microsoft.com/office/word/2006/wordml" xmlns:w="http://schemas.openxmlformats.org/wordprocessingml/2006/main" xmlns:w10="urn:schemas-microsoft-com:office:word" xmlns:wp="http://schemas.openxmlformats.org/drawingml/2006/wordprocessingDrawing" xmlns:v="urn:schemas-microsoft-com:vml" xmlns:m="http://schemas.openxmlformats.org/officeDocument/2006/math" xmlns:o="urn:schemas-microsoft-com:office:office" xmlns:ve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8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36712"/>
            <a:ext cx="10972800" cy="64807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Прием «Лови ошибку»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240971"/>
            <a:ext cx="10972800" cy="5333565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Спишите, исправив ошибки.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Мы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жывём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москве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Москва- столица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россии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Москва стоит на реке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москве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Спишите, исправив ошибки.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В этом тексте 22 ошибки!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Унас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жывёт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семён.он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добрый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очен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пушыстый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Сам он весь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чорный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ушы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белинькие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Хвосьтик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Сёма держит трубой.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Гласки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хитрыи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.А ещё он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дрочюн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На нашей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улеце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боятся все каты. 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мышы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баятся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потому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Сёма не любит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лавить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мышей.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1846704" y="1864580"/>
            <a:ext cx="288032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3100061" y="2073587"/>
            <a:ext cx="192021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6830089" y="1851518"/>
            <a:ext cx="384043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15" idx="1"/>
          </p:cNvCxnSpPr>
          <p:nvPr/>
        </p:nvCxnSpPr>
        <p:spPr>
          <a:xfrm flipH="1">
            <a:off x="1005840" y="2265556"/>
            <a:ext cx="68154" cy="2817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67990" y="1685109"/>
            <a:ext cx="457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77925" y="1713871"/>
            <a:ext cx="447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М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86912" y="1576549"/>
            <a:ext cx="343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Р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73994" y="2034723"/>
            <a:ext cx="447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М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ordle 2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285" y="692696"/>
            <a:ext cx="11892728" cy="5976664"/>
          </a:xfrm>
        </p:spPr>
      </p:pic>
      <p:pic>
        <p:nvPicPr>
          <p:cNvPr id="5" name="Содержимое 5" descr="wordle 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361" y="490689"/>
            <a:ext cx="11617289" cy="6367311"/>
          </a:xfrm>
          <a:prstGeom prst="rect">
            <a:avLst/>
          </a:prstGeom>
        </p:spPr>
      </p:pic>
      <p:pic>
        <p:nvPicPr>
          <p:cNvPr id="6" name="Содержимое 7" descr="wordle 1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" y="0"/>
            <a:ext cx="121920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2001" y="0"/>
            <a:ext cx="12204001" cy="675779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181612" y="391186"/>
            <a:ext cx="5726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Логические задания  на уроках русского языка 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1043" y="657462"/>
            <a:ext cx="2993719" cy="10674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7538" y="793606"/>
            <a:ext cx="3055969" cy="1089607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00834" y="2065963"/>
            <a:ext cx="87431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</a:rPr>
              <a:t>Лик + рок =    ______Поле + дар =  ______Шаль + до =   ______Лов + буй =     ______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2942" y="2435295"/>
            <a:ext cx="534861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1. Закончи буквенный ряд.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Щ          Ц           Т             П           Л    ?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2. Слово по закономерности.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Гриб ( бирка ) актив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Мрак ( . . . . . ) атом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3.  Подбери слово  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b="1" dirty="0" err="1">
                <a:solidFill>
                  <a:srgbClr val="000000"/>
                </a:solidFill>
                <a:latin typeface="Arial" panose="020B0604020202020204" pitchFamily="34" charset="0"/>
              </a:rPr>
              <a:t>Обы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( чай ) ка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b="1" dirty="0" err="1">
                <a:solidFill>
                  <a:srgbClr val="000000"/>
                </a:solidFill>
                <a:latin typeface="Arial" panose="020B0604020202020204" pitchFamily="34" charset="0"/>
              </a:rPr>
              <a:t>Ме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(…….) </a:t>
            </a:r>
            <a:r>
              <a:rPr lang="ru-RU" b="1" dirty="0" err="1">
                <a:solidFill>
                  <a:srgbClr val="000000"/>
                </a:solidFill>
                <a:latin typeface="Arial" panose="020B0604020202020204" pitchFamily="34" charset="0"/>
              </a:rPr>
              <a:t>олад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4. Придумай продолжение рассказа.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12942" y="5020618"/>
            <a:ext cx="893106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</a:rPr>
              <a:t>Какое слово нельзя вставить вместо многоточия во фразу: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sz="2000" b="1" i="1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У меня есть … друзей?</a:t>
            </a:r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181612" y="5198301"/>
            <a:ext cx="596238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</a:rPr>
              <a:t>(А) пара; 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</a:rPr>
              <a:t>(Б) трое; 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</a:rPr>
              <a:t>(В) пятерня; 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</a:rPr>
              <a:t>(Г) дюжина; 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</a:rPr>
              <a:t>(Д) сотня.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887233" y="2435295"/>
            <a:ext cx="56868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Логический тест на выделение существенного (найди лишнее)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</a:rPr>
              <a:t>1. Стол, стул, кровать, пол, шкаф.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</a:rPr>
              <a:t>2. Молоко, сливки, сало, сметана, сыр.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</a:rPr>
              <a:t>3. Ботинки, сапоги, шнурки, валенки, тапочки.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</a:rPr>
              <a:t>4. Молоток, клещи, пила, гвоздь, топор.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</a:rPr>
              <a:t>5. Сладкий, горячий, кислый, горький, соленый.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</a:rPr>
              <a:t>6. Береза, сосна, дерево, дуб, ель.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</a:rPr>
              <a:t>7. Самолет, телега, человек, корабль, велосипед.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2022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8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pic>
        <p:nvPicPr>
          <p:cNvPr id="36" name="Содержимое 35" descr="77ab8a4d562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27381" y="4535571"/>
            <a:ext cx="3264363" cy="1944216"/>
          </a:xfrm>
        </p:spPr>
      </p:pic>
      <p:pic>
        <p:nvPicPr>
          <p:cNvPr id="38" name="Содержимое 5" descr="1243933586_1234725611_4.jpg"/>
          <p:cNvPicPr>
            <a:picLocks noChangeAspect="1"/>
          </p:cNvPicPr>
          <p:nvPr/>
        </p:nvPicPr>
        <p:blipFill>
          <a:blip r:embed="rId4" cstate="print"/>
          <a:srcRect r="10265" b="8111"/>
          <a:stretch>
            <a:fillRect/>
          </a:stretch>
        </p:blipFill>
        <p:spPr>
          <a:xfrm>
            <a:off x="527382" y="476672"/>
            <a:ext cx="3273909" cy="2057522"/>
          </a:xfrm>
          <a:prstGeom prst="rect">
            <a:avLst/>
          </a:prstGeom>
        </p:spPr>
      </p:pic>
      <p:pic>
        <p:nvPicPr>
          <p:cNvPr id="39" name="Содержимое 7" descr="13551216025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0444" y="2565228"/>
            <a:ext cx="3264363" cy="198884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4079776" y="1412776"/>
            <a:ext cx="30800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Я -  молодец!</a:t>
            </a:r>
            <a:endParaRPr lang="ru-RU" sz="4000" dirty="0"/>
          </a:p>
        </p:txBody>
      </p:sp>
      <p:sp>
        <p:nvSpPr>
          <p:cNvPr id="41" name="TextBox 40"/>
          <p:cNvSpPr txBox="1"/>
          <p:nvPr/>
        </p:nvSpPr>
        <p:spPr>
          <a:xfrm>
            <a:off x="3887755" y="3356992"/>
            <a:ext cx="54901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Есть над чем подумать…</a:t>
            </a:r>
            <a:endParaRPr lang="ru-RU" sz="4000" dirty="0"/>
          </a:p>
        </p:txBody>
      </p:sp>
      <p:sp>
        <p:nvSpPr>
          <p:cNvPr id="42" name="TextBox 41"/>
          <p:cNvSpPr txBox="1"/>
          <p:nvPr/>
        </p:nvSpPr>
        <p:spPr>
          <a:xfrm>
            <a:off x="3983765" y="5589240"/>
            <a:ext cx="30322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Мне грустно.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rcRect b="944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9170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92279"/>
            <a:ext cx="12191999" cy="695027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3671" y="0"/>
            <a:ext cx="109978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важнейших задач современной школы –формирование функционально грамотных людей. </a:t>
            </a:r>
            <a:endParaRPr lang="ru-RU" sz="28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</a:t>
            </a:r>
            <a:r>
              <a:rPr lang="ru-RU" sz="28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«функциональная грамотность»? </a:t>
            </a:r>
            <a:r>
              <a:rPr lang="ru-RU" sz="2800" b="1" i="1" u="none" strike="noStrike" baseline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 –способность человека вступать в отношения с внешней средой, быстро адаптироваться и функционировать в ней.</a:t>
            </a:r>
            <a:r>
              <a:rPr lang="ru-RU" sz="2800" b="1" i="1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b="1" i="1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функциональной грамотности закладываются в начальной школе, где идет интенсивное обучение различным видам речевой деятельности –письму и чтению, говорению и слушанию.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733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92279"/>
            <a:ext cx="12191999" cy="695027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64704"/>
            <a:ext cx="10972800" cy="1008112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Прием «Ситуация затруднения»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2249424"/>
            <a:ext cx="10972800" cy="3051784"/>
          </a:xfrm>
        </p:spPr>
        <p:txBody>
          <a:bodyPr/>
          <a:lstStyle/>
          <a:p>
            <a:r>
              <a:rPr lang="ru-RU" dirty="0" smtClean="0"/>
              <a:t>Вставьте пропущенные буквы парных согласных, подобрав проверочные слова: 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sz="4400" dirty="0" smtClean="0"/>
              <a:t>Лу.., </a:t>
            </a:r>
            <a:r>
              <a:rPr lang="ru-RU" sz="4400" dirty="0" err="1" smtClean="0"/>
              <a:t>пиро</a:t>
            </a:r>
            <a:r>
              <a:rPr lang="ru-RU" sz="4400" dirty="0" smtClean="0"/>
              <a:t>.., ко.., </a:t>
            </a:r>
            <a:r>
              <a:rPr lang="ru-RU" sz="4400" dirty="0" err="1" smtClean="0"/>
              <a:t>горо</a:t>
            </a:r>
            <a:r>
              <a:rPr lang="ru-RU" sz="4400" dirty="0" smtClean="0"/>
              <a:t>.., пру.., </a:t>
            </a:r>
            <a:r>
              <a:rPr lang="ru-RU" sz="4400" dirty="0" err="1" smtClean="0"/>
              <a:t>клю</a:t>
            </a:r>
            <a:r>
              <a:rPr lang="ru-RU" sz="4400" dirty="0" smtClean="0"/>
              <a:t>.., пру…, </a:t>
            </a:r>
            <a:r>
              <a:rPr lang="ru-RU" sz="4400" dirty="0" err="1" smtClean="0"/>
              <a:t>овра</a:t>
            </a:r>
            <a:r>
              <a:rPr lang="ru-RU" sz="4400" dirty="0" smtClean="0"/>
              <a:t>.., </a:t>
            </a:r>
            <a:r>
              <a:rPr lang="ru-RU" sz="4400" dirty="0" err="1" smtClean="0"/>
              <a:t>коро</a:t>
            </a:r>
            <a:r>
              <a:rPr lang="ru-RU" sz="4400" dirty="0" smtClean="0"/>
              <a:t>.., ко.., арбу.., </a:t>
            </a:r>
            <a:r>
              <a:rPr lang="ru-RU" sz="4400" dirty="0" err="1" smtClean="0"/>
              <a:t>лу</a:t>
            </a:r>
            <a:r>
              <a:rPr lang="ru-RU" sz="4400" dirty="0" smtClean="0"/>
              <a:t>.., обо…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03446" y="3140968"/>
            <a:ext cx="1056117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Лу</a:t>
            </a:r>
            <a:r>
              <a:rPr lang="ru-RU" sz="4400" dirty="0" smtClean="0">
                <a:solidFill>
                  <a:srgbClr val="C00000"/>
                </a:solidFill>
              </a:rPr>
              <a:t>к</a:t>
            </a:r>
            <a:r>
              <a:rPr lang="ru-RU" sz="4400" dirty="0" smtClean="0"/>
              <a:t>, пиро</a:t>
            </a:r>
            <a:r>
              <a:rPr lang="ru-RU" sz="4400" dirty="0" smtClean="0">
                <a:solidFill>
                  <a:srgbClr val="C00000"/>
                </a:solidFill>
              </a:rPr>
              <a:t>г</a:t>
            </a:r>
            <a:r>
              <a:rPr lang="ru-RU" sz="4400" dirty="0" smtClean="0"/>
              <a:t>, ко</a:t>
            </a:r>
            <a:r>
              <a:rPr lang="ru-RU" sz="4400" dirty="0" smtClean="0">
                <a:solidFill>
                  <a:srgbClr val="C00000"/>
                </a:solidFill>
              </a:rPr>
              <a:t>т</a:t>
            </a:r>
            <a:r>
              <a:rPr lang="ru-RU" sz="4400" dirty="0" smtClean="0"/>
              <a:t>, горо</a:t>
            </a:r>
            <a:r>
              <a:rPr lang="ru-RU" sz="4400" dirty="0" smtClean="0">
                <a:solidFill>
                  <a:srgbClr val="C00000"/>
                </a:solidFill>
              </a:rPr>
              <a:t>д</a:t>
            </a:r>
            <a:r>
              <a:rPr lang="ru-RU" sz="4400" dirty="0" smtClean="0"/>
              <a:t>, пру</a:t>
            </a:r>
            <a:r>
              <a:rPr lang="ru-RU" sz="4400" dirty="0" smtClean="0">
                <a:solidFill>
                  <a:srgbClr val="C00000"/>
                </a:solidFill>
              </a:rPr>
              <a:t>д</a:t>
            </a:r>
            <a:r>
              <a:rPr lang="ru-RU" sz="4400" dirty="0" smtClean="0"/>
              <a:t>, клю</a:t>
            </a:r>
            <a:r>
              <a:rPr lang="ru-RU" sz="4400" dirty="0" smtClean="0">
                <a:solidFill>
                  <a:srgbClr val="C00000"/>
                </a:solidFill>
              </a:rPr>
              <a:t>в</a:t>
            </a:r>
            <a:r>
              <a:rPr lang="ru-RU" sz="4400" dirty="0" smtClean="0"/>
              <a:t>, пру</a:t>
            </a:r>
            <a:r>
              <a:rPr lang="ru-RU" sz="4400" dirty="0" smtClean="0">
                <a:solidFill>
                  <a:srgbClr val="C00000"/>
                </a:solidFill>
              </a:rPr>
              <a:t>т</a:t>
            </a:r>
            <a:r>
              <a:rPr lang="ru-RU" sz="4400" dirty="0" smtClean="0"/>
              <a:t>, овра</a:t>
            </a:r>
            <a:r>
              <a:rPr lang="ru-RU" sz="4400" dirty="0" smtClean="0">
                <a:solidFill>
                  <a:srgbClr val="C00000"/>
                </a:solidFill>
              </a:rPr>
              <a:t>г</a:t>
            </a:r>
            <a:r>
              <a:rPr lang="ru-RU" sz="4400" dirty="0" smtClean="0"/>
              <a:t>, коро</a:t>
            </a:r>
            <a:r>
              <a:rPr lang="ru-RU" sz="4400" dirty="0" smtClean="0">
                <a:solidFill>
                  <a:srgbClr val="C00000"/>
                </a:solidFill>
              </a:rPr>
              <a:t>б</a:t>
            </a:r>
            <a:r>
              <a:rPr lang="ru-RU" sz="4400" dirty="0" smtClean="0"/>
              <a:t>, ко</a:t>
            </a:r>
            <a:r>
              <a:rPr lang="ru-RU" sz="4400" dirty="0" smtClean="0">
                <a:solidFill>
                  <a:srgbClr val="C00000"/>
                </a:solidFill>
              </a:rPr>
              <a:t>д</a:t>
            </a:r>
            <a:r>
              <a:rPr lang="ru-RU" sz="4400" dirty="0" smtClean="0"/>
              <a:t>, арбу</a:t>
            </a:r>
            <a:r>
              <a:rPr lang="ru-RU" sz="4400" dirty="0" smtClean="0">
                <a:solidFill>
                  <a:srgbClr val="C00000"/>
                </a:solidFill>
              </a:rPr>
              <a:t>з</a:t>
            </a:r>
            <a:r>
              <a:rPr lang="ru-RU" sz="4400" dirty="0" smtClean="0"/>
              <a:t>, лу</a:t>
            </a:r>
            <a:r>
              <a:rPr lang="ru-RU" sz="4400" dirty="0" smtClean="0">
                <a:solidFill>
                  <a:srgbClr val="C00000"/>
                </a:solidFill>
              </a:rPr>
              <a:t>г</a:t>
            </a:r>
            <a:r>
              <a:rPr lang="ru-RU" sz="4400" dirty="0" smtClean="0"/>
              <a:t>, обо</a:t>
            </a:r>
            <a:r>
              <a:rPr lang="ru-RU" sz="4400" dirty="0" smtClean="0">
                <a:solidFill>
                  <a:srgbClr val="C00000"/>
                </a:solidFill>
              </a:rPr>
              <a:t>з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92279"/>
            <a:ext cx="12191999" cy="695027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Прием «Ситуация затруднения»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Пиро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.., 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горо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.., 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клю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..,  пру…, 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ска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-92279"/>
            <a:ext cx="12191999" cy="695027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91027-WA000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1257" y="0"/>
            <a:ext cx="5758340" cy="6381328"/>
          </a:xfrm>
        </p:spPr>
      </p:pic>
      <p:pic>
        <p:nvPicPr>
          <p:cNvPr id="1026" name="Picture 2" descr="C:\Users\Дима\Desktop\IMG-20191027-WA0004.jpg"/>
          <p:cNvPicPr>
            <a:picLocks noChangeAspect="1" noChangeArrowheads="1"/>
          </p:cNvPicPr>
          <p:nvPr/>
        </p:nvPicPr>
        <p:blipFill>
          <a:blip r:embed="rId4" cstate="print"/>
          <a:srcRect t="15897"/>
          <a:stretch>
            <a:fillRect/>
          </a:stretch>
        </p:blipFill>
        <p:spPr bwMode="auto">
          <a:xfrm>
            <a:off x="6131267" y="0"/>
            <a:ext cx="5903979" cy="6557555"/>
          </a:xfrm>
          <a:prstGeom prst="rect">
            <a:avLst/>
          </a:prstGeom>
          <a:noFill/>
        </p:spPr>
      </p:pic>
      <p:pic>
        <p:nvPicPr>
          <p:cNvPr id="1027" name="Picture 3" descr="C:\Users\Дима\Desktop\IMG-20191027-WA00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26879" y="0"/>
            <a:ext cx="5418113" cy="6453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8000" cy="68579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89139" y="-413359"/>
            <a:ext cx="107473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03120" y="1188720"/>
            <a:ext cx="8104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Ве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сна кр</a:t>
            </a:r>
            <a:r>
              <a:rPr lang="ru-RU" sz="3600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сна цв</a:t>
            </a:r>
            <a:r>
              <a:rPr lang="ru-RU" sz="3600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тами, а ос</a:t>
            </a:r>
            <a:r>
              <a:rPr lang="ru-RU" sz="3600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сн</a:t>
            </a:r>
            <a:r>
              <a:rPr lang="ru-RU" sz="3600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пами</a:t>
            </a:r>
            <a:r>
              <a:rPr lang="ru-RU" sz="3600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i="1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89165" y="2690949"/>
            <a:ext cx="86214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Определите, в каких словах гласные следует проверять или  запомнить.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Запишите пословицу и выделите  орфограммы.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46366" y="561703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Приём «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Ошибкоопасное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место»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029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8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54480" y="613954"/>
            <a:ext cx="8412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«Письмо под диктовку с предварительной подготовкой»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27017" y="1183139"/>
            <a:ext cx="10071463" cy="23083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Корова </a:t>
            </a: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400" b="0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Н,н</a:t>
            </a: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очка даёт много молока.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Первой в космос полетела собака (</a:t>
            </a:r>
            <a:r>
              <a:rPr kumimoji="0" lang="ru-RU" sz="2400" b="0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Л,л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айка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У кошки (</a:t>
            </a:r>
            <a:r>
              <a:rPr kumimoji="0" lang="ru-RU" sz="2400" b="0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Д,д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ымки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котята.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Котёнок (</a:t>
            </a:r>
            <a:r>
              <a:rPr kumimoji="0" lang="ru-RU" sz="2400" b="0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П,п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ушок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поймал (</a:t>
            </a:r>
            <a:r>
              <a:rPr kumimoji="0" lang="ru-RU" sz="2400" b="0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П,п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ушок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Жеребёнок (</a:t>
            </a:r>
            <a:r>
              <a:rPr kumimoji="0" lang="ru-RU" sz="2400" b="0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В,в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етер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мчался, как (</a:t>
            </a:r>
            <a:r>
              <a:rPr kumimoji="0" lang="ru-RU" sz="2400" b="0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В,в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етер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8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70263"/>
            <a:ext cx="10972800" cy="1058091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Приём «Выборочное списывание»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2249424"/>
            <a:ext cx="10972800" cy="3707239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smtClean="0"/>
              <a:t> </a:t>
            </a:r>
            <a:r>
              <a:rPr lang="ru-RU" sz="7000" i="1" dirty="0" smtClean="0"/>
              <a:t>Беззаботный, коллективный, морковь, группа, Анна, аккуратный, лесной, осенний, дорога, конный, морской, улица, гнездо.  </a:t>
            </a:r>
            <a:endParaRPr lang="ru-RU" sz="7000" dirty="0"/>
          </a:p>
        </p:txBody>
      </p:sp>
      <p:sp>
        <p:nvSpPr>
          <p:cNvPr id="4" name="TextBox 3"/>
          <p:cNvSpPr txBox="1"/>
          <p:nvPr/>
        </p:nvSpPr>
        <p:spPr>
          <a:xfrm>
            <a:off x="911424" y="1606732"/>
            <a:ext cx="998510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/>
              <a:t>  </a:t>
            </a:r>
            <a:r>
              <a:rPr lang="ru-RU" sz="4400" i="1" dirty="0" smtClean="0">
                <a:solidFill>
                  <a:srgbClr val="0070C0"/>
                </a:solidFill>
              </a:rPr>
              <a:t>Беззаботный</a:t>
            </a:r>
            <a:r>
              <a:rPr lang="ru-RU" sz="4400" i="1" dirty="0" smtClean="0"/>
              <a:t>, </a:t>
            </a:r>
            <a:r>
              <a:rPr lang="ru-RU" sz="4400" i="1" dirty="0" smtClean="0">
                <a:solidFill>
                  <a:srgbClr val="FF0000"/>
                </a:solidFill>
              </a:rPr>
              <a:t>коллективный</a:t>
            </a:r>
            <a:r>
              <a:rPr lang="ru-RU" sz="4400" i="1" dirty="0" smtClean="0"/>
              <a:t>, </a:t>
            </a:r>
            <a:r>
              <a:rPr lang="ru-RU" sz="4400" i="1" dirty="0" smtClean="0">
                <a:solidFill>
                  <a:srgbClr val="00B050"/>
                </a:solidFill>
              </a:rPr>
              <a:t>морковь</a:t>
            </a:r>
            <a:r>
              <a:rPr lang="ru-RU" sz="4400" i="1" dirty="0" smtClean="0"/>
              <a:t>,  </a:t>
            </a:r>
            <a:r>
              <a:rPr lang="ru-RU" sz="4400" i="1" dirty="0" smtClean="0">
                <a:solidFill>
                  <a:srgbClr val="FF0000"/>
                </a:solidFill>
              </a:rPr>
              <a:t>группа</a:t>
            </a:r>
            <a:r>
              <a:rPr lang="ru-RU" sz="4400" i="1" dirty="0" smtClean="0"/>
              <a:t>, </a:t>
            </a:r>
            <a:r>
              <a:rPr lang="ru-RU" sz="4400" i="1" dirty="0" smtClean="0">
                <a:solidFill>
                  <a:srgbClr val="FF0000"/>
                </a:solidFill>
              </a:rPr>
              <a:t>Анна</a:t>
            </a:r>
            <a:r>
              <a:rPr lang="ru-RU" sz="4400" i="1" dirty="0" smtClean="0"/>
              <a:t>, </a:t>
            </a:r>
            <a:r>
              <a:rPr lang="ru-RU" sz="4400" i="1" dirty="0" smtClean="0">
                <a:solidFill>
                  <a:srgbClr val="FF0000"/>
                </a:solidFill>
              </a:rPr>
              <a:t>аккуратный</a:t>
            </a:r>
            <a:r>
              <a:rPr lang="ru-RU" sz="4400" i="1" dirty="0" smtClean="0"/>
              <a:t>, лесной, </a:t>
            </a:r>
            <a:r>
              <a:rPr lang="ru-RU" sz="4400" i="1" dirty="0" smtClean="0">
                <a:solidFill>
                  <a:srgbClr val="0070C0"/>
                </a:solidFill>
              </a:rPr>
              <a:t>осенний</a:t>
            </a:r>
            <a:r>
              <a:rPr lang="ru-RU" sz="4400" i="1" dirty="0" smtClean="0"/>
              <a:t>, </a:t>
            </a:r>
            <a:r>
              <a:rPr lang="ru-RU" sz="4400" i="1" dirty="0" smtClean="0">
                <a:solidFill>
                  <a:srgbClr val="00B050"/>
                </a:solidFill>
              </a:rPr>
              <a:t>дорога</a:t>
            </a:r>
            <a:r>
              <a:rPr lang="ru-RU" sz="4400" i="1" dirty="0" smtClean="0"/>
              <a:t>, </a:t>
            </a:r>
            <a:r>
              <a:rPr lang="ru-RU" sz="4400" i="1" dirty="0" smtClean="0">
                <a:solidFill>
                  <a:srgbClr val="0070C0"/>
                </a:solidFill>
              </a:rPr>
              <a:t>конный</a:t>
            </a:r>
            <a:r>
              <a:rPr lang="ru-RU" sz="4400" i="1" dirty="0" smtClean="0"/>
              <a:t>, морской, </a:t>
            </a:r>
            <a:r>
              <a:rPr lang="ru-RU" sz="4400" i="1" dirty="0" smtClean="0">
                <a:solidFill>
                  <a:srgbClr val="00B050"/>
                </a:solidFill>
              </a:rPr>
              <a:t>улица</a:t>
            </a:r>
            <a:r>
              <a:rPr lang="ru-RU" sz="4400" i="1" dirty="0" smtClean="0"/>
              <a:t>, гнездо.</a:t>
            </a:r>
            <a:endParaRPr lang="ru-RU" sz="44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29639" y="2284864"/>
            <a:ext cx="3895058" cy="1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2391448" y="3644537"/>
            <a:ext cx="2716128" cy="11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871064" y="3605349"/>
            <a:ext cx="2490598" cy="11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8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Приём «Найди лишнее слово»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9530" y="1825625"/>
            <a:ext cx="10204269" cy="43513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Деревня, тетрадь, суббота, Москва, огород, карандаш, чёрный, сорока. 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646</Words>
  <Application>Microsoft Office PowerPoint</Application>
  <PresentationFormat>Произвольный</PresentationFormat>
  <Paragraphs>73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Прием «Ситуация затруднения»</vt:lpstr>
      <vt:lpstr>Прием «Ситуация затруднения»</vt:lpstr>
      <vt:lpstr>Слайд 5</vt:lpstr>
      <vt:lpstr>Слайд 6</vt:lpstr>
      <vt:lpstr>Слайд 7</vt:lpstr>
      <vt:lpstr>Приём «Выборочное списывание»</vt:lpstr>
      <vt:lpstr>Приём «Найди лишнее слово»</vt:lpstr>
      <vt:lpstr>Приём  «Откуда слово к нам пришло?»</vt:lpstr>
      <vt:lpstr>Приём «Ассоциаций» </vt:lpstr>
      <vt:lpstr>Прием «Лови ошибку» </vt:lpstr>
      <vt:lpstr>Слайд 13</vt:lpstr>
      <vt:lpstr>Слайд 14</vt:lpstr>
      <vt:lpstr>Рефлексия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БОСС</cp:lastModifiedBy>
  <cp:revision>32</cp:revision>
  <dcterms:created xsi:type="dcterms:W3CDTF">2021-03-22T15:27:24Z</dcterms:created>
  <dcterms:modified xsi:type="dcterms:W3CDTF">2023-11-01T05:21:13Z</dcterms:modified>
</cp:coreProperties>
</file>