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7" r:id="rId6"/>
    <p:sldId id="260" r:id="rId7"/>
    <p:sldId id="261" r:id="rId8"/>
    <p:sldId id="264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656" y="-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267EFC-5EE0-49CB-ABA7-D0FB6C7E18F5}" type="datetimeFigureOut">
              <a:rPr lang="ru-RU" smtClean="0"/>
              <a:t>02.03.2017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E128E4-73B5-4283-B5E6-2E41792BED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765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436C3-8EBB-4914-8A3E-3111BC4F6119}" type="datetime1">
              <a:rPr lang="ru-RU" smtClean="0"/>
              <a:t>02.03.2017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Склярова Наталья Анатольевна. Синонимы.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EF84A-789E-43F4-B606-5C1545098DA3}" type="datetime1">
              <a:rPr lang="ru-RU" smtClean="0"/>
              <a:t>02.03.2017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Склярова Наталья Анатольевна. Синонимы.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D2614-5B20-4D76-9531-A722BBC98B7C}" type="datetime1">
              <a:rPr lang="ru-RU" smtClean="0"/>
              <a:t>02.03.2017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Склярова Наталья Анатольевна. Синонимы.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EEA8D-ED9A-406A-BEF5-8487C2B54948}" type="datetime1">
              <a:rPr lang="ru-RU" smtClean="0"/>
              <a:t>02.03.2017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Склярова Наталья Анатольевна. Синонимы.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6DB4A-8D3E-4D25-909F-72E2E9A3430E}" type="datetime1">
              <a:rPr lang="ru-RU" smtClean="0"/>
              <a:t>02.03.2017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Склярова Наталья Анатольевна. Синонимы.</a:t>
            </a:r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79E51-15DD-4E24-96E5-01FE3420DCB8}" type="datetime1">
              <a:rPr lang="ru-RU" smtClean="0"/>
              <a:t>02.03.2017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Склярова Наталья Анатольевна. Синонимы.</a:t>
            </a:r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1E101-A025-45D2-96B2-16B76943FAAD}" type="datetime1">
              <a:rPr lang="ru-RU" smtClean="0"/>
              <a:t>02.03.2017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Склярова Наталья Анатольевна. Синонимы.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5A900-3392-4C08-BB3A-C709643EE635}" type="datetime1">
              <a:rPr lang="ru-RU" smtClean="0"/>
              <a:t>02.03.2017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Склярова Наталья Анатольевна. Синонимы.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0BFEE-F8E5-48CC-BD92-2D94CF0472A4}" type="datetime1">
              <a:rPr lang="ru-RU" smtClean="0"/>
              <a:t>02.03.2017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Склярова Наталья Анатольевна. Синонимы.</a:t>
            </a: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7151A-15C8-4F50-A8E0-586F201F0687}" type="datetime1">
              <a:rPr lang="ru-RU" smtClean="0"/>
              <a:t>02.03.2017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Склярова Наталья Анатольевна. Синонимы.</a:t>
            </a:r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6846E-E255-4CD6-A0D8-15588100B400}" type="datetime1">
              <a:rPr lang="ru-RU" smtClean="0"/>
              <a:t>02.03.2017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Склярова Наталья Анатольевна. Синонимы.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5C737EB0-6EFB-47D6-9706-19F7D23CE498}" type="datetime1">
              <a:rPr lang="ru-RU" smtClean="0"/>
              <a:t>02.03.2017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r>
              <a:rPr lang="ru-RU" smtClean="0"/>
              <a:t>Склярова Наталья Анатольевна. Синонимы.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77240" y="571480"/>
            <a:ext cx="8366760" cy="2152650"/>
          </a:xfrm>
        </p:spPr>
        <p:txBody>
          <a:bodyPr/>
          <a:lstStyle/>
          <a:p>
            <a:r>
              <a:rPr lang="ru-RU" sz="4400" dirty="0" smtClean="0"/>
              <a:t>Русский язык.</a:t>
            </a:r>
            <a:br>
              <a:rPr lang="ru-RU" sz="4400" dirty="0" smtClean="0"/>
            </a:br>
            <a:r>
              <a:rPr lang="ru-RU" sz="4400" dirty="0" smtClean="0"/>
              <a:t>Слова, близкие по значению (синонимы)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1670" y="3357562"/>
            <a:ext cx="9572692" cy="685800"/>
          </a:xfrm>
        </p:spPr>
        <p:txBody>
          <a:bodyPr>
            <a:noAutofit/>
          </a:bodyPr>
          <a:lstStyle/>
          <a:p>
            <a:r>
              <a:rPr lang="ru-RU" sz="2400" dirty="0" smtClean="0"/>
              <a:t>Учитель начальных классов </a:t>
            </a:r>
          </a:p>
          <a:p>
            <a:r>
              <a:rPr lang="ru-RU" sz="2400" dirty="0" smtClean="0"/>
              <a:t>ГБОУ гимназии № 1 г.о. Новокуйбышевск</a:t>
            </a:r>
          </a:p>
          <a:p>
            <a:r>
              <a:rPr lang="ru-RU" sz="2400" dirty="0" smtClean="0"/>
              <a:t>Самарской обл. </a:t>
            </a:r>
          </a:p>
          <a:p>
            <a:r>
              <a:rPr lang="ru-RU" sz="2400" dirty="0" smtClean="0"/>
              <a:t>Склярова Наталья Анатольевна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194552" y="5229200"/>
            <a:ext cx="21130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Г.Д.Е.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7655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827584" y="404664"/>
            <a:ext cx="7848872" cy="3657599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Синонимы – это слова близкие по значению, но не совпадающие, например, </a:t>
            </a:r>
            <a:r>
              <a:rPr lang="ru-RU" sz="2800" b="1" i="1" dirty="0" smtClean="0">
                <a:solidFill>
                  <a:srgbClr val="FF0000"/>
                </a:solidFill>
              </a:rPr>
              <a:t>«сказал слово» </a:t>
            </a:r>
            <a:r>
              <a:rPr lang="ru-RU" sz="2800" dirty="0" smtClean="0">
                <a:solidFill>
                  <a:srgbClr val="C00000"/>
                </a:solidFill>
              </a:rPr>
              <a:t>–</a:t>
            </a:r>
          </a:p>
          <a:p>
            <a:pPr>
              <a:buNone/>
            </a:pPr>
            <a:r>
              <a:rPr lang="ru-RU" sz="2800" dirty="0" smtClean="0">
                <a:solidFill>
                  <a:srgbClr val="C00000"/>
                </a:solidFill>
              </a:rPr>
              <a:t> или </a:t>
            </a:r>
            <a:r>
              <a:rPr lang="ru-RU" sz="2800" b="1" i="1" dirty="0" smtClean="0">
                <a:solidFill>
                  <a:srgbClr val="FF0000"/>
                </a:solidFill>
              </a:rPr>
              <a:t>«молвил, вымолвил»                                                  </a:t>
            </a:r>
          </a:p>
          <a:p>
            <a:pPr algn="r"/>
            <a:r>
              <a:rPr lang="ru-RU" sz="2800" dirty="0" smtClean="0">
                <a:solidFill>
                  <a:srgbClr val="002060"/>
                </a:solidFill>
              </a:rPr>
              <a:t>         Синонимы выражают оттенки значений.</a:t>
            </a:r>
          </a:p>
          <a:p>
            <a:pPr algn="r"/>
            <a:r>
              <a:rPr lang="ru-RU" sz="2800" dirty="0" smtClean="0">
                <a:solidFill>
                  <a:srgbClr val="0070C0"/>
                </a:solidFill>
              </a:rPr>
              <a:t>Синонимы помогают нам передать свою мысль наиболее ярко, выразительно, красиво.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1026" name="Picture 2" descr="E:\Наташа\картинки\анимация,картинки\анимашки\механизмы предметы\37358569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149080"/>
            <a:ext cx="1800200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Склярова Наталья Анатольевна. Синонимы.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669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95536" y="2814462"/>
            <a:ext cx="8856984" cy="914400"/>
          </a:xfrm>
        </p:spPr>
        <p:txBody>
          <a:bodyPr/>
          <a:lstStyle/>
          <a:p>
            <a:r>
              <a:rPr lang="ru-RU" sz="2800" dirty="0" smtClean="0"/>
              <a:t> У Машеньки </a:t>
            </a:r>
            <a:r>
              <a:rPr lang="ru-RU" sz="2800" b="1" dirty="0" smtClean="0">
                <a:solidFill>
                  <a:srgbClr val="C00000"/>
                </a:solidFill>
              </a:rPr>
              <a:t>глаза</a:t>
            </a:r>
            <a:r>
              <a:rPr lang="ru-RU" sz="2800" dirty="0" smtClean="0"/>
              <a:t> были большие, светлые и добрые.</a:t>
            </a:r>
            <a:endParaRPr lang="ru-RU" sz="2800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323528" y="-315416"/>
            <a:ext cx="3672408" cy="3429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Глаза - </a:t>
            </a:r>
            <a:r>
              <a:rPr lang="ru-RU" sz="3600" b="1" dirty="0" smtClean="0">
                <a:solidFill>
                  <a:srgbClr val="C00000"/>
                </a:solidFill>
              </a:rPr>
              <a:t> Очи </a:t>
            </a:r>
          </a:p>
          <a:p>
            <a:pPr>
              <a:buNone/>
            </a:pP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4"/>
          </p:nvPr>
        </p:nvSpPr>
        <p:spPr>
          <a:xfrm>
            <a:off x="4211960" y="-531439"/>
            <a:ext cx="4831376" cy="194421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 чём разница значений?</a:t>
            </a:r>
            <a:endParaRPr lang="ru-RU" sz="1800" b="1" dirty="0">
              <a:solidFill>
                <a:srgbClr val="002060"/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Склярова Наталья Анатольевна. Синонимы.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10" name="Заголовок 8"/>
          <p:cNvSpPr txBox="1">
            <a:spLocks/>
          </p:cNvSpPr>
          <p:nvPr/>
        </p:nvSpPr>
        <p:spPr>
          <a:xfrm>
            <a:off x="373907" y="3861048"/>
            <a:ext cx="9145016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800" b="1" dirty="0" smtClean="0">
                <a:solidFill>
                  <a:srgbClr val="C00000"/>
                </a:solidFill>
              </a:rPr>
              <a:t> «Очи </a:t>
            </a:r>
            <a:r>
              <a:rPr lang="ru-RU" sz="2800" dirty="0" smtClean="0"/>
              <a:t>чёрные, </a:t>
            </a:r>
            <a:r>
              <a:rPr lang="ru-RU" sz="2800" b="1" dirty="0" smtClean="0">
                <a:solidFill>
                  <a:srgbClr val="C00000"/>
                </a:solidFill>
              </a:rPr>
              <a:t>очи</a:t>
            </a:r>
            <a:r>
              <a:rPr lang="ru-RU" sz="2800" dirty="0" smtClean="0"/>
              <a:t> страстные,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Очи</a:t>
            </a:r>
            <a:r>
              <a:rPr lang="ru-RU" sz="2800" dirty="0" smtClean="0"/>
              <a:t> жгучие и прекрасные…» </a:t>
            </a:r>
            <a:r>
              <a:rPr lang="ru-RU" sz="2400" i="1" dirty="0" smtClean="0">
                <a:solidFill>
                  <a:schemeClr val="accent6">
                    <a:lumMod val="50000"/>
                  </a:schemeClr>
                </a:solidFill>
              </a:rPr>
              <a:t>романс слова  </a:t>
            </a:r>
            <a:r>
              <a:rPr lang="ru-RU" sz="2400" i="1" dirty="0" err="1" smtClean="0">
                <a:solidFill>
                  <a:schemeClr val="accent6">
                    <a:lumMod val="50000"/>
                  </a:schemeClr>
                </a:solidFill>
              </a:rPr>
              <a:t>Е.Гребёнки</a:t>
            </a:r>
            <a:r>
              <a:rPr lang="ru-RU" sz="2400" i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ru-RU" sz="28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6" name="Picture 2" descr="Картинки по запросу картинка лицо девочки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46" b="8994"/>
          <a:stretch/>
        </p:blipFill>
        <p:spPr bwMode="auto">
          <a:xfrm>
            <a:off x="6791559" y="764704"/>
            <a:ext cx="1904787" cy="1858886"/>
          </a:xfrm>
          <a:prstGeom prst="ellipse">
            <a:avLst/>
          </a:prstGeom>
          <a:noFill/>
          <a:ln>
            <a:solidFill>
              <a:srgbClr val="FF339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775448"/>
            <a:ext cx="1814036" cy="1981200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" grpId="0" uiExpand="1" build="p"/>
      <p:bldP spid="6" grpId="0" build="p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85720" y="0"/>
            <a:ext cx="3854232" cy="5229200"/>
          </a:xfrm>
        </p:spPr>
        <p:txBody>
          <a:bodyPr>
            <a:normAutofit fontScale="92500" lnSpcReduction="20000"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   гнев</a:t>
            </a:r>
          </a:p>
          <a:p>
            <a:r>
              <a:rPr lang="ru-RU" sz="4000" dirty="0" smtClean="0">
                <a:solidFill>
                  <a:schemeClr val="bg1"/>
                </a:solidFill>
              </a:rPr>
              <a:t>   бешенство</a:t>
            </a:r>
          </a:p>
          <a:p>
            <a:r>
              <a:rPr lang="ru-RU" sz="4000" dirty="0" smtClean="0">
                <a:solidFill>
                  <a:schemeClr val="bg1"/>
                </a:solidFill>
              </a:rPr>
              <a:t>   ярость</a:t>
            </a:r>
          </a:p>
          <a:p>
            <a:endParaRPr lang="ru-RU" sz="4000" dirty="0">
              <a:solidFill>
                <a:schemeClr val="bg1"/>
              </a:solidFill>
            </a:endParaRPr>
          </a:p>
          <a:p>
            <a:endParaRPr lang="ru-RU" sz="4000" dirty="0" smtClean="0">
              <a:solidFill>
                <a:schemeClr val="bg1"/>
              </a:solidFill>
            </a:endParaRPr>
          </a:p>
          <a:p>
            <a:r>
              <a:rPr lang="ru-RU" sz="4000" dirty="0" smtClean="0">
                <a:solidFill>
                  <a:schemeClr val="bg1"/>
                </a:solidFill>
              </a:rPr>
              <a:t>   злость</a:t>
            </a:r>
          </a:p>
          <a:p>
            <a:endParaRPr lang="ru-RU" sz="4000" dirty="0">
              <a:solidFill>
                <a:schemeClr val="bg1"/>
              </a:solidFill>
            </a:endParaRPr>
          </a:p>
          <a:p>
            <a:endParaRPr lang="ru-RU" sz="4000" dirty="0" smtClean="0">
              <a:solidFill>
                <a:schemeClr val="bg1"/>
              </a:solidFill>
            </a:endParaRPr>
          </a:p>
          <a:p>
            <a:r>
              <a:rPr lang="ru-RU" sz="4000" dirty="0" smtClean="0">
                <a:solidFill>
                  <a:schemeClr val="bg1"/>
                </a:solidFill>
              </a:rPr>
              <a:t>   раздражение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Склярова Наталья Анатольевна. Синонимы.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11" name="Содержимое 5"/>
          <p:cNvSpPr txBox="1">
            <a:spLocks/>
          </p:cNvSpPr>
          <p:nvPr/>
        </p:nvSpPr>
        <p:spPr>
          <a:xfrm>
            <a:off x="3851920" y="-478087"/>
            <a:ext cx="4831376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 чём разница значений?</a:t>
            </a:r>
            <a:endParaRPr lang="ru-RU" sz="1800" b="1" dirty="0">
              <a:solidFill>
                <a:srgbClr val="002060"/>
              </a:solidFill>
            </a:endParaRPr>
          </a:p>
        </p:txBody>
      </p:sp>
      <p:sp>
        <p:nvSpPr>
          <p:cNvPr id="10" name="AutoShape 2" descr="Картинки по запросу картинка гне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4" descr="Картинки по запросу картинка гнев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6" descr="Картинки по запросу картинка гнев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AutoShape 8" descr="Картинки по запросу картинка гнев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8" name="Picture 10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30"/>
          <a:stretch/>
        </p:blipFill>
        <p:spPr bwMode="auto">
          <a:xfrm>
            <a:off x="6466610" y="1052736"/>
            <a:ext cx="2070695" cy="1782852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Картинки по запросу картинка раздражение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93"/>
          <a:stretch/>
        </p:blipFill>
        <p:spPr bwMode="auto">
          <a:xfrm>
            <a:off x="5868144" y="4797152"/>
            <a:ext cx="1800200" cy="1831261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Картинки по запросу картинка злость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1107" y="2060848"/>
            <a:ext cx="1418942" cy="2405625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55575" y="-504056"/>
            <a:ext cx="4214272" cy="52292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3399"/>
                </a:solidFill>
              </a:rPr>
              <a:t>   Доброта</a:t>
            </a:r>
          </a:p>
          <a:p>
            <a:r>
              <a:rPr lang="ru-RU" sz="4000" b="1" dirty="0">
                <a:solidFill>
                  <a:srgbClr val="FF3399"/>
                </a:solidFill>
              </a:rPr>
              <a:t> </a:t>
            </a:r>
            <a:r>
              <a:rPr lang="ru-RU" sz="4000" b="1" dirty="0" smtClean="0">
                <a:solidFill>
                  <a:srgbClr val="FF3399"/>
                </a:solidFill>
              </a:rPr>
              <a:t> Душевность</a:t>
            </a:r>
          </a:p>
          <a:p>
            <a:r>
              <a:rPr lang="ru-RU" sz="4000" b="1" dirty="0">
                <a:solidFill>
                  <a:srgbClr val="FF3399"/>
                </a:solidFill>
              </a:rPr>
              <a:t> </a:t>
            </a:r>
            <a:r>
              <a:rPr lang="ru-RU" sz="4000" b="1" dirty="0" smtClean="0">
                <a:solidFill>
                  <a:srgbClr val="FF3399"/>
                </a:solidFill>
              </a:rPr>
              <a:t>Добродушие</a:t>
            </a:r>
          </a:p>
          <a:p>
            <a:r>
              <a:rPr lang="ru-RU" sz="4000" b="1" dirty="0" smtClean="0">
                <a:solidFill>
                  <a:srgbClr val="FF3399"/>
                </a:solidFill>
              </a:rPr>
              <a:t>  Мягкость</a:t>
            </a:r>
          </a:p>
          <a:p>
            <a:r>
              <a:rPr lang="ru-RU" sz="4000" b="1" dirty="0" smtClean="0">
                <a:solidFill>
                  <a:srgbClr val="FF3399"/>
                </a:solidFill>
              </a:rPr>
              <a:t>  Ласка</a:t>
            </a:r>
            <a:endParaRPr lang="ru-RU" sz="4000" b="1" dirty="0">
              <a:solidFill>
                <a:srgbClr val="FF3399"/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Склярова Наталья Анатольевна. Синонимы.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10" name="AutoShape 2" descr="Картинки по запросу картинка гне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4" descr="Картинки по запросу картинка гнев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6" descr="Картинки по запросу картинка гнев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AutoShape 8" descr="Картинки по запросу картинка гнев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4" name="Picture 2" descr="Картинки по запросу картинки Добрая девочка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09"/>
          <a:stretch/>
        </p:blipFill>
        <p:spPr bwMode="auto">
          <a:xfrm>
            <a:off x="6300192" y="2420888"/>
            <a:ext cx="2488636" cy="2304256"/>
          </a:xfrm>
          <a:prstGeom prst="ellipse">
            <a:avLst/>
          </a:prstGeom>
          <a:noFill/>
          <a:ln>
            <a:solidFill>
              <a:srgbClr val="FF339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Добрая  Девоч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60337"/>
            <a:ext cx="1905000" cy="1905000"/>
          </a:xfrm>
          <a:prstGeom prst="ellipse">
            <a:avLst/>
          </a:prstGeom>
          <a:noFill/>
          <a:ln>
            <a:solidFill>
              <a:srgbClr val="FF339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Картинки по запросу картинки мама с детьми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908720"/>
            <a:ext cx="2683396" cy="1788930"/>
          </a:xfrm>
          <a:prstGeom prst="roundRect">
            <a:avLst/>
          </a:prstGeom>
          <a:noFill/>
          <a:ln>
            <a:solidFill>
              <a:srgbClr val="FF339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Картинки по запросу тетушка Ласка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933056"/>
            <a:ext cx="2859141" cy="2160240"/>
          </a:xfrm>
          <a:prstGeom prst="roundRect">
            <a:avLst/>
          </a:prstGeom>
          <a:noFill/>
          <a:ln>
            <a:solidFill>
              <a:srgbClr val="FF339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6677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07504" y="1628800"/>
            <a:ext cx="3638208" cy="3429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Груз</a:t>
            </a:r>
          </a:p>
          <a:p>
            <a:pPr marL="18288" indent="0">
              <a:buNone/>
            </a:pPr>
            <a:r>
              <a:rPr lang="ru-RU" sz="3600" b="1" i="1" dirty="0" smtClean="0">
                <a:solidFill>
                  <a:srgbClr val="FF0000"/>
                </a:solidFill>
              </a:rPr>
              <a:t>          </a:t>
            </a:r>
            <a:r>
              <a:rPr lang="ru-RU" sz="3600" b="1" i="1" dirty="0" smtClean="0">
                <a:solidFill>
                  <a:schemeClr val="bg1"/>
                </a:solidFill>
              </a:rPr>
              <a:t>Поклажа</a:t>
            </a:r>
          </a:p>
          <a:p>
            <a:pPr marL="18288" indent="0">
              <a:buNone/>
            </a:pPr>
            <a:r>
              <a:rPr lang="ru-RU" sz="3600" b="1" i="1" dirty="0" smtClean="0">
                <a:solidFill>
                  <a:srgbClr val="002060"/>
                </a:solidFill>
              </a:rPr>
              <a:t>(на телеге, </a:t>
            </a:r>
          </a:p>
          <a:p>
            <a:pPr marL="18288" indent="0">
              <a:buNone/>
            </a:pPr>
            <a:r>
              <a:rPr lang="ru-RU" sz="3600" b="1" i="1" dirty="0" smtClean="0">
                <a:solidFill>
                  <a:srgbClr val="002060"/>
                </a:solidFill>
              </a:rPr>
              <a:t>на грузовике)</a:t>
            </a:r>
            <a:endParaRPr lang="ru-RU" sz="3600" i="1" dirty="0">
              <a:solidFill>
                <a:srgbClr val="00206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Склярова Наталья Анатольевна. Синонимы.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5652120" y="250642"/>
            <a:ext cx="3273552" cy="3432175"/>
          </a:xfrm>
        </p:spPr>
        <p:txBody>
          <a:bodyPr/>
          <a:lstStyle/>
          <a:p>
            <a:r>
              <a:rPr lang="ru-RU" sz="4000" b="1" dirty="0">
                <a:solidFill>
                  <a:srgbClr val="FF0000"/>
                </a:solidFill>
              </a:rPr>
              <a:t>Груз</a:t>
            </a:r>
          </a:p>
          <a:p>
            <a:pPr marL="18288" indent="0">
              <a:buNone/>
            </a:pPr>
            <a:r>
              <a:rPr lang="ru-RU" sz="2400" b="1" i="1" dirty="0">
                <a:solidFill>
                  <a:srgbClr val="FF0000"/>
                </a:solidFill>
              </a:rPr>
              <a:t>          </a:t>
            </a:r>
            <a:r>
              <a:rPr lang="ru-RU" sz="3600" b="1" i="1" dirty="0" smtClean="0">
                <a:solidFill>
                  <a:schemeClr val="bg1"/>
                </a:solidFill>
              </a:rPr>
              <a:t>Ноша</a:t>
            </a:r>
            <a:endParaRPr lang="ru-RU" sz="3600" b="1" i="1" dirty="0">
              <a:solidFill>
                <a:schemeClr val="bg1"/>
              </a:solidFill>
            </a:endParaRPr>
          </a:p>
          <a:p>
            <a:pPr marL="18288" indent="0">
              <a:buNone/>
            </a:pPr>
            <a:r>
              <a:rPr lang="ru-RU" sz="3600" b="1" i="1" dirty="0" smtClean="0">
                <a:solidFill>
                  <a:srgbClr val="002060"/>
                </a:solidFill>
              </a:rPr>
              <a:t>( если человек несёт сам)</a:t>
            </a:r>
            <a:endParaRPr lang="ru-RU" sz="3600" i="1" dirty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7" name="Picture 2" descr="Картинки по запросу картинка телега с сеном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221088"/>
            <a:ext cx="2861249" cy="190843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Картинки по запросу грузовик с бревнам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60648"/>
            <a:ext cx="2880320" cy="17966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Картинки по запросу ребенок несет чемодан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173559"/>
            <a:ext cx="2225824" cy="209505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0" y="214290"/>
            <a:ext cx="3273552" cy="3429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Доход–</a:t>
            </a:r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Прибыль</a:t>
            </a:r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2"/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ыгода</a:t>
            </a:r>
            <a:endParaRPr lang="ru-RU" sz="28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3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Барыш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>
          <a:xfrm>
            <a:off x="1979712" y="4221088"/>
            <a:ext cx="7344816" cy="1857388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24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>
              <a:buNone/>
            </a:pPr>
            <a:endParaRPr lang="ru-RU" sz="24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>
              <a:buNone/>
            </a:pPr>
            <a:endParaRPr lang="ru-RU" sz="24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400" b="1" dirty="0" smtClean="0"/>
              <a:t>Доход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400" b="1" dirty="0">
                <a:solidFill>
                  <a:schemeClr val="bg2">
                    <a:lumMod val="50000"/>
                  </a:schemeClr>
                </a:solidFill>
              </a:rPr>
              <a:t>не бывает без хлопот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</a:p>
          <a:p>
            <a:pPr>
              <a:buNone/>
            </a:pPr>
            <a:endParaRPr lang="ru-RU" sz="2400" b="1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У богатого </a:t>
            </a:r>
            <a:r>
              <a:rPr lang="ru-RU" sz="2400" b="1" dirty="0" smtClean="0"/>
              <a:t>барыши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, а у бедного шиши.                 					</a:t>
            </a: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(</a:t>
            </a: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Пословицы) </a:t>
            </a:r>
          </a:p>
          <a:p>
            <a:endParaRPr lang="ru-RU" sz="24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ru-RU" sz="24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31840" y="188640"/>
            <a:ext cx="5890406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	</a:t>
            </a:r>
            <a:r>
              <a:rPr lang="ru-RU" sz="2800" b="1" dirty="0" smtClean="0"/>
              <a:t>Доходы</a:t>
            </a:r>
            <a:r>
              <a:rPr lang="ru-RU" sz="2800" b="1" dirty="0" smtClean="0">
                <a:solidFill>
                  <a:srgbClr val="002060"/>
                </a:solidFill>
              </a:rPr>
              <a:t> получают в маленьком хозяйстве каждой семьи, в большом хозяйстве завода и всей страны.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Склярова Наталья Анатольевна. Синонимы.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7</a:t>
            </a:fld>
            <a:endParaRPr lang="ru-RU" dirty="0"/>
          </a:p>
        </p:txBody>
      </p:sp>
      <p:pic>
        <p:nvPicPr>
          <p:cNvPr id="1026" name="Picture 2" descr="Картинки по запросу картинка доход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0" t="11332" r="3531" b="13500"/>
          <a:stretch/>
        </p:blipFill>
        <p:spPr bwMode="auto">
          <a:xfrm>
            <a:off x="3961163" y="2360427"/>
            <a:ext cx="4231759" cy="1775637"/>
          </a:xfrm>
          <a:prstGeom prst="roundRect">
            <a:avLst/>
          </a:prstGeom>
          <a:noFill/>
          <a:ln cmpd="sng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uiExpand="1" build="p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>
          <a:xfrm>
            <a:off x="752567" y="6381328"/>
            <a:ext cx="4572000" cy="365125"/>
          </a:xfrm>
        </p:spPr>
        <p:txBody>
          <a:bodyPr/>
          <a:lstStyle/>
          <a:p>
            <a:r>
              <a:rPr lang="ru-RU" dirty="0" smtClean="0"/>
              <a:t>Склярова Наталья Анатольевна. Синонимы.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151780" y="116632"/>
            <a:ext cx="3718128" cy="3429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Еда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Пища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r>
              <a:rPr lang="ru-RU" sz="2800" b="1" dirty="0" smtClean="0">
                <a:solidFill>
                  <a:srgbClr val="FF0000"/>
                </a:solidFill>
              </a:rPr>
              <a:t>Блюдо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Трапеза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Кушанье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Яство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3496720" y="205007"/>
            <a:ext cx="5647280" cy="1495801"/>
          </a:xfrm>
        </p:spPr>
        <p:txBody>
          <a:bodyPr>
            <a:normAutofit lnSpcReduction="10000"/>
          </a:bodyPr>
          <a:lstStyle/>
          <a:p>
            <a:r>
              <a:rPr lang="ru-RU" sz="2800" b="1" dirty="0">
                <a:effectLst/>
              </a:rPr>
              <a:t>Хлеб да вода - здоровая </a:t>
            </a:r>
            <a:r>
              <a:rPr lang="ru-RU" sz="2800" b="1" dirty="0" smtClean="0">
                <a:solidFill>
                  <a:srgbClr val="FF0000"/>
                </a:solidFill>
                <a:effectLst/>
              </a:rPr>
              <a:t>еда</a:t>
            </a:r>
            <a:r>
              <a:rPr lang="ru-RU" sz="2800" b="1" dirty="0" smtClean="0">
                <a:effectLst/>
              </a:rPr>
              <a:t>.</a:t>
            </a:r>
          </a:p>
          <a:p>
            <a:r>
              <a:rPr lang="ru-RU" sz="2800" b="1" dirty="0" smtClean="0">
                <a:effectLst/>
              </a:rPr>
              <a:t>Щи да каша – </a:t>
            </a:r>
            <a:r>
              <a:rPr lang="ru-RU" sz="2800" b="1" dirty="0" smtClean="0">
                <a:solidFill>
                  <a:srgbClr val="FF0000"/>
                </a:solidFill>
                <a:effectLst/>
              </a:rPr>
              <a:t>пища</a:t>
            </a:r>
            <a:r>
              <a:rPr lang="ru-RU" sz="2800" b="1" dirty="0" smtClean="0">
                <a:effectLst/>
              </a:rPr>
              <a:t> наша.</a:t>
            </a:r>
          </a:p>
          <a:p>
            <a:pPr marL="18288" indent="0">
              <a:buNone/>
            </a:pPr>
            <a:r>
              <a:rPr lang="ru-RU" sz="2800" b="1" dirty="0" smtClean="0">
                <a:solidFill>
                  <a:srgbClr val="C00000"/>
                </a:solidFill>
                <a:effectLst/>
              </a:rPr>
              <a:t>			</a:t>
            </a: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effectLst/>
              </a:rPr>
              <a:t>(Пословицы)</a:t>
            </a:r>
            <a:endParaRPr lang="ru-RU" sz="2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1907704" y="1556792"/>
            <a:ext cx="2448272" cy="2736304"/>
          </a:xfrm>
          <a:prstGeom prst="verticalScroll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Рецепты сытных и питательных </a:t>
            </a:r>
            <a:r>
              <a:rPr lang="ru-RU" b="1" dirty="0" smtClean="0">
                <a:solidFill>
                  <a:srgbClr val="FF0000"/>
                </a:solidFill>
              </a:rPr>
              <a:t>блюд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из мяса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052" name="Picture 4" descr="Картинки по запросу книга рецептов &quot;сытное блюдо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953349"/>
            <a:ext cx="565870" cy="565870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Картина Трапеза, Василий Григорьевич Перо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885962"/>
            <a:ext cx="3268954" cy="29420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894151" y="5013176"/>
            <a:ext cx="24513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В. Перов  «</a:t>
            </a:r>
            <a:r>
              <a:rPr lang="ru-RU" b="1" dirty="0" smtClean="0">
                <a:solidFill>
                  <a:srgbClr val="FF0000"/>
                </a:solidFill>
              </a:rPr>
              <a:t>Трапеза</a:t>
            </a:r>
            <a:r>
              <a:rPr lang="ru-RU" b="1" dirty="0" smtClean="0"/>
              <a:t>»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7821" y="4437112"/>
            <a:ext cx="568889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«Од</a:t>
            </a:r>
            <a:r>
              <a:rPr lang="ru-RU" b="1" dirty="0" smtClean="0"/>
              <a:t>на </a:t>
            </a:r>
            <a:r>
              <a:rPr lang="ru-RU" b="1" dirty="0"/>
              <a:t>женщина пожилая и знаменита своим гостеприимством; </a:t>
            </a:r>
            <a:r>
              <a:rPr lang="ru-RU" b="1" dirty="0" smtClean="0"/>
              <a:t>накормила </a:t>
            </a:r>
            <a:r>
              <a:rPr lang="ru-RU" b="1" dirty="0"/>
              <a:t>нас </a:t>
            </a:r>
            <a:r>
              <a:rPr lang="ru-RU" b="1" dirty="0" smtClean="0"/>
              <a:t>малороссийским</a:t>
            </a:r>
            <a:r>
              <a:rPr lang="ru-RU" b="1" dirty="0"/>
              <a:t> </a:t>
            </a:r>
            <a:r>
              <a:rPr lang="ru-RU" b="1" dirty="0">
                <a:solidFill>
                  <a:srgbClr val="FF0000"/>
                </a:solidFill>
              </a:rPr>
              <a:t>кушаньем </a:t>
            </a:r>
            <a:r>
              <a:rPr lang="ru-RU" b="1" dirty="0"/>
              <a:t>весьма хорошо</a:t>
            </a:r>
            <a:r>
              <a:rPr lang="ru-RU" b="1" dirty="0" smtClean="0"/>
              <a:t>.»</a:t>
            </a:r>
            <a:r>
              <a:rPr lang="ru-RU" b="1" dirty="0"/>
              <a:t> </a:t>
            </a:r>
            <a:r>
              <a:rPr lang="ru-RU" b="1" dirty="0" smtClean="0"/>
              <a:t> 	</a:t>
            </a:r>
            <a:r>
              <a:rPr lang="ru-RU" sz="1600" b="1" i="1" dirty="0" smtClean="0">
                <a:solidFill>
                  <a:schemeClr val="accent6">
                    <a:lumMod val="50000"/>
                  </a:schemeClr>
                </a:solidFill>
              </a:rPr>
              <a:t>(</a:t>
            </a:r>
            <a:r>
              <a:rPr lang="ru-RU" sz="1600" b="1" i="1" dirty="0" err="1" smtClean="0">
                <a:solidFill>
                  <a:schemeClr val="accent6">
                    <a:lumMod val="50000"/>
                  </a:schemeClr>
                </a:solidFill>
              </a:rPr>
              <a:t>Д.Фонвизин</a:t>
            </a:r>
            <a:r>
              <a:rPr lang="ru-RU" sz="1600" b="1" i="1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</a:p>
          <a:p>
            <a:r>
              <a:rPr lang="ru-RU" b="1" i="1" dirty="0" smtClean="0"/>
              <a:t>  «Она </a:t>
            </a:r>
            <a:r>
              <a:rPr lang="ru-RU" b="1" i="1" dirty="0"/>
              <a:t>вставала только затем, чтобы велеть подать какое-нибудь новое </a:t>
            </a:r>
            <a:r>
              <a:rPr lang="ru-RU" b="1" i="1" dirty="0">
                <a:solidFill>
                  <a:srgbClr val="FF0000"/>
                </a:solidFill>
              </a:rPr>
              <a:t>яство</a:t>
            </a:r>
            <a:r>
              <a:rPr lang="ru-RU" b="1" i="1" dirty="0" smtClean="0"/>
              <a:t>. </a:t>
            </a:r>
          </a:p>
          <a:p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	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		( И. Тургенев)</a:t>
            </a:r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056" name="Picture 8" descr="Картинки по запросу картина ед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720" y="5458454"/>
            <a:ext cx="2163310" cy="1225876"/>
          </a:xfrm>
          <a:prstGeom prst="rect">
            <a:avLst/>
          </a:prstGeom>
          <a:noFill/>
          <a:ln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1573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6" grpId="0" build="allAtOnce"/>
      <p:bldP spid="4" grpId="0" animBg="1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Склярова Наталья Анатольевна. Синонимы.</a:t>
            </a: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459123" y="2132856"/>
            <a:ext cx="4243469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внимание. 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0245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366</TotalTime>
  <Words>273</Words>
  <Application>Microsoft Office PowerPoint</Application>
  <PresentationFormat>Экран (4:3)</PresentationFormat>
  <Paragraphs>82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Базовая</vt:lpstr>
      <vt:lpstr>Русский язык. Слова, близкие по значению (синонимы)</vt:lpstr>
      <vt:lpstr>Презентация PowerPoint</vt:lpstr>
      <vt:lpstr> У Машеньки глаза были большие, светлые и добрые.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Larisa</dc:creator>
  <cp:lastModifiedBy>Кристина</cp:lastModifiedBy>
  <cp:revision>41</cp:revision>
  <dcterms:created xsi:type="dcterms:W3CDTF">2012-07-05T12:17:33Z</dcterms:created>
  <dcterms:modified xsi:type="dcterms:W3CDTF">2017-03-02T18:39:23Z</dcterms:modified>
</cp:coreProperties>
</file>