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2" r:id="rId5"/>
    <p:sldId id="258" r:id="rId6"/>
    <p:sldId id="263" r:id="rId7"/>
    <p:sldId id="264" r:id="rId8"/>
    <p:sldId id="265" r:id="rId9"/>
    <p:sldId id="266" r:id="rId10"/>
    <p:sldId id="267" r:id="rId11"/>
    <p:sldId id="268" r:id="rId12"/>
    <p:sldId id="269" r:id="rId13"/>
    <p:sldId id="270" r:id="rId14"/>
    <p:sldId id="271" r:id="rId15"/>
    <p:sldId id="272" r:id="rId16"/>
    <p:sldId id="273" r:id="rId17"/>
    <p:sldId id="275" r:id="rId18"/>
    <p:sldId id="274" r:id="rId19"/>
    <p:sldId id="277" r:id="rId20"/>
    <p:sldId id="278"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F7F05B1-D137-4DFD-A897-5BDDA8C55BA4}" type="datetimeFigureOut">
              <a:rPr lang="ru-RU" smtClean="0"/>
              <a:t>02.11.2023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143B5FA-9A7B-4DEA-A244-D82346B9CC7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F7F05B1-D137-4DFD-A897-5BDDA8C55BA4}" type="datetimeFigureOut">
              <a:rPr lang="ru-RU" smtClean="0"/>
              <a:t>02.11.2023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143B5FA-9A7B-4DEA-A244-D82346B9CC7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7F7F05B1-D137-4DFD-A897-5BDDA8C55BA4}" type="datetimeFigureOut">
              <a:rPr lang="ru-RU" smtClean="0"/>
              <a:t>02.11.2023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143B5FA-9A7B-4DEA-A244-D82346B9CC7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F7F05B1-D137-4DFD-A897-5BDDA8C55BA4}" type="datetimeFigureOut">
              <a:rPr lang="ru-RU" smtClean="0"/>
              <a:t>02.11.2023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143B5FA-9A7B-4DEA-A244-D82346B9CC7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F7F05B1-D137-4DFD-A897-5BDDA8C55BA4}" type="datetimeFigureOut">
              <a:rPr lang="ru-RU" smtClean="0"/>
              <a:t>02.11.2023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8143B5FA-9A7B-4DEA-A244-D82346B9CC7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F7F05B1-D137-4DFD-A897-5BDDA8C55BA4}" type="datetimeFigureOut">
              <a:rPr lang="ru-RU" smtClean="0"/>
              <a:t>02.11.2023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143B5FA-9A7B-4DEA-A244-D82346B9CC7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F7F05B1-D137-4DFD-A897-5BDDA8C55BA4}" type="datetimeFigureOut">
              <a:rPr lang="ru-RU" smtClean="0"/>
              <a:t>02.11.2023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143B5FA-9A7B-4DEA-A244-D82346B9CC7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F7F05B1-D137-4DFD-A897-5BDDA8C55BA4}" type="datetimeFigureOut">
              <a:rPr lang="ru-RU" smtClean="0"/>
              <a:t>02.11.2023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143B5FA-9A7B-4DEA-A244-D82346B9CC7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7F7F05B1-D137-4DFD-A897-5BDDA8C55BA4}" type="datetimeFigureOut">
              <a:rPr lang="ru-RU" smtClean="0"/>
              <a:t>02.11.2023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8143B5FA-9A7B-4DEA-A244-D82346B9CC7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F7F05B1-D137-4DFD-A897-5BDDA8C55BA4}" type="datetimeFigureOut">
              <a:rPr lang="ru-RU" smtClean="0"/>
              <a:t>02.11.2023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143B5FA-9A7B-4DEA-A244-D82346B9CC7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7F7F05B1-D137-4DFD-A897-5BDDA8C55BA4}" type="datetimeFigureOut">
              <a:rPr lang="ru-RU" smtClean="0"/>
              <a:t>02.11.2023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143B5FA-9A7B-4DEA-A244-D82346B9CC7E}"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F7F05B1-D137-4DFD-A897-5BDDA8C55BA4}" type="datetimeFigureOut">
              <a:rPr lang="ru-RU" smtClean="0"/>
              <a:t>02.11.2023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143B5FA-9A7B-4DEA-A244-D82346B9CC7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6815158" cy="1227137"/>
          </a:xfrm>
        </p:spPr>
        <p:txBody>
          <a:bodyPr>
            <a:normAutofit/>
          </a:bodyPr>
          <a:lstStyle/>
          <a:p>
            <a:pPr hangingPunct="0"/>
            <a:r>
              <a:rPr lang="ru-RU" b="1" dirty="0" smtClean="0"/>
              <a:t>Бизнес–планирование</a:t>
            </a:r>
            <a:endParaRPr lang="ru-RU" dirty="0"/>
          </a:p>
        </p:txBody>
      </p:sp>
      <p:sp>
        <p:nvSpPr>
          <p:cNvPr id="3" name="Подзаголовок 2"/>
          <p:cNvSpPr>
            <a:spLocks noGrp="1"/>
          </p:cNvSpPr>
          <p:nvPr>
            <p:ph type="subTitle" idx="1"/>
          </p:nvPr>
        </p:nvSpPr>
        <p:spPr>
          <a:xfrm>
            <a:off x="3354442" y="3539864"/>
            <a:ext cx="3717888" cy="1746524"/>
          </a:xfrm>
        </p:spPr>
        <p:txBody>
          <a:bodyPr/>
          <a:lstStyle/>
          <a:p>
            <a:endParaRPr lang="ru-RU" dirty="0"/>
          </a:p>
        </p:txBody>
      </p:sp>
      <p:sp>
        <p:nvSpPr>
          <p:cNvPr id="3584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Бизнес–планирование: предвидение, этапы, конкретные шаги, основные результаты.</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285720" y="214290"/>
            <a:ext cx="7410480" cy="6241446"/>
          </a:xfrm>
        </p:spPr>
        <p:txBody>
          <a:bodyPr>
            <a:normAutofit fontScale="92500" lnSpcReduction="10000"/>
          </a:bodyPr>
          <a:lstStyle/>
          <a:p>
            <a:pPr>
              <a:buNone/>
            </a:pPr>
            <a:r>
              <a:rPr lang="ru-RU" b="1" i="1" dirty="0" smtClean="0"/>
              <a:t>   Ответственность </a:t>
            </a:r>
            <a:r>
              <a:rPr lang="ru-RU" b="1" i="1" dirty="0" smtClean="0"/>
              <a:t>при разработке проекта распределена недостаточно четко и согласованно. </a:t>
            </a:r>
            <a:endParaRPr lang="ru-RU" b="1" i="1" dirty="0" smtClean="0"/>
          </a:p>
          <a:p>
            <a:pPr>
              <a:buNone/>
            </a:pPr>
            <a:r>
              <a:rPr lang="ru-RU" sz="2400" b="1" i="1" dirty="0" smtClean="0"/>
              <a:t> </a:t>
            </a:r>
            <a:r>
              <a:rPr lang="ru-RU" sz="2400" b="1" i="1" dirty="0" smtClean="0"/>
              <a:t>       </a:t>
            </a:r>
            <a:r>
              <a:rPr lang="ru-RU" sz="2400" dirty="0" smtClean="0"/>
              <a:t>Проекты </a:t>
            </a:r>
            <a:r>
              <a:rPr lang="ru-RU" sz="2400" dirty="0" smtClean="0"/>
              <a:t>разрабатываются не «между делом», они требуют установления персональной ответственности как за проект в целом, так и за его отдельные части. </a:t>
            </a:r>
            <a:endParaRPr lang="ru-RU" sz="2400" dirty="0" smtClean="0"/>
          </a:p>
          <a:p>
            <a:pPr>
              <a:buNone/>
            </a:pPr>
            <a:r>
              <a:rPr lang="ru-RU" dirty="0" smtClean="0"/>
              <a:t>	</a:t>
            </a:r>
            <a:r>
              <a:rPr lang="ru-RU" sz="2400" dirty="0" smtClean="0"/>
              <a:t>Нужно четко определить:</a:t>
            </a:r>
          </a:p>
          <a:p>
            <a:pPr>
              <a:buNone/>
            </a:pPr>
            <a:r>
              <a:rPr lang="ru-RU" sz="2400" dirty="0" smtClean="0"/>
              <a:t>    </a:t>
            </a:r>
            <a:r>
              <a:rPr lang="ru-RU" sz="2400" dirty="0" smtClean="0"/>
              <a:t>	- Перечень квалифицированных специалистов, которые подчиняются руководителю проекта и каким образом?</a:t>
            </a:r>
          </a:p>
          <a:p>
            <a:pPr>
              <a:buNone/>
            </a:pPr>
            <a:r>
              <a:rPr lang="ru-RU" sz="2400" dirty="0" smtClean="0"/>
              <a:t>    </a:t>
            </a:r>
            <a:r>
              <a:rPr lang="ru-RU" sz="2400" dirty="0" smtClean="0"/>
              <a:t>	- Кто дает частичные задания, принимает выполненную работу и передает ее на дальнейшее исполнение?</a:t>
            </a:r>
          </a:p>
          <a:p>
            <a:pPr>
              <a:buNone/>
            </a:pPr>
            <a:r>
              <a:rPr lang="ru-RU" sz="2400" dirty="0" smtClean="0"/>
              <a:t>    </a:t>
            </a:r>
            <a:r>
              <a:rPr lang="ru-RU" sz="2400" dirty="0" smtClean="0"/>
              <a:t>	- Кто устанавливает сроки работ и утверждает расходы?</a:t>
            </a:r>
          </a:p>
          <a:p>
            <a:pPr>
              <a:buNone/>
            </a:pPr>
            <a:r>
              <a:rPr lang="ru-RU" sz="2400" dirty="0" smtClean="0"/>
              <a:t>    </a:t>
            </a:r>
            <a:r>
              <a:rPr lang="ru-RU" sz="2400" dirty="0" smtClean="0"/>
              <a:t>	- Кто и в какой форме отчитывается перед руководством?</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285720" y="214290"/>
            <a:ext cx="7410480" cy="6241446"/>
          </a:xfrm>
        </p:spPr>
        <p:txBody>
          <a:bodyPr>
            <a:normAutofit fontScale="70000" lnSpcReduction="20000"/>
          </a:bodyPr>
          <a:lstStyle/>
          <a:p>
            <a:pPr>
              <a:buNone/>
            </a:pPr>
            <a:r>
              <a:rPr lang="ru-RU" dirty="0" smtClean="0"/>
              <a:t>     </a:t>
            </a:r>
            <a:r>
              <a:rPr lang="ru-RU" dirty="0" smtClean="0"/>
              <a:t>	</a:t>
            </a:r>
            <a:r>
              <a:rPr lang="ru-RU" b="1" dirty="0" smtClean="0"/>
              <a:t>Команда планирования и управления проектом недостаточно укомплектована квалифицированным персоналом.</a:t>
            </a:r>
            <a:r>
              <a:rPr lang="ru-RU" dirty="0" smtClean="0"/>
              <a:t> При заданных сроках и лимитированных расходах трудовые ресурсы проекта требуют особого внимания, как с качественной, так и с количественной точки зрения. Поэтому при формировании команды разработчиков проекта нужно определить</a:t>
            </a:r>
            <a:r>
              <a:rPr lang="ru-RU" dirty="0" smtClean="0"/>
              <a:t>:</a:t>
            </a:r>
          </a:p>
          <a:p>
            <a:pPr>
              <a:buNone/>
            </a:pPr>
            <a:r>
              <a:rPr lang="ru-RU" dirty="0" smtClean="0"/>
              <a:t>     	- По каким признакам выбирается персонал для проекта (профессиональные знания, способность работать в команде, руководящие способности и др.)?</a:t>
            </a:r>
          </a:p>
          <a:p>
            <a:pPr>
              <a:buNone/>
            </a:pPr>
            <a:r>
              <a:rPr lang="ru-RU" dirty="0" smtClean="0"/>
              <a:t>     </a:t>
            </a:r>
            <a:r>
              <a:rPr lang="ru-RU" dirty="0" smtClean="0"/>
              <a:t>	- Является ли время работы над проектом дополнительной нагрузкой (наказанием или поощрением, связанным с дальнейшим повышением по службе)?</a:t>
            </a:r>
          </a:p>
          <a:p>
            <a:pPr>
              <a:buNone/>
            </a:pPr>
            <a:r>
              <a:rPr lang="ru-RU" dirty="0" smtClean="0"/>
              <a:t>     </a:t>
            </a:r>
            <a:r>
              <a:rPr lang="ru-RU" dirty="0" smtClean="0"/>
              <a:t>	- Может ли ответственный за проект отказаться от услуг не справляющихся с работой участников?</a:t>
            </a:r>
          </a:p>
          <a:p>
            <a:pPr>
              <a:buNone/>
            </a:pPr>
            <a:r>
              <a:rPr lang="ru-RU" dirty="0" smtClean="0"/>
              <a:t>     </a:t>
            </a:r>
            <a:r>
              <a:rPr lang="ru-RU" dirty="0" smtClean="0"/>
              <a:t>	- Игнорировать ли возникающие кадровые проблемы, надеясь, что все решится «само собой»?</a:t>
            </a:r>
          </a:p>
          <a:p>
            <a:pPr>
              <a:buNone/>
            </a:pPr>
            <a:r>
              <a:rPr lang="ru-RU" dirty="0" smtClean="0"/>
              <a:t>     </a:t>
            </a:r>
            <a:r>
              <a:rPr lang="ru-RU" dirty="0" smtClean="0"/>
              <a:t>	- Реализация проекта характеризуется среди прочего тем, что его отклонение и изменение – это ожидаемое явление, с которым можно и нужно справиться. Поэтому требуется знать:</a:t>
            </a:r>
          </a:p>
          <a:p>
            <a:pPr>
              <a:buNone/>
            </a:pPr>
            <a:r>
              <a:rPr lang="ru-RU" dirty="0" smtClean="0"/>
              <a:t>     </a:t>
            </a:r>
            <a:r>
              <a:rPr lang="ru-RU" dirty="0" smtClean="0"/>
              <a:t>	- Как определить необходимость изменений в постановке цели? Каковы допустимые отклонения в ходе работ?</a:t>
            </a:r>
          </a:p>
          <a:p>
            <a:pPr>
              <a:buNone/>
            </a:pPr>
            <a:r>
              <a:rPr lang="ru-RU" dirty="0" smtClean="0"/>
              <a:t>     </a:t>
            </a:r>
            <a:r>
              <a:rPr lang="ru-RU" dirty="0" smtClean="0"/>
              <a:t>	- Как изменения влияют на результат, сроки и расходы?</a:t>
            </a:r>
          </a:p>
          <a:p>
            <a:pPr>
              <a:buNone/>
            </a:pPr>
            <a:r>
              <a:rPr lang="ru-RU" dirty="0" smtClean="0"/>
              <a:t>     </a:t>
            </a:r>
            <a:r>
              <a:rPr lang="ru-RU" dirty="0" smtClean="0"/>
              <a:t>	- Как производится отчет об изменениях?</a:t>
            </a:r>
          </a:p>
          <a:p>
            <a:pPr>
              <a:buNone/>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357158" y="285728"/>
            <a:ext cx="7339042" cy="6170008"/>
          </a:xfrm>
        </p:spPr>
        <p:txBody>
          <a:bodyPr>
            <a:normAutofit fontScale="62500" lnSpcReduction="20000"/>
          </a:bodyPr>
          <a:lstStyle/>
          <a:p>
            <a:pPr>
              <a:buNone/>
            </a:pPr>
            <a:r>
              <a:rPr lang="ru-RU" sz="2800" dirty="0" smtClean="0"/>
              <a:t>     </a:t>
            </a:r>
            <a:r>
              <a:rPr lang="ru-RU" sz="2800" dirty="0" smtClean="0"/>
              <a:t>	</a:t>
            </a:r>
            <a:endParaRPr lang="ru-RU" sz="2800" dirty="0" smtClean="0"/>
          </a:p>
          <a:p>
            <a:pPr>
              <a:buNone/>
            </a:pPr>
            <a:r>
              <a:rPr lang="ru-RU" sz="2800" dirty="0" smtClean="0"/>
              <a:t>               </a:t>
            </a:r>
            <a:r>
              <a:rPr lang="ru-RU" sz="2900" dirty="0" smtClean="0"/>
              <a:t>Проведение </a:t>
            </a:r>
            <a:r>
              <a:rPr lang="ru-RU" sz="2900" dirty="0" smtClean="0"/>
              <a:t>изменений в проекте предполагает определенную заданную систему документации и фиксирование новаций. </a:t>
            </a:r>
            <a:endParaRPr lang="ru-RU" sz="2900" dirty="0" smtClean="0"/>
          </a:p>
          <a:p>
            <a:pPr>
              <a:buNone/>
            </a:pPr>
            <a:r>
              <a:rPr lang="ru-RU" sz="2900" b="1" dirty="0" smtClean="0"/>
              <a:t> </a:t>
            </a:r>
            <a:r>
              <a:rPr lang="ru-RU" sz="2900" b="1" dirty="0" smtClean="0"/>
              <a:t>             Подготовленные </a:t>
            </a:r>
            <a:r>
              <a:rPr lang="ru-RU" sz="2900" b="1" dirty="0" smtClean="0"/>
              <a:t>документы для принятия решения должны содержать альтернативные варианты с указанием неизбежных изменений цели. Ответственные лица, принимая решения и действия, предотвращают дальнейший «ущерб» от неэффективного проекта. </a:t>
            </a:r>
            <a:endParaRPr lang="ru-RU" sz="2900" dirty="0" smtClean="0"/>
          </a:p>
          <a:p>
            <a:pPr>
              <a:buNone/>
            </a:pPr>
            <a:r>
              <a:rPr lang="ru-RU" sz="2900" b="1" dirty="0" smtClean="0"/>
              <a:t>     </a:t>
            </a:r>
            <a:r>
              <a:rPr lang="ru-RU" sz="2900" b="1" dirty="0" smtClean="0"/>
              <a:t>	Иногда импровизация котируется выше, чем систематическая организация. Не все события в ходе подготовки проекта можно спланировать.  </a:t>
            </a:r>
            <a:r>
              <a:rPr lang="ru-RU" sz="2900" dirty="0" smtClean="0"/>
              <a:t>Невозможно представить себе существование индивидуальной концепции реагирования на каждую поправку. Важно решить:</a:t>
            </a:r>
          </a:p>
          <a:p>
            <a:pPr>
              <a:buNone/>
            </a:pPr>
            <a:r>
              <a:rPr lang="ru-RU" sz="2900" dirty="0" smtClean="0"/>
              <a:t>     </a:t>
            </a:r>
            <a:r>
              <a:rPr lang="ru-RU" sz="2900" dirty="0" smtClean="0"/>
              <a:t>	- Должен ли ответственный за проект отказаться от регуляторных отчетов и больше доверять участникам работы над проектом?</a:t>
            </a:r>
          </a:p>
          <a:p>
            <a:pPr>
              <a:buNone/>
            </a:pPr>
            <a:r>
              <a:rPr lang="ru-RU" sz="2900" dirty="0" smtClean="0"/>
              <a:t>     </a:t>
            </a:r>
            <a:r>
              <a:rPr lang="ru-RU" sz="2900" dirty="0" smtClean="0"/>
              <a:t>	- Может ли руководитель проекта ограничиться авральными действиями и полагаться на свои способности импровизации и на определенные отношения с заказчиком и с начальством? </a:t>
            </a:r>
            <a:endParaRPr lang="ru-RU" sz="2900" dirty="0" smtClean="0"/>
          </a:p>
          <a:p>
            <a:pPr>
              <a:buNone/>
            </a:pPr>
            <a:r>
              <a:rPr lang="ru-RU" sz="2900" b="1" dirty="0" smtClean="0"/>
              <a:t> </a:t>
            </a:r>
            <a:r>
              <a:rPr lang="ru-RU" sz="2900" b="1" dirty="0" smtClean="0"/>
              <a:t>              Большая </a:t>
            </a:r>
            <a:r>
              <a:rPr lang="ru-RU" sz="2900" b="1" dirty="0" smtClean="0"/>
              <a:t>часть действий по реализации проекта может быть спланирована, а следовательно, и систематически организована.</a:t>
            </a:r>
            <a:endParaRPr lang="ru-RU" sz="2900" dirty="0" smtClean="0"/>
          </a:p>
          <a:p>
            <a:pPr lvl="1"/>
            <a:endParaRPr lang="ru-RU" sz="29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285720" y="642918"/>
            <a:ext cx="7410480" cy="5812818"/>
          </a:xfrm>
        </p:spPr>
        <p:txBody>
          <a:bodyPr>
            <a:normAutofit fontScale="92500" lnSpcReduction="10000"/>
          </a:bodyPr>
          <a:lstStyle/>
          <a:p>
            <a:pPr>
              <a:buNone/>
            </a:pPr>
            <a:r>
              <a:rPr lang="ru-RU" b="1" dirty="0" smtClean="0"/>
              <a:t>   </a:t>
            </a:r>
            <a:r>
              <a:rPr lang="ru-RU" b="1" dirty="0" smtClean="0"/>
              <a:t>	</a:t>
            </a:r>
            <a:r>
              <a:rPr lang="ru-RU" sz="2100" dirty="0" smtClean="0"/>
              <a:t>Повторение ошибок старых проектов и отсутствие готовности учиться. </a:t>
            </a:r>
            <a:r>
              <a:rPr lang="ru-RU" sz="2100" dirty="0" smtClean="0"/>
              <a:t>Каким бы новым и неповторимым ни казался каждый проект, его выполнение весьма зависит от </a:t>
            </a:r>
            <a:r>
              <a:rPr lang="ru-RU" sz="2100" dirty="0" err="1" smtClean="0"/>
              <a:t>трансфера</a:t>
            </a:r>
            <a:r>
              <a:rPr lang="ru-RU" sz="2100" dirty="0" smtClean="0"/>
              <a:t> профессиональных знаний и анализа осуществленных старых проектов. Не должно быть сомнений в ответе на вопросы:</a:t>
            </a:r>
          </a:p>
          <a:p>
            <a:pPr>
              <a:buNone/>
            </a:pPr>
            <a:r>
              <a:rPr lang="ru-RU" sz="2100" dirty="0" smtClean="0"/>
              <a:t>    </a:t>
            </a:r>
            <a:r>
              <a:rPr lang="ru-RU" sz="2100" dirty="0" smtClean="0"/>
              <a:t>	- Имеет ли смысл анализировать старые проекты?</a:t>
            </a:r>
            <a:endParaRPr lang="ru-RU" sz="2100" dirty="0" smtClean="0"/>
          </a:p>
          <a:p>
            <a:pPr>
              <a:buNone/>
            </a:pPr>
            <a:r>
              <a:rPr lang="ru-RU" sz="2100" dirty="0" smtClean="0"/>
              <a:t>    </a:t>
            </a:r>
            <a:r>
              <a:rPr lang="ru-RU" sz="2100" dirty="0" smtClean="0"/>
              <a:t>	- Можно ли научиться «быть менеджером»? </a:t>
            </a:r>
            <a:endParaRPr lang="ru-RU" sz="2100" dirty="0" smtClean="0"/>
          </a:p>
          <a:p>
            <a:pPr>
              <a:buNone/>
            </a:pPr>
            <a:r>
              <a:rPr lang="ru-RU" sz="2100" dirty="0" smtClean="0"/>
              <a:t>    </a:t>
            </a:r>
            <a:r>
              <a:rPr lang="ru-RU" sz="2100" dirty="0" smtClean="0"/>
              <a:t>	- Становятся ли руководители проекта «вечно» ответственными за него?</a:t>
            </a:r>
            <a:endParaRPr lang="ru-RU" sz="2100" dirty="0" smtClean="0"/>
          </a:p>
          <a:p>
            <a:pPr>
              <a:buNone/>
            </a:pPr>
            <a:r>
              <a:rPr lang="ru-RU" sz="2100" dirty="0" smtClean="0"/>
              <a:t>    </a:t>
            </a:r>
            <a:r>
              <a:rPr lang="ru-RU" sz="2100" dirty="0" smtClean="0"/>
              <a:t>	Рабочие данные плана (затраты, сроки, расходы и др.) для новых проектов могут быть получены только в результате анализа завершенных проектов. </a:t>
            </a:r>
            <a:r>
              <a:rPr lang="ru-RU" sz="2100" dirty="0" smtClean="0"/>
              <a:t>Приемам и методам управления </a:t>
            </a:r>
            <a:r>
              <a:rPr lang="ru-RU" sz="2100" dirty="0" err="1" smtClean="0"/>
              <a:t>бизнес-проектами</a:t>
            </a:r>
            <a:r>
              <a:rPr lang="ru-RU" sz="2100" dirty="0" smtClean="0"/>
              <a:t> можно и нужно постоянно учиться.</a:t>
            </a:r>
          </a:p>
          <a:p>
            <a:pPr>
              <a:buNone/>
            </a:pPr>
            <a:r>
              <a:rPr lang="ru-RU" sz="2100" dirty="0" smtClean="0"/>
              <a:t>    </a:t>
            </a:r>
            <a:r>
              <a:rPr lang="ru-RU" sz="2100" dirty="0" smtClean="0"/>
              <a:t>	Перечисленные недостатки и краткие комментарии к ним позволяют лучше понять задачи профессионального </a:t>
            </a:r>
            <a:r>
              <a:rPr lang="ru-RU" sz="2100" dirty="0" err="1" smtClean="0"/>
              <a:t>бизнес-планирвоания</a:t>
            </a:r>
            <a:r>
              <a:rPr lang="ru-RU" sz="2100" dirty="0" smtClean="0"/>
              <a:t> и управления подготовкой проектов и то, какая польза может быть получена от их реализации.</a:t>
            </a:r>
          </a:p>
          <a:p>
            <a:pPr>
              <a:buNone/>
            </a:pP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 </a:t>
            </a:r>
            <a:r>
              <a:rPr lang="ru-RU" sz="2700" dirty="0" smtClean="0"/>
              <a:t>Этапы </a:t>
            </a:r>
            <a:r>
              <a:rPr lang="ru-RU" sz="2700" dirty="0" smtClean="0"/>
              <a:t>разработки и </a:t>
            </a:r>
            <a:r>
              <a:rPr lang="ru-RU" sz="2700" dirty="0" smtClean="0"/>
              <a:t>                       структура </a:t>
            </a:r>
            <a:r>
              <a:rPr lang="ru-RU" sz="2700" dirty="0" smtClean="0"/>
              <a:t>бизнес-плана</a:t>
            </a:r>
            <a:r>
              <a:rPr lang="ru-RU" sz="2700" dirty="0" smtClean="0"/>
              <a:t>.</a:t>
            </a:r>
            <a:endParaRPr lang="ru-RU" sz="2700" dirty="0"/>
          </a:p>
        </p:txBody>
      </p:sp>
      <p:sp>
        <p:nvSpPr>
          <p:cNvPr id="3" name="Содержимое 2"/>
          <p:cNvSpPr>
            <a:spLocks noGrp="1"/>
          </p:cNvSpPr>
          <p:nvPr>
            <p:ph idx="1"/>
          </p:nvPr>
        </p:nvSpPr>
        <p:spPr/>
        <p:txBody>
          <a:bodyPr>
            <a:normAutofit lnSpcReduction="10000"/>
          </a:bodyPr>
          <a:lstStyle/>
          <a:p>
            <a:pPr>
              <a:buNone/>
            </a:pPr>
            <a:r>
              <a:rPr lang="ru-RU" sz="2000" dirty="0" smtClean="0">
                <a:latin typeface="Bahnschrift Light Condensed" pitchFamily="34" charset="0"/>
              </a:rPr>
              <a:t>   </a:t>
            </a:r>
            <a:r>
              <a:rPr lang="ru-RU" sz="2000" dirty="0" smtClean="0">
                <a:latin typeface="Bahnschrift Light Condensed" pitchFamily="34" charset="0"/>
              </a:rPr>
              <a:t>В разработке бизнес-планов можно выделить шесть-семь этапов.</a:t>
            </a:r>
          </a:p>
          <a:p>
            <a:pPr>
              <a:buNone/>
            </a:pPr>
            <a:r>
              <a:rPr lang="ru-RU" sz="2000" dirty="0" smtClean="0">
                <a:latin typeface="Bahnschrift Light Condensed" pitchFamily="34" charset="0"/>
              </a:rPr>
              <a:t>              </a:t>
            </a:r>
            <a:r>
              <a:rPr lang="ru-RU" sz="2000" b="1" dirty="0" smtClean="0">
                <a:latin typeface="Bahnschrift Light Condensed" pitchFamily="34" charset="0"/>
              </a:rPr>
              <a:t>Первый </a:t>
            </a:r>
            <a:r>
              <a:rPr lang="ru-RU" sz="2000" b="1" dirty="0" smtClean="0">
                <a:latin typeface="Bahnschrift Light Condensed" pitchFamily="34" charset="0"/>
              </a:rPr>
              <a:t>этап </a:t>
            </a:r>
            <a:r>
              <a:rPr lang="ru-RU" sz="2000" dirty="0" smtClean="0">
                <a:latin typeface="Bahnschrift Light Condensed" pitchFamily="34" charset="0"/>
              </a:rPr>
              <a:t>подготовки бизнес-плана включает сбор информации о требованиях к бизнес-планам в избранной отрасли и масштабах деятельности</a:t>
            </a:r>
            <a:r>
              <a:rPr lang="ru-RU" sz="2000" dirty="0" smtClean="0">
                <a:latin typeface="Bahnschrift Light Condensed" pitchFamily="34" charset="0"/>
              </a:rPr>
              <a:t>.</a:t>
            </a:r>
          </a:p>
          <a:p>
            <a:pPr>
              <a:buNone/>
            </a:pPr>
            <a:r>
              <a:rPr lang="ru-RU" sz="2000" dirty="0" smtClean="0">
                <a:latin typeface="Bahnschrift Light Condensed" pitchFamily="34" charset="0"/>
              </a:rPr>
              <a:t>	</a:t>
            </a:r>
            <a:r>
              <a:rPr lang="ru-RU" sz="2000" dirty="0" smtClean="0">
                <a:latin typeface="Bahnschrift Light Condensed" pitchFamily="34" charset="0"/>
              </a:rPr>
              <a:t>         </a:t>
            </a:r>
            <a:r>
              <a:rPr lang="ru-RU" sz="2000" b="1" dirty="0" smtClean="0">
                <a:latin typeface="Bahnschrift Light Condensed" pitchFamily="34" charset="0"/>
              </a:rPr>
              <a:t>Вторым </a:t>
            </a:r>
            <a:r>
              <a:rPr lang="ru-RU" sz="2000" b="1" dirty="0" smtClean="0">
                <a:latin typeface="Bahnschrift Light Condensed" pitchFamily="34" charset="0"/>
              </a:rPr>
              <a:t>этапом</a:t>
            </a:r>
            <a:r>
              <a:rPr lang="ru-RU" sz="2000" dirty="0" smtClean="0">
                <a:latin typeface="Bahnschrift Light Condensed" pitchFamily="34" charset="0"/>
              </a:rPr>
              <a:t> является определение целей подготовки бизнес-план. Цели определяются перечнем тех проблем, которые необходимо решить с помощью бизнес-плана. Эти цели имеют двоякую природу. С одной стороны, план должен содержать привлекательное для целевого рынка коммерческое предложение товаров или услуг. С другой стороны, план должен представлять собой привлекательное предложение для целевого рынка инвесторов.</a:t>
            </a:r>
          </a:p>
          <a:p>
            <a:pPr>
              <a:buNone/>
            </a:pPr>
            <a:r>
              <a:rPr lang="ru-RU" sz="2000" dirty="0" smtClean="0"/>
              <a:t>          </a:t>
            </a:r>
            <a:r>
              <a:rPr lang="ru-RU" sz="2100" dirty="0" smtClean="0">
                <a:latin typeface="Bahnschrift Light Condensed" pitchFamily="34" charset="0"/>
              </a:rPr>
              <a:t>Цели предприятия могут быть достигнуты, если создан план, соответствующий требованиям инвесторов. Бизнес-план по существу представляет собой коммерческое предложение инвесторам – «товар», который могут «купить» инвесторы, стремящиеся получить доход от своих вложений. План должен им очень понравиться, так как «покупка» сопряжена с риском.</a:t>
            </a:r>
          </a:p>
          <a:p>
            <a:pPr>
              <a:buNone/>
            </a:pPr>
            <a:endParaRPr lang="ru-RU" sz="20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285720" y="285728"/>
            <a:ext cx="7410480" cy="6170008"/>
          </a:xfrm>
        </p:spPr>
        <p:txBody>
          <a:bodyPr>
            <a:normAutofit lnSpcReduction="10000"/>
          </a:bodyPr>
          <a:lstStyle/>
          <a:p>
            <a:pPr>
              <a:buNone/>
            </a:pPr>
            <a:r>
              <a:rPr lang="ru-RU" dirty="0" smtClean="0"/>
              <a:t>   </a:t>
            </a:r>
            <a:r>
              <a:rPr lang="ru-RU" dirty="0" smtClean="0"/>
              <a:t>	</a:t>
            </a:r>
            <a:r>
              <a:rPr lang="ru-RU" sz="2200" dirty="0" smtClean="0">
                <a:latin typeface="Bahnschrift Light Condensed" pitchFamily="34" charset="0"/>
              </a:rPr>
              <a:t>Привлечение капитала. </a:t>
            </a:r>
            <a:r>
              <a:rPr lang="ru-RU" sz="2200" dirty="0" smtClean="0">
                <a:latin typeface="Bahnschrift Light Condensed" pitchFamily="34" charset="0"/>
              </a:rPr>
              <a:t>В отдельных регионах России имеется избыток кредитных ресурсов и даже инвестиционных ресурсов. Большинство российских предприятий остро нуждаются во внешнем финансировании, обращаясь к инвесторам и кредиторам – банкам, многие потенциальные заемщики не понимают безусловной необходимости обоснований своего предпринимательского проекта в принятых для этого формах.</a:t>
            </a:r>
          </a:p>
          <a:p>
            <a:pPr>
              <a:buNone/>
            </a:pPr>
            <a:r>
              <a:rPr lang="ru-RU" sz="2200" dirty="0" smtClean="0">
                <a:latin typeface="Bahnschrift Light Condensed" pitchFamily="34" charset="0"/>
              </a:rPr>
              <a:t>     </a:t>
            </a:r>
            <a:r>
              <a:rPr lang="ru-RU" sz="2200" dirty="0" smtClean="0">
                <a:latin typeface="Bahnschrift Light Condensed" pitchFamily="34" charset="0"/>
              </a:rPr>
              <a:t>	Но ни один российский банк, ни один иностранный инвестор при всем желании не могут дать и не дадут ни гроша предприятию или предпринимателю, который не представит бизнес-план, не обоснует заявку на кредит. </a:t>
            </a:r>
            <a:r>
              <a:rPr lang="ru-RU" sz="2200" dirty="0" smtClean="0">
                <a:latin typeface="Bahnschrift Light Condensed" pitchFamily="34" charset="0"/>
              </a:rPr>
              <a:t>Предприниматель должен доказать, что будет эффективно использовать финансовые ресурсы и обеспечит отдачу по своему проекту с необходимыми процентами.</a:t>
            </a:r>
          </a:p>
          <a:p>
            <a:pPr>
              <a:buNone/>
            </a:pPr>
            <a:r>
              <a:rPr lang="ru-RU" dirty="0" smtClean="0"/>
              <a:t>	</a:t>
            </a:r>
            <a:r>
              <a:rPr lang="ru-RU" dirty="0" smtClean="0"/>
              <a:t>      </a:t>
            </a:r>
            <a:r>
              <a:rPr lang="ru-RU" sz="2200" dirty="0" smtClean="0">
                <a:latin typeface="Bahnschrift Light Condensed" pitchFamily="34" charset="0"/>
              </a:rPr>
              <a:t>Определяя </a:t>
            </a:r>
            <a:r>
              <a:rPr lang="ru-RU" sz="2200" dirty="0" smtClean="0">
                <a:latin typeface="Bahnschrift Light Condensed" pitchFamily="34" charset="0"/>
              </a:rPr>
              <a:t>внутренние и внешние проблемы, решаемые с помощью бизнес-планов, следует проработать их взаимосвязи. </a:t>
            </a:r>
            <a:r>
              <a:rPr lang="ru-RU" sz="2200" dirty="0" smtClean="0">
                <a:latin typeface="Bahnschrift Light Condensed" pitchFamily="34" charset="0"/>
              </a:rPr>
              <a:t>Например, внешние цели – привлечение инвесторов – могут быть достигнуты проще, если предложить финансовым организациям, банкам стать не кредиторами, а полноправными участниками предпринимательского проекта.</a:t>
            </a:r>
          </a:p>
          <a:p>
            <a:pPr>
              <a:buNone/>
            </a:pP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500034" y="857232"/>
            <a:ext cx="7196166" cy="5598504"/>
          </a:xfrm>
        </p:spPr>
        <p:txBody>
          <a:bodyPr>
            <a:normAutofit/>
          </a:bodyPr>
          <a:lstStyle/>
          <a:p>
            <a:pPr>
              <a:buNone/>
            </a:pPr>
            <a:r>
              <a:rPr lang="ru-RU" dirty="0" smtClean="0"/>
              <a:t>    </a:t>
            </a:r>
            <a:r>
              <a:rPr lang="ru-RU" dirty="0" smtClean="0"/>
              <a:t>	</a:t>
            </a:r>
            <a:r>
              <a:rPr lang="ru-RU" sz="2200" dirty="0" smtClean="0">
                <a:latin typeface="Bahnschrift Light Condensed" pitchFamily="34" charset="0"/>
              </a:rPr>
              <a:t>Для банков может быть более привлекательным не просто выделение кредитов под бизнес-план, а сочетание кредита с непосредственным участием в осуществлении плана – совместная деятельность, долевое участие в акционерном капитале. </a:t>
            </a:r>
            <a:r>
              <a:rPr lang="ru-RU" sz="2200" dirty="0" smtClean="0">
                <a:latin typeface="Bahnschrift Light Condensed" pitchFamily="34" charset="0"/>
              </a:rPr>
              <a:t>Если учесть это обстоятельство в бизнес-плане, то получить необходимые финансовые ресурсы может быть легче.</a:t>
            </a:r>
          </a:p>
          <a:p>
            <a:pPr>
              <a:buNone/>
            </a:pPr>
            <a:r>
              <a:rPr lang="ru-RU" sz="2200" dirty="0" smtClean="0">
                <a:latin typeface="Bahnschrift Light Condensed" pitchFamily="34" charset="0"/>
              </a:rPr>
              <a:t> </a:t>
            </a:r>
            <a:r>
              <a:rPr lang="ru-RU" sz="2200" dirty="0" smtClean="0">
                <a:latin typeface="Bahnschrift Light Condensed" pitchFamily="34" charset="0"/>
              </a:rPr>
              <a:t>    </a:t>
            </a:r>
            <a:r>
              <a:rPr lang="ru-RU" sz="2200" dirty="0" smtClean="0">
                <a:latin typeface="Bahnschrift Light Condensed" pitchFamily="34" charset="0"/>
              </a:rPr>
              <a:t>	Специалисты банков и других кредитных организаций, как правило, обладают необходимыми навыками в оценке инвестиционных проектов. </a:t>
            </a:r>
            <a:r>
              <a:rPr lang="ru-RU" sz="2200" dirty="0" smtClean="0">
                <a:latin typeface="Bahnschrift Light Condensed" pitchFamily="34" charset="0"/>
              </a:rPr>
              <a:t>В инвестиционных управления банков создают специальные подразделения, эксперты которых помогают предпринимателям разобраться в сложных проблемах оценки будущих перспектив бизнеса. Таким образом, неопытные предприниматели могут рассчитывать на серьезную помощь в решении внутренних проблем нового бизнеса.</a:t>
            </a:r>
          </a:p>
          <a:p>
            <a:pPr>
              <a:buNone/>
            </a:pP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285720" y="285728"/>
            <a:ext cx="7410480" cy="6170008"/>
          </a:xfrm>
        </p:spPr>
        <p:txBody>
          <a:bodyPr>
            <a:normAutofit fontScale="70000" lnSpcReduction="20000"/>
          </a:bodyPr>
          <a:lstStyle/>
          <a:p>
            <a:pPr>
              <a:buNone/>
            </a:pPr>
            <a:r>
              <a:rPr lang="ru-RU" dirty="0" smtClean="0"/>
              <a:t>     </a:t>
            </a:r>
            <a:r>
              <a:rPr lang="ru-RU" dirty="0" smtClean="0"/>
              <a:t>	</a:t>
            </a:r>
            <a:r>
              <a:rPr lang="ru-RU" sz="3100" dirty="0" smtClean="0">
                <a:latin typeface="Bahnschrift Light Condensed" pitchFamily="34" charset="0"/>
              </a:rPr>
              <a:t>Когда внутренние и внешние цели бизнес-плана определены, можно приступить к </a:t>
            </a:r>
            <a:r>
              <a:rPr lang="ru-RU" sz="3100" b="1" dirty="0" smtClean="0">
                <a:latin typeface="Bahnschrift Light Condensed" pitchFamily="34" charset="0"/>
              </a:rPr>
              <a:t>третьему этапу </a:t>
            </a:r>
            <a:r>
              <a:rPr lang="ru-RU" sz="3100" dirty="0" smtClean="0">
                <a:latin typeface="Bahnschrift Light Condensed" pitchFamily="34" charset="0"/>
              </a:rPr>
              <a:t>– точному определению целевых инвесторов. </a:t>
            </a:r>
            <a:r>
              <a:rPr lang="ru-RU" sz="3100" dirty="0" smtClean="0">
                <a:latin typeface="Bahnschrift Light Condensed" pitchFamily="34" charset="0"/>
              </a:rPr>
              <a:t>Это могут быть отечественные кредитные организации, международные финансовые организации, занимающиеся финансированием развития, будущие партнеры или акционеры – крупные предприятия и предприниматели, действующие в отрасли или регионе.</a:t>
            </a:r>
          </a:p>
          <a:p>
            <a:pPr>
              <a:buNone/>
            </a:pPr>
            <a:r>
              <a:rPr lang="ru-RU" sz="3100" dirty="0" smtClean="0">
                <a:latin typeface="Bahnschrift Light Condensed" pitchFamily="34" charset="0"/>
              </a:rPr>
              <a:t>     </a:t>
            </a:r>
            <a:r>
              <a:rPr lang="ru-RU" sz="3100" dirty="0" smtClean="0">
                <a:latin typeface="Bahnschrift Light Condensed" pitchFamily="34" charset="0"/>
              </a:rPr>
              <a:t>	Необходимо иметь в виду, что в оценке возможных источников финансирования распространены два заблуждения, которые воспроизводятся даже в учебниках. </a:t>
            </a:r>
            <a:r>
              <a:rPr lang="ru-RU" sz="3100" dirty="0" smtClean="0">
                <a:latin typeface="Bahnschrift Light Condensed" pitchFamily="34" charset="0"/>
              </a:rPr>
              <a:t>Во-первых, обычно полагают, что круг инвесторов и кредиторов весьма ограничен. Во-вторых, считают, что внутренние возможности финансирования на предприятиях отсутствуют.</a:t>
            </a:r>
          </a:p>
          <a:p>
            <a:pPr>
              <a:buNone/>
            </a:pPr>
            <a:r>
              <a:rPr lang="ru-RU" sz="3100" dirty="0" smtClean="0">
                <a:latin typeface="Bahnschrift Light Condensed" pitchFamily="34" charset="0"/>
              </a:rPr>
              <a:t>     </a:t>
            </a:r>
            <a:r>
              <a:rPr lang="ru-RU" sz="3100" dirty="0" smtClean="0">
                <a:latin typeface="Bahnschrift Light Condensed" pitchFamily="34" charset="0"/>
              </a:rPr>
              <a:t>	Существует множество источников привлечения капитала. </a:t>
            </a:r>
            <a:r>
              <a:rPr lang="ru-RU" sz="3100" dirty="0" smtClean="0">
                <a:latin typeface="Bahnschrift Light Condensed" pitchFamily="34" charset="0"/>
              </a:rPr>
              <a:t>Например, российские государственные инвестиционные институты: Министерство экономики России, Министерство внешних экономических связей России, Центральный банк России, Российская финансовая корпорация и др. Международные инвестиционные институты: Всемирный банк, Международный банк реконструкции и развития, Международная финансовая корпорация Всемирного банка, Европейский банк реконструкции и развития и другие организации.</a:t>
            </a:r>
          </a:p>
          <a:p>
            <a:pPr>
              <a:buNone/>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357158" y="214290"/>
            <a:ext cx="7339042" cy="6241446"/>
          </a:xfrm>
        </p:spPr>
        <p:txBody>
          <a:bodyPr>
            <a:normAutofit/>
          </a:bodyPr>
          <a:lstStyle/>
          <a:p>
            <a:pPr>
              <a:buNone/>
            </a:pPr>
            <a:r>
              <a:rPr lang="ru-RU" dirty="0" smtClean="0">
                <a:latin typeface="Bahnschrift Light Condensed" pitchFamily="34" charset="0"/>
              </a:rPr>
              <a:t>        </a:t>
            </a:r>
          </a:p>
          <a:p>
            <a:pPr>
              <a:buNone/>
            </a:pPr>
            <a:r>
              <a:rPr lang="ru-RU" dirty="0" smtClean="0">
                <a:latin typeface="Bahnschrift Light Condensed" pitchFamily="34" charset="0"/>
              </a:rPr>
              <a:t>             </a:t>
            </a:r>
            <a:r>
              <a:rPr lang="ru-RU" sz="2200" dirty="0" smtClean="0">
                <a:latin typeface="Bahnschrift Light Condensed" pitchFamily="34" charset="0"/>
              </a:rPr>
              <a:t>Предприятия </a:t>
            </a:r>
            <a:r>
              <a:rPr lang="ru-RU" sz="2200" dirty="0" smtClean="0">
                <a:latin typeface="Bahnschrift Light Condensed" pitchFamily="34" charset="0"/>
              </a:rPr>
              <a:t>располагают немалыми внутренними источниками инвестиционных ресурсов. </a:t>
            </a:r>
            <a:r>
              <a:rPr lang="ru-RU" sz="2200" dirty="0" smtClean="0">
                <a:latin typeface="Bahnschrift Light Condensed" pitchFamily="34" charset="0"/>
              </a:rPr>
              <a:t>Это непосредственно внутренние ресурсы предприятия из амортизационных фондов и прибыли, которыми необходимо эффективно управлять, и сбережения персонала предприятия, которые нужно умело привлекать.	</a:t>
            </a:r>
          </a:p>
          <a:p>
            <a:pPr>
              <a:buNone/>
            </a:pPr>
            <a:r>
              <a:rPr lang="ru-RU" sz="2200" dirty="0" smtClean="0">
                <a:latin typeface="Bahnschrift Light Condensed" pitchFamily="34" charset="0"/>
              </a:rPr>
              <a:t>      </a:t>
            </a:r>
            <a:r>
              <a:rPr lang="ru-RU" sz="2200" dirty="0" smtClean="0">
                <a:latin typeface="Bahnschrift Light Condensed" pitchFamily="34" charset="0"/>
              </a:rPr>
              <a:t>	Выбор круга инвесторов определяет специфику содержания бизнес-плана, необходимость выделить те или иные стороны деятельности фирмы, экономических показателей. </a:t>
            </a:r>
            <a:r>
              <a:rPr lang="ru-RU" sz="2200" dirty="0" smtClean="0">
                <a:latin typeface="Bahnschrift Light Condensed" pitchFamily="34" charset="0"/>
              </a:rPr>
              <a:t>Например, если бизнес-план ориентирован на финансирование в первую очередь за счет выпуска и размещения акций, то необходимо особое внимание уделить прогнозу их котировок и размеров дивиденда, определению порядка их выплаты. Если предприятие предполагает получение банковского кредит, в бизнес-плане нужно показать возможности эффективного страхового обеспечения возврата кредитов.</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214282" y="214290"/>
            <a:ext cx="7786742" cy="6429420"/>
          </a:xfrm>
        </p:spPr>
        <p:txBody>
          <a:bodyPr>
            <a:normAutofit/>
          </a:bodyPr>
          <a:lstStyle/>
          <a:p>
            <a:pPr>
              <a:buNone/>
            </a:pPr>
            <a:r>
              <a:rPr lang="ru-RU" dirty="0" smtClean="0"/>
              <a:t>   </a:t>
            </a:r>
            <a:r>
              <a:rPr lang="ru-RU" dirty="0" smtClean="0"/>
              <a:t>	</a:t>
            </a:r>
            <a:endParaRPr lang="ru-RU" dirty="0" smtClean="0"/>
          </a:p>
          <a:p>
            <a:pPr>
              <a:buNone/>
            </a:pPr>
            <a:r>
              <a:rPr lang="ru-RU" sz="2800" dirty="0" smtClean="0">
                <a:latin typeface="Bahnschrift Light Condensed" pitchFamily="34" charset="0"/>
              </a:rPr>
              <a:t> </a:t>
            </a:r>
            <a:r>
              <a:rPr lang="ru-RU" sz="2800" dirty="0" smtClean="0">
                <a:latin typeface="Bahnschrift Light Condensed" pitchFamily="34" charset="0"/>
              </a:rPr>
              <a:t>            </a:t>
            </a:r>
            <a:r>
              <a:rPr lang="ru-RU" sz="2400" b="1" dirty="0" smtClean="0">
                <a:latin typeface="Bahnschrift Light Condensed" pitchFamily="34" charset="0"/>
              </a:rPr>
              <a:t>Четвертый </a:t>
            </a:r>
            <a:r>
              <a:rPr lang="ru-RU" sz="2400" b="1" dirty="0" smtClean="0">
                <a:latin typeface="Bahnschrift Light Condensed" pitchFamily="34" charset="0"/>
              </a:rPr>
              <a:t>этап </a:t>
            </a:r>
            <a:r>
              <a:rPr lang="ru-RU" sz="2400" dirty="0" smtClean="0">
                <a:latin typeface="Bahnschrift Light Condensed" pitchFamily="34" charset="0"/>
              </a:rPr>
              <a:t>подготовки бизнес-плана – это установление общей структуры создаваемого документа.</a:t>
            </a:r>
            <a:endParaRPr lang="ru-RU" sz="2400" dirty="0" smtClean="0">
              <a:latin typeface="Bahnschrift Light Condensed" pitchFamily="34" charset="0"/>
            </a:endParaRPr>
          </a:p>
          <a:p>
            <a:pPr>
              <a:buNone/>
            </a:pPr>
            <a:r>
              <a:rPr lang="ru-RU" sz="2400" dirty="0" smtClean="0">
                <a:latin typeface="Bahnschrift Light Condensed" pitchFamily="34" charset="0"/>
              </a:rPr>
              <a:t>   	Структура бизнес-плана. Бизнес-план может включать разделы:</a:t>
            </a:r>
          </a:p>
          <a:p>
            <a:pPr>
              <a:buNone/>
            </a:pPr>
            <a:r>
              <a:rPr lang="ru-RU" sz="2400" dirty="0" smtClean="0">
                <a:latin typeface="Bahnschrift Light Condensed" pitchFamily="34" charset="0"/>
              </a:rPr>
              <a:t>   	- резюме;</a:t>
            </a:r>
          </a:p>
          <a:p>
            <a:pPr>
              <a:buNone/>
            </a:pPr>
            <a:r>
              <a:rPr lang="ru-RU" sz="2400" dirty="0" smtClean="0">
                <a:latin typeface="Bahnschrift Light Condensed" pitchFamily="34" charset="0"/>
              </a:rPr>
              <a:t>   	- история предприятия, если оно уже действует;</a:t>
            </a:r>
          </a:p>
          <a:p>
            <a:pPr>
              <a:buNone/>
            </a:pPr>
            <a:r>
              <a:rPr lang="ru-RU" sz="2400" dirty="0" smtClean="0">
                <a:latin typeface="Bahnschrift Light Condensed" pitchFamily="34" charset="0"/>
              </a:rPr>
              <a:t>   	- описание продуктов – товаров и услуг;</a:t>
            </a:r>
          </a:p>
          <a:p>
            <a:pPr>
              <a:buNone/>
            </a:pPr>
            <a:r>
              <a:rPr lang="ru-RU" sz="2400" dirty="0" smtClean="0">
                <a:latin typeface="Bahnschrift Light Condensed" pitchFamily="34" charset="0"/>
              </a:rPr>
              <a:t>   	- описание дел в отрасли, товарных рынков;</a:t>
            </a:r>
          </a:p>
          <a:p>
            <a:pPr>
              <a:buNone/>
            </a:pPr>
            <a:r>
              <a:rPr lang="ru-RU" sz="2400" dirty="0" smtClean="0">
                <a:latin typeface="Bahnschrift Light Condensed" pitchFamily="34" charset="0"/>
              </a:rPr>
              <a:t>   	- конкуренты, оценка и выбор конкурентной стратегии;</a:t>
            </a:r>
          </a:p>
          <a:p>
            <a:pPr>
              <a:buNone/>
            </a:pPr>
            <a:r>
              <a:rPr lang="ru-RU" sz="2400" dirty="0" smtClean="0">
                <a:latin typeface="Bahnschrift Light Condensed" pitchFamily="34" charset="0"/>
              </a:rPr>
              <a:t>   	- производственный план;</a:t>
            </a:r>
          </a:p>
          <a:p>
            <a:pPr>
              <a:buNone/>
            </a:pPr>
            <a:r>
              <a:rPr lang="ru-RU" sz="2400" dirty="0" smtClean="0">
                <a:latin typeface="Bahnschrift Light Condensed" pitchFamily="34" charset="0"/>
              </a:rPr>
              <a:t>   	- план маркетинга;</a:t>
            </a:r>
          </a:p>
          <a:p>
            <a:pPr>
              <a:buNone/>
            </a:pPr>
            <a:r>
              <a:rPr lang="ru-RU" sz="2400" dirty="0" smtClean="0">
                <a:latin typeface="Bahnschrift Light Condensed" pitchFamily="34" charset="0"/>
              </a:rPr>
              <a:t>   	- организационный план;</a:t>
            </a:r>
          </a:p>
          <a:p>
            <a:pPr>
              <a:buNone/>
            </a:pPr>
            <a:r>
              <a:rPr lang="ru-RU" sz="2400" dirty="0" smtClean="0">
                <a:latin typeface="Bahnschrift Light Condensed" pitchFamily="34" charset="0"/>
              </a:rPr>
              <a:t>   	-финансовый план и оценка риска;</a:t>
            </a:r>
          </a:p>
          <a:p>
            <a:pPr>
              <a:buNone/>
            </a:pPr>
            <a:r>
              <a:rPr lang="ru-RU" sz="2400" dirty="0" smtClean="0">
                <a:latin typeface="Bahnschrift Light Condensed" pitchFamily="34" charset="0"/>
              </a:rPr>
              <a:t>   	- приложения (если таковые имеются).</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hangingPunct="0"/>
            <a:r>
              <a:rPr lang="ru-RU" sz="2400" dirty="0" smtClean="0"/>
              <a:t>Бизнес–планирование: предвидение, этапы, конкретные шаги, основные результаты.</a:t>
            </a:r>
            <a:endParaRPr lang="ru-RU" sz="2400" dirty="0"/>
          </a:p>
        </p:txBody>
      </p:sp>
      <p:sp>
        <p:nvSpPr>
          <p:cNvPr id="3" name="Содержимое 2"/>
          <p:cNvSpPr>
            <a:spLocks noGrp="1"/>
          </p:cNvSpPr>
          <p:nvPr>
            <p:ph idx="1"/>
          </p:nvPr>
        </p:nvSpPr>
        <p:spPr/>
        <p:txBody>
          <a:bodyPr>
            <a:normAutofit fontScale="85000" lnSpcReduction="20000"/>
          </a:bodyPr>
          <a:lstStyle/>
          <a:p>
            <a:pPr hangingPunct="0"/>
            <a:r>
              <a:rPr lang="ru-RU" dirty="0" smtClean="0">
                <a:latin typeface="Constantia" pitchFamily="18" charset="0"/>
              </a:rPr>
              <a:t>Известная русская поговорка гласит: «На ошибках учатся». Конечно, имеется в виду: не обязательно на собственных ошибках, но как узнать о чужих ошибках в интересующей нас сфере деятельности, на которых можно было бы учиться?</a:t>
            </a:r>
          </a:p>
          <a:p>
            <a:pPr hangingPunct="0"/>
            <a:r>
              <a:rPr lang="ru-RU" dirty="0" smtClean="0">
                <a:latin typeface="Constantia" pitchFamily="18" charset="0"/>
              </a:rPr>
              <a:t>	Вряд ли руководитель или бухгалтер какой-либо фирмы охотно и откровенно станет распространяться о своих ошибках, что может продемонстрировать его некомпетентность. Вряд ли и проверяющие с готовностью раскроют свои фирменные «секреты» по выявлению наиболее часто встречающихся ошибок, один лишь список которых составляет своеобразную служебную тайну. Вряд ли и аудиторы, многие из которых раньше были ревизорами, легко поделятся информацией, накопленной годами.</a:t>
            </a:r>
          </a:p>
          <a:p>
            <a:endParaRPr lang="ru-RU" dirty="0">
              <a:latin typeface="Franklin Gothic Medium"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357158" y="285728"/>
            <a:ext cx="7339042" cy="6170008"/>
          </a:xfrm>
        </p:spPr>
        <p:txBody>
          <a:bodyPr>
            <a:normAutofit lnSpcReduction="10000"/>
          </a:bodyPr>
          <a:lstStyle/>
          <a:p>
            <a:pPr>
              <a:buNone/>
            </a:pPr>
            <a:r>
              <a:rPr lang="ru-RU" sz="2400" b="1" dirty="0" smtClean="0">
                <a:latin typeface="Bahnschrift Light Condensed" pitchFamily="34" charset="0"/>
              </a:rPr>
              <a:t> </a:t>
            </a:r>
            <a:r>
              <a:rPr lang="ru-RU" sz="2400" b="1" dirty="0" smtClean="0">
                <a:latin typeface="Bahnschrift Light Condensed" pitchFamily="34" charset="0"/>
              </a:rPr>
              <a:t>              Пятый </a:t>
            </a:r>
            <a:r>
              <a:rPr lang="ru-RU" sz="2400" b="1" dirty="0" smtClean="0">
                <a:latin typeface="Bahnschrift Light Condensed" pitchFamily="34" charset="0"/>
              </a:rPr>
              <a:t>этап </a:t>
            </a:r>
            <a:r>
              <a:rPr lang="ru-RU" sz="2400" dirty="0" smtClean="0">
                <a:latin typeface="Bahnschrift Light Condensed" pitchFamily="34" charset="0"/>
              </a:rPr>
              <a:t>подготовки бизнес-плана предполагает сбор информации, необходимой для разработки каждого раздела плана. </a:t>
            </a:r>
            <a:r>
              <a:rPr lang="ru-RU" sz="2400" dirty="0" smtClean="0">
                <a:latin typeface="Bahnschrift Light Condensed" pitchFamily="34" charset="0"/>
              </a:rPr>
              <a:t>На этом этапе может быть необходимо участие экспертов и консультантов. Это могут быть специалисты предприятия или специализированных организаций, таких, например, как Дирекция по консалтингу Союза малых предприятий России. Для сбора информации необходимо составить перечень сведений, необходимых для подготовки основных разделов плана.</a:t>
            </a:r>
          </a:p>
          <a:p>
            <a:pPr>
              <a:buNone/>
            </a:pPr>
            <a:r>
              <a:rPr lang="ru-RU" dirty="0" smtClean="0"/>
              <a:t>   </a:t>
            </a:r>
            <a:r>
              <a:rPr lang="ru-RU" dirty="0" smtClean="0"/>
              <a:t>	</a:t>
            </a:r>
            <a:r>
              <a:rPr lang="ru-RU" sz="2400" b="1" dirty="0" smtClean="0">
                <a:latin typeface="Bahnschrift Light Condensed" pitchFamily="34" charset="0"/>
              </a:rPr>
              <a:t>Шестой этап </a:t>
            </a:r>
            <a:r>
              <a:rPr lang="ru-RU" sz="2400" dirty="0" smtClean="0">
                <a:latin typeface="Bahnschrift Light Condensed" pitchFamily="34" charset="0"/>
              </a:rPr>
              <a:t>подготовки – это непосредственное составление бизнес-плана. </a:t>
            </a:r>
            <a:r>
              <a:rPr lang="ru-RU" sz="2400" dirty="0" smtClean="0">
                <a:latin typeface="Bahnschrift Light Condensed" pitchFamily="34" charset="0"/>
              </a:rPr>
              <a:t>Как правило, разработка бизнес-плана должна осуществляться под руководством того, кто будет управлять реализацией плана, или в случае небольшого проекта непосредственно руководителем, предпринимателем. Ему могут помогать консультанты, эксперты.</a:t>
            </a:r>
          </a:p>
          <a:p>
            <a:pPr>
              <a:buNone/>
            </a:pPr>
            <a:r>
              <a:rPr lang="ru-RU" sz="2400" dirty="0" smtClean="0">
                <a:latin typeface="Bahnschrift Light Condensed" pitchFamily="34" charset="0"/>
              </a:rPr>
              <a:t>     </a:t>
            </a:r>
            <a:r>
              <a:rPr lang="ru-RU" sz="2400" dirty="0" smtClean="0">
                <a:latin typeface="Bahnschrift Light Condensed" pitchFamily="34" charset="0"/>
              </a:rPr>
              <a:t>	</a:t>
            </a:r>
            <a:r>
              <a:rPr lang="ru-RU" sz="2400" b="1" dirty="0" smtClean="0">
                <a:latin typeface="Bahnschrift Light Condensed" pitchFamily="34" charset="0"/>
              </a:rPr>
              <a:t>Седьмой этап </a:t>
            </a:r>
            <a:r>
              <a:rPr lang="ru-RU" sz="2400" dirty="0" smtClean="0">
                <a:latin typeface="Bahnschrift Light Condensed" pitchFamily="34" charset="0"/>
              </a:rPr>
              <a:t>может заключаться в проведении предварительной экспертизы плана, после чего план может быть представлен инвесторам или кредиторам</a:t>
            </a:r>
          </a:p>
          <a:p>
            <a:endParaRPr lang="ru-RU" sz="2400" dirty="0" smtClean="0">
              <a:latin typeface="Bahnschrift Light Condensed"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5543560"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357158" y="500042"/>
            <a:ext cx="7239000" cy="4846320"/>
          </a:xfrm>
        </p:spPr>
        <p:txBody>
          <a:bodyPr>
            <a:normAutofit fontScale="25000" lnSpcReduction="20000"/>
          </a:bodyPr>
          <a:lstStyle/>
          <a:p>
            <a:pPr hangingPunct="0"/>
            <a:r>
              <a:rPr lang="ru-RU" sz="8800" dirty="0" smtClean="0">
                <a:latin typeface="Constantia" pitchFamily="18" charset="0"/>
              </a:rPr>
              <a:t>В последнее время в России сложилась достаточно разветвленная сеть аудиторских фирм и частнопрактикующих аудиторов. Многие из них выявили и обобщили большое количество типичных ошибок в различных отраслях бизнеса, на которых должны учиться действующие и потенциальные предприниматели. </a:t>
            </a:r>
          </a:p>
          <a:p>
            <a:pPr hangingPunct="0"/>
            <a:r>
              <a:rPr lang="ru-RU" sz="8800" dirty="0" smtClean="0">
                <a:latin typeface="Constantia" pitchFamily="18" charset="0"/>
              </a:rPr>
              <a:t>Имеющийся опыт по подготовке бизнес-планов для малого и большого бизнеса позволяет сделать, может быть, неожиданное заключение: составить бизнес-план для малого бизнеса весьма сложно. У крупного предприятия высокий «запас непотопляемости» уже в силу величины активов, социальной значимости и т.п. предприниматель в малом бизнесе, как правило, не защищен. У него нет больших активов, главная гарантия – известность по прошлым сделкам и он сам. Ему надо многим и многое доказывать, чтобы получить деньги или поддержку. </a:t>
            </a:r>
            <a:r>
              <a:rPr lang="ru-RU" sz="8800" dirty="0" smtClean="0">
                <a:latin typeface="Constantia" pitchFamily="18" charset="0"/>
              </a:rPr>
              <a:t>Вместе с тем во всем цивилизованном мире большой бизнес начинается с малого.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274321"/>
            <a:ext cx="7258072" cy="45719"/>
          </a:xfrm>
        </p:spPr>
        <p:txBody>
          <a:bodyPr>
            <a:normAutofit fontScale="90000"/>
          </a:bodyPr>
          <a:lstStyle/>
          <a:p>
            <a:r>
              <a:rPr lang="ru-RU" dirty="0" smtClean="0"/>
              <a:t>										</a:t>
            </a:r>
            <a:endParaRPr lang="ru-RU" dirty="0"/>
          </a:p>
        </p:txBody>
      </p:sp>
      <p:sp>
        <p:nvSpPr>
          <p:cNvPr id="3" name="Содержимое 2"/>
          <p:cNvSpPr>
            <a:spLocks noGrp="1"/>
          </p:cNvSpPr>
          <p:nvPr>
            <p:ph idx="1"/>
          </p:nvPr>
        </p:nvSpPr>
        <p:spPr>
          <a:xfrm>
            <a:off x="357158" y="428604"/>
            <a:ext cx="7339042" cy="6027132"/>
          </a:xfrm>
        </p:spPr>
        <p:txBody>
          <a:bodyPr>
            <a:normAutofit fontScale="92500" lnSpcReduction="10000"/>
          </a:bodyPr>
          <a:lstStyle/>
          <a:p>
            <a:r>
              <a:rPr lang="ru-RU" sz="2200" dirty="0" smtClean="0">
                <a:latin typeface="Constantia" pitchFamily="18" charset="0"/>
              </a:rPr>
              <a:t>Именно здесь появляются и начинают апробироваться наиболее интересные идеи, а некоторые из них довольно быстро претворяются в жизнь и начинают приносить плоды, становясь большим бизнесом. Этот процесс на средних и крупных предприятиях сопровождается, как правило, ошибками, высокими рисками и неизбежными трудноразрешимыми конфликтами.</a:t>
            </a:r>
          </a:p>
          <a:p>
            <a:r>
              <a:rPr lang="ru-RU" sz="2200" dirty="0" smtClean="0">
                <a:latin typeface="Constantia" pitchFamily="18" charset="0"/>
              </a:rPr>
              <a:t>Что нужно доказать потенциальному партнеру или инвестору? Во-первых, что у инициатора проекта есть положительный опыт в бизнесе. Во-вторых, что  идея имеет рыночные перспективы. В-третьих, что финансовый план, как наиболее ответственный раздел, составлен грамотно и объективно. В нем указано, сколько денег и в какие сроки требуется проекту, как и когда их возвратят и с какой прибылью. В-четвертых, следует подробно остановиться на рисках проекта, так как венчурные деловые проекты характеризуются большими рисками. Все вместе разделы бизнес-плана должны быть системой доказательств перспективности данного проекта. Именно хорошо подготовленный бизнес-план позволяет добиться задуманной цели.</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20040"/>
            <a:ext cx="1928826" cy="3823340"/>
          </a:xfrm>
        </p:spPr>
        <p:txBody>
          <a:bodyPr>
            <a:noAutofit/>
          </a:bodyPr>
          <a:lstStyle/>
          <a:p>
            <a:pPr hangingPunct="0"/>
            <a:endParaRPr lang="ru-RU" sz="2400" dirty="0"/>
          </a:p>
        </p:txBody>
      </p:sp>
      <p:pic>
        <p:nvPicPr>
          <p:cNvPr id="38914" name="Picture 2"/>
          <p:cNvPicPr>
            <a:picLocks noGrp="1" noChangeAspect="1" noChangeArrowheads="1"/>
          </p:cNvPicPr>
          <p:nvPr>
            <p:ph idx="1"/>
          </p:nvPr>
        </p:nvPicPr>
        <p:blipFill>
          <a:blip r:embed="rId2"/>
          <a:srcRect/>
          <a:stretch>
            <a:fillRect/>
          </a:stretch>
        </p:blipFill>
        <p:spPr bwMode="auto">
          <a:xfrm>
            <a:off x="285720" y="285728"/>
            <a:ext cx="7620053" cy="5715040"/>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186634" cy="1608762"/>
          </a:xfrm>
        </p:spPr>
        <p:txBody>
          <a:bodyPr>
            <a:normAutofit/>
          </a:bodyPr>
          <a:lstStyle/>
          <a:p>
            <a:r>
              <a:rPr lang="ru-RU" sz="2000" dirty="0" smtClean="0"/>
              <a:t>. Цели и задачи создания бизнес-планов. Анализ ошибок, связанных с </a:t>
            </a:r>
            <a:r>
              <a:rPr lang="ru-RU" sz="2000" dirty="0" err="1" smtClean="0"/>
              <a:t>бизнес-планированием</a:t>
            </a:r>
            <a:r>
              <a:rPr lang="ru-RU" sz="2000" dirty="0" smtClean="0"/>
              <a:t> в целом.</a:t>
            </a:r>
            <a:br>
              <a:rPr lang="ru-RU" sz="2000" dirty="0" smtClean="0"/>
            </a:br>
            <a:endParaRPr lang="ru-RU" sz="2000" dirty="0"/>
          </a:p>
        </p:txBody>
      </p:sp>
      <p:sp>
        <p:nvSpPr>
          <p:cNvPr id="3" name="Содержимое 2"/>
          <p:cNvSpPr>
            <a:spLocks noGrp="1"/>
          </p:cNvSpPr>
          <p:nvPr>
            <p:ph idx="1"/>
          </p:nvPr>
        </p:nvSpPr>
        <p:spPr>
          <a:xfrm>
            <a:off x="428596" y="2071678"/>
            <a:ext cx="7286676" cy="2643206"/>
          </a:xfrm>
        </p:spPr>
        <p:txBody>
          <a:bodyPr/>
          <a:lstStyle/>
          <a:p>
            <a:r>
              <a:rPr lang="ru-RU" dirty="0" smtClean="0">
                <a:latin typeface="Bahnschrift Light Condensed" pitchFamily="34" charset="0"/>
              </a:rPr>
              <a:t>Бизнес-план – это план создания и развития нового предприятия или стратегического хозяйственного подразделения, создаваемого для нового вида деятельности существующим предприятием. Обычно план представляет собой инвестиционный проект, проект вложения средств в какое-либо коммерческое мероприятие.</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58072" cy="1180134"/>
          </a:xfrm>
        </p:spPr>
        <p:txBody>
          <a:bodyPr/>
          <a:lstStyle/>
          <a:p>
            <a:r>
              <a:rPr lang="ru-RU" dirty="0" smtClean="0"/>
              <a:t>				</a:t>
            </a:r>
            <a:endParaRPr lang="ru-RU" dirty="0"/>
          </a:p>
        </p:txBody>
      </p:sp>
      <p:sp>
        <p:nvSpPr>
          <p:cNvPr id="3" name="Содержимое 2"/>
          <p:cNvSpPr>
            <a:spLocks noGrp="1"/>
          </p:cNvSpPr>
          <p:nvPr>
            <p:ph idx="1"/>
          </p:nvPr>
        </p:nvSpPr>
        <p:spPr>
          <a:xfrm>
            <a:off x="428596" y="1142984"/>
            <a:ext cx="7286676" cy="4786346"/>
          </a:xfrm>
        </p:spPr>
        <p:txBody>
          <a:bodyPr>
            <a:normAutofit fontScale="85000" lnSpcReduction="20000"/>
          </a:bodyPr>
          <a:lstStyle/>
          <a:p>
            <a:r>
              <a:rPr lang="ru-RU" dirty="0" smtClean="0"/>
              <a:t>Бизнес-план служит обоснованием, необходимым для привлечения инвестиций. Бизнес-планирование решает следующие задачи: </a:t>
            </a:r>
          </a:p>
          <a:p>
            <a:r>
              <a:rPr lang="ru-RU" dirty="0" smtClean="0"/>
              <a:t>	- оценивает жизнеспособность и устойчивость предприятия, снижает риск предпринимательской деятельности;</a:t>
            </a:r>
          </a:p>
          <a:p>
            <a:r>
              <a:rPr lang="ru-RU" dirty="0" smtClean="0"/>
              <a:t>	- конкретизирует перспективы деятельности на основе системы количественных и качественных показателей развития;</a:t>
            </a:r>
          </a:p>
          <a:p>
            <a:r>
              <a:rPr lang="ru-RU" dirty="0" smtClean="0"/>
              <a:t>	- создает основу для привлечения внимания, интереса и поддержки со стороны потенциальных инвесторов;</a:t>
            </a:r>
          </a:p>
          <a:p>
            <a:r>
              <a:rPr lang="ru-RU" dirty="0" smtClean="0"/>
              <a:t>	- позволяет получить первоначальный опыт планирования нового вида деятельности и сформировать перспективные представления о нем.</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357158" y="357166"/>
            <a:ext cx="7339042" cy="6098570"/>
          </a:xfrm>
        </p:spPr>
        <p:txBody>
          <a:bodyPr>
            <a:normAutofit fontScale="85000" lnSpcReduction="10000"/>
          </a:bodyPr>
          <a:lstStyle/>
          <a:p>
            <a:pPr>
              <a:buNone/>
            </a:pPr>
            <a:r>
              <a:rPr lang="ru-RU" dirty="0" smtClean="0"/>
              <a:t>     </a:t>
            </a:r>
            <a:r>
              <a:rPr lang="ru-RU" dirty="0" smtClean="0"/>
              <a:t>	Как правило, бизнес-план является основой для начала переговоров между предпринимателем и возможными инвесторами и кредиторами. Бизнес-план необходим при ведении переговоров с банками, органами государственной власти и управления, крупными фирмами, которые могут инвестировать или кредитовать деятельность, предусмотренную планом.</a:t>
            </a:r>
          </a:p>
          <a:p>
            <a:pPr>
              <a:buNone/>
            </a:pPr>
            <a:r>
              <a:rPr lang="ru-RU" dirty="0" smtClean="0"/>
              <a:t>    </a:t>
            </a:r>
            <a:r>
              <a:rPr lang="ru-RU" dirty="0" smtClean="0"/>
              <a:t>	Бизнес-план включает не весь комплекс общих целей и задач фирмы, а только одну из них, для решения которой и создается новое подразделение.</a:t>
            </a:r>
          </a:p>
          <a:p>
            <a:pPr>
              <a:buNone/>
            </a:pPr>
            <a:r>
              <a:rPr lang="ru-RU" dirty="0" smtClean="0"/>
              <a:t>    </a:t>
            </a:r>
            <a:r>
              <a:rPr lang="ru-RU" dirty="0" smtClean="0"/>
              <a:t>	Бизнес-план имеет четко очерченные временные рамки, по истечении которых определенные задачи должны быть решены и поставленные планом цели достигнуты, например, должен быть построен завод, развернуто производство и реализация продукции обеспечена окупаемость капиталовложений.</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Содержимое 2"/>
          <p:cNvSpPr>
            <a:spLocks noGrp="1"/>
          </p:cNvSpPr>
          <p:nvPr>
            <p:ph idx="1"/>
          </p:nvPr>
        </p:nvSpPr>
        <p:spPr>
          <a:xfrm>
            <a:off x="357158" y="285728"/>
            <a:ext cx="7339042" cy="6170008"/>
          </a:xfrm>
        </p:spPr>
        <p:txBody>
          <a:bodyPr>
            <a:normAutofit/>
          </a:bodyPr>
          <a:lstStyle/>
          <a:p>
            <a:pPr>
              <a:buNone/>
            </a:pPr>
            <a:r>
              <a:rPr lang="ru-RU" sz="2800" dirty="0" smtClean="0"/>
              <a:t>	</a:t>
            </a:r>
            <a:r>
              <a:rPr lang="ru-RU" sz="2800" b="1" i="1" dirty="0" smtClean="0"/>
              <a:t>Типичные ошибки в </a:t>
            </a:r>
            <a:r>
              <a:rPr lang="ru-RU" sz="2800" b="1" i="1" dirty="0" err="1" smtClean="0"/>
              <a:t>бизнес-планировании</a:t>
            </a:r>
            <a:r>
              <a:rPr lang="ru-RU" sz="2800" b="1" i="1" dirty="0" smtClean="0"/>
              <a:t>.</a:t>
            </a:r>
          </a:p>
          <a:p>
            <a:pPr>
              <a:buNone/>
            </a:pPr>
            <a:r>
              <a:rPr lang="ru-RU" sz="2200" b="1" dirty="0" smtClean="0"/>
              <a:t>        </a:t>
            </a:r>
            <a:r>
              <a:rPr lang="ru-RU" sz="2200" dirty="0" smtClean="0"/>
              <a:t>Анализ недостатков при осуществлении </a:t>
            </a:r>
            <a:r>
              <a:rPr lang="ru-RU" sz="2200" dirty="0" err="1" smtClean="0"/>
              <a:t>бизнес-проектов</a:t>
            </a:r>
            <a:r>
              <a:rPr lang="ru-RU" sz="2200" dirty="0" smtClean="0"/>
              <a:t> позволяет выявить типичные ошибки и наглядно продемонстрировать пользу профессионального менеджмента.</a:t>
            </a:r>
          </a:p>
          <a:p>
            <a:pPr>
              <a:buNone/>
            </a:pPr>
            <a:r>
              <a:rPr lang="ru-RU" sz="2200" dirty="0" smtClean="0"/>
              <a:t>	</a:t>
            </a:r>
            <a:r>
              <a:rPr lang="ru-RU" sz="2200" dirty="0" smtClean="0"/>
              <a:t>      Каждый </a:t>
            </a:r>
            <a:r>
              <a:rPr lang="ru-RU" sz="2200" dirty="0" smtClean="0"/>
              <a:t>проект, будь то новая разработка или план реорганизации предприятия, требует систематической работы с целью максимального достижения результатов при соблюдении установленных сроков, фиксированных затрат, определенных требований к качеству. </a:t>
            </a:r>
            <a:r>
              <a:rPr lang="ru-RU" sz="2200" dirty="0" smtClean="0"/>
              <a:t>Кратко перечислим наиболее часто повторяющиеся ошибки в этой сложной работе.</a:t>
            </a:r>
          </a:p>
          <a:p>
            <a:pPr lvl="1"/>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75</TotalTime>
  <Words>608</Words>
  <Application>Microsoft Office PowerPoint</Application>
  <PresentationFormat>Экран (4:3)</PresentationFormat>
  <Paragraphs>98</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Изящная</vt:lpstr>
      <vt:lpstr>Бизнес–планирование</vt:lpstr>
      <vt:lpstr>Бизнес–планирование: предвидение, этапы, конкретные шаги, основные результаты.</vt:lpstr>
      <vt:lpstr>    </vt:lpstr>
      <vt:lpstr>          </vt:lpstr>
      <vt:lpstr>Слайд 5</vt:lpstr>
      <vt:lpstr>. Цели и задачи создания бизнес-планов. Анализ ошибок, связанных с бизнес-планированием в целом. </vt:lpstr>
      <vt:lpstr>    </vt:lpstr>
      <vt:lpstr> </vt:lpstr>
      <vt:lpstr> </vt:lpstr>
      <vt:lpstr> </vt:lpstr>
      <vt:lpstr> </vt:lpstr>
      <vt:lpstr> </vt:lpstr>
      <vt:lpstr> </vt:lpstr>
      <vt:lpstr> Этапы разработки и                        структура бизнес-плана.</vt:lpstr>
      <vt:lpstr> </vt:lpstr>
      <vt:lpstr> </vt:lpstr>
      <vt:lpstr> </vt:lpstr>
      <vt:lpstr> </vt:lpstr>
      <vt:lpstr> </vt:lpstr>
      <vt:lpstr>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Бизнес–планирование</dc:title>
  <dc:creator>Эля</dc:creator>
  <cp:lastModifiedBy>Эля</cp:lastModifiedBy>
  <cp:revision>8</cp:revision>
  <dcterms:created xsi:type="dcterms:W3CDTF">2023-11-02T09:47:52Z</dcterms:created>
  <dcterms:modified xsi:type="dcterms:W3CDTF">2023-11-02T11:03:32Z</dcterms:modified>
</cp:coreProperties>
</file>