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9" r:id="rId12"/>
    <p:sldId id="267" r:id="rId13"/>
    <p:sldId id="268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03F777-51F6-46A1-AA97-DE622DEAC2DA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B2D433-C648-4FD3-84C7-CBF773A70B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Система работы школы по профилактике преступлений и правонарушений в начальной школе. </a:t>
            </a:r>
            <a:br>
              <a:rPr lang="ru-RU" b="1" i="1" dirty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3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Малимонова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Васильевна, учитель начальных классов и социальный педагог МБОУООШ 14, села </a:t>
            </a:r>
            <a:r>
              <a:rPr lang="ru-RU" sz="31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Великовечного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08012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Взаимодействие с заинтересованными организациями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 lnSpcReduction="10000"/>
          </a:bodyPr>
          <a:lstStyle/>
          <a:p>
            <a:pPr lvl="1"/>
            <a:r>
              <a:rPr lang="ru-RU" sz="2400" dirty="0" smtClean="0"/>
              <a:t>сотрудничество с комиссией по делам несовершеннолетних района;</a:t>
            </a:r>
            <a:endParaRPr lang="ru-RU" sz="1800" dirty="0" smtClean="0"/>
          </a:p>
          <a:p>
            <a:pPr lvl="1"/>
            <a:r>
              <a:rPr lang="ru-RU" sz="2400" dirty="0" smtClean="0"/>
              <a:t>сотрудничество с инспектором	по делам несовершеннолетних района;</a:t>
            </a:r>
            <a:endParaRPr lang="ru-RU" sz="1800" dirty="0" smtClean="0"/>
          </a:p>
          <a:p>
            <a:pPr lvl="1"/>
            <a:r>
              <a:rPr lang="ru-RU" sz="2400" dirty="0" smtClean="0"/>
              <a:t>сотрудничество с врачами: психологами, наркологами,</a:t>
            </a:r>
            <a:endParaRPr lang="ru-RU" sz="1800" dirty="0" smtClean="0"/>
          </a:p>
          <a:p>
            <a:pPr lvl="1"/>
            <a:r>
              <a:rPr lang="ru-RU" sz="2400" dirty="0" smtClean="0"/>
              <a:t>сотрудничество с работниками правоохранительных и следственных органов;</a:t>
            </a:r>
            <a:endParaRPr lang="ru-RU" sz="1800" dirty="0" smtClean="0"/>
          </a:p>
          <a:p>
            <a:pPr lvl="1"/>
            <a:r>
              <a:rPr lang="ru-RU" sz="2400" dirty="0" smtClean="0"/>
              <a:t>сотрудничество с районным центром занятости населения;</a:t>
            </a:r>
            <a:endParaRPr lang="ru-RU" sz="1800" dirty="0" smtClean="0"/>
          </a:p>
          <a:p>
            <a:pPr lvl="1"/>
            <a:r>
              <a:rPr lang="ru-RU" sz="2400" dirty="0" smtClean="0"/>
              <a:t>сотрудничество с городским домом детского творчества;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Информационная, организационно-методическая деятельность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ru-RU" sz="2400" dirty="0" smtClean="0"/>
              <a:t>проведение совместных малых и больших педагогических советов, целевых совещаний, дискуссий и т.п.;</a:t>
            </a:r>
            <a:endParaRPr lang="ru-RU" sz="1800" dirty="0" smtClean="0"/>
          </a:p>
          <a:p>
            <a:pPr lvl="1"/>
            <a:r>
              <a:rPr lang="ru-RU" sz="2400" dirty="0" smtClean="0"/>
              <a:t>взаимодействие методических объединений классных руководителей старших классов и учителей начальных классов (преемственность в работе);</a:t>
            </a:r>
            <a:endParaRPr lang="ru-RU" sz="1800" dirty="0" smtClean="0"/>
          </a:p>
          <a:p>
            <a:pPr lvl="1"/>
            <a:r>
              <a:rPr lang="ru-RU" sz="2400" dirty="0" smtClean="0"/>
              <a:t>составление психолого-педагогической карты учащихся, состоящих на </a:t>
            </a:r>
            <a:r>
              <a:rPr lang="ru-RU" sz="2400" dirty="0" err="1" smtClean="0"/>
              <a:t>внутришкольном</a:t>
            </a:r>
            <a:r>
              <a:rPr lang="ru-RU" sz="2400" dirty="0" smtClean="0"/>
              <a:t> контроле в ПДН;</a:t>
            </a:r>
            <a:endParaRPr lang="ru-RU" sz="1800" dirty="0" smtClean="0"/>
          </a:p>
          <a:p>
            <a:pPr lvl="1"/>
            <a:r>
              <a:rPr lang="ru-RU" sz="2400" dirty="0" smtClean="0"/>
              <a:t>разработка материалов в помощь классному руководителю;</a:t>
            </a:r>
            <a:endParaRPr lang="ru-RU" sz="1800" dirty="0" smtClean="0"/>
          </a:p>
          <a:p>
            <a:pPr lvl="1"/>
            <a:r>
              <a:rPr lang="ru-RU" sz="2400" dirty="0" smtClean="0"/>
              <a:t>составление психолого-педагогической характеристики класса;</a:t>
            </a:r>
            <a:endParaRPr lang="ru-RU" sz="1800" dirty="0" smtClean="0"/>
          </a:p>
          <a:p>
            <a:pPr lvl="1"/>
            <a:r>
              <a:rPr lang="ru-RU" sz="2400" dirty="0" smtClean="0"/>
              <a:t>организация выставок литературы, плакатов;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социометрического исследования классов.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Правовое просвещение учащихся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sz="2400" dirty="0" smtClean="0"/>
              <a:t>проведение месячника правовых знаний;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тематических лекториев;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диспутов, конференций.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4" name="Picture 3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140968"/>
            <a:ext cx="2193925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системе профилактики деятельности школы можно выделить два направления: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u="heavy" dirty="0" smtClean="0"/>
              <a:t>меры общей </a:t>
            </a:r>
            <a:r>
              <a:rPr lang="ru-RU" b="1" i="1" u="heavy" dirty="0" smtClean="0"/>
              <a:t>профилактики</a:t>
            </a:r>
          </a:p>
          <a:p>
            <a:endParaRPr lang="ru-RU" dirty="0"/>
          </a:p>
        </p:txBody>
      </p:sp>
      <p:pic>
        <p:nvPicPr>
          <p:cNvPr id="4" name="Рисунок 3" descr="IMG-20220624-WA0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2340000" cy="1755000"/>
          </a:xfrm>
          <a:prstGeom prst="rect">
            <a:avLst/>
          </a:prstGeom>
        </p:spPr>
      </p:pic>
      <p:pic>
        <p:nvPicPr>
          <p:cNvPr id="5" name="Рисунок 4" descr="DSC06615.JPG"/>
          <p:cNvPicPr>
            <a:picLocks noChangeAspect="1"/>
          </p:cNvPicPr>
          <p:nvPr/>
        </p:nvPicPr>
        <p:blipFill>
          <a:blip r:embed="rId3" cstate="print"/>
          <a:srcRect t="9509" r="23845"/>
          <a:stretch>
            <a:fillRect/>
          </a:stretch>
        </p:blipFill>
        <p:spPr>
          <a:xfrm>
            <a:off x="971600" y="3861048"/>
            <a:ext cx="6552728" cy="2780928"/>
          </a:xfrm>
          <a:prstGeom prst="rect">
            <a:avLst/>
          </a:prstGeom>
        </p:spPr>
      </p:pic>
      <p:pic>
        <p:nvPicPr>
          <p:cNvPr id="6" name="Рисунок 5" descr="IMG_20170505_0853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060848"/>
            <a:ext cx="2340000" cy="1755000"/>
          </a:xfrm>
          <a:prstGeom prst="rect">
            <a:avLst/>
          </a:prstGeom>
        </p:spPr>
      </p:pic>
      <p:pic>
        <p:nvPicPr>
          <p:cNvPr id="7" name="Рисунок 6" descr="DSC056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2060848"/>
            <a:ext cx="2340000" cy="1755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r>
              <a:rPr lang="ru-RU" b="1" i="1" u="heavy" dirty="0" smtClean="0"/>
              <a:t>меры специальной</a:t>
            </a:r>
            <a:r>
              <a:rPr lang="ru-RU" b="1" i="1" dirty="0" smtClean="0"/>
              <a:t> </a:t>
            </a:r>
            <a:r>
              <a:rPr lang="ru-RU" b="1" i="1" u="heavy" dirty="0" smtClean="0"/>
              <a:t>профилактики</a:t>
            </a:r>
            <a:r>
              <a:rPr lang="ru-RU" i="1" u="heavy" dirty="0" smtClean="0"/>
              <a:t>,</a:t>
            </a:r>
            <a:endParaRPr lang="ru-RU" dirty="0"/>
          </a:p>
        </p:txBody>
      </p:sp>
      <p:pic>
        <p:nvPicPr>
          <p:cNvPr id="4" name="Рисунок 3" descr="IMG_1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80728"/>
            <a:ext cx="2551832" cy="1913874"/>
          </a:xfrm>
          <a:prstGeom prst="rect">
            <a:avLst/>
          </a:prstGeom>
        </p:spPr>
      </p:pic>
      <p:pic>
        <p:nvPicPr>
          <p:cNvPr id="5" name="Рисунок 4" descr="DSCN39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519" y="764704"/>
            <a:ext cx="3840427" cy="2880320"/>
          </a:xfrm>
          <a:prstGeom prst="rect">
            <a:avLst/>
          </a:prstGeom>
        </p:spPr>
      </p:pic>
      <p:pic>
        <p:nvPicPr>
          <p:cNvPr id="6" name="Рисунок 5" descr="DSC029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83614"/>
            <a:ext cx="4176464" cy="3132348"/>
          </a:xfrm>
          <a:prstGeom prst="rect">
            <a:avLst/>
          </a:prstGeom>
        </p:spPr>
      </p:pic>
      <p:pic>
        <p:nvPicPr>
          <p:cNvPr id="7" name="Рисунок 6" descr="DSC030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4149080"/>
            <a:ext cx="2771800" cy="20788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Мероприятия в школе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SC0572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195671" cy="2396753"/>
          </a:xfrm>
        </p:spPr>
      </p:pic>
      <p:pic>
        <p:nvPicPr>
          <p:cNvPr id="5" name="Рисунок 4" descr="DSCN5061.JPG"/>
          <p:cNvPicPr>
            <a:picLocks noChangeAspect="1"/>
          </p:cNvPicPr>
          <p:nvPr/>
        </p:nvPicPr>
        <p:blipFill>
          <a:blip r:embed="rId3" cstate="print"/>
          <a:srcRect l="17713" t="43175" r="12988" b="4851"/>
          <a:stretch>
            <a:fillRect/>
          </a:stretch>
        </p:blipFill>
        <p:spPr>
          <a:xfrm>
            <a:off x="3511374" y="1052736"/>
            <a:ext cx="5632626" cy="3168352"/>
          </a:xfrm>
          <a:prstGeom prst="rect">
            <a:avLst/>
          </a:prstGeom>
        </p:spPr>
      </p:pic>
      <p:pic>
        <p:nvPicPr>
          <p:cNvPr id="6" name="Рисунок 5" descr="DSC055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933056"/>
            <a:ext cx="3227850" cy="2420888"/>
          </a:xfrm>
          <a:prstGeom prst="rect">
            <a:avLst/>
          </a:prstGeom>
        </p:spPr>
      </p:pic>
      <p:pic>
        <p:nvPicPr>
          <p:cNvPr id="7" name="Рисунок 6" descr="DSC06649.JPG"/>
          <p:cNvPicPr>
            <a:picLocks noChangeAspect="1"/>
          </p:cNvPicPr>
          <p:nvPr/>
        </p:nvPicPr>
        <p:blipFill>
          <a:blip r:embed="rId5" cstate="print"/>
          <a:srcRect t="29302" b="18039"/>
          <a:stretch>
            <a:fillRect/>
          </a:stretch>
        </p:blipFill>
        <p:spPr>
          <a:xfrm>
            <a:off x="3491880" y="4293096"/>
            <a:ext cx="5652120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Показателями результативности работы по профилактике </a:t>
            </a:r>
            <a:r>
              <a:rPr lang="ru-RU" sz="2800" b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правонарушений </a:t>
            </a: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считаю: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Отсутствие учащихся систематически пропускающих уроки без уважительных причин;	</a:t>
            </a:r>
          </a:p>
          <a:p>
            <a:r>
              <a:rPr lang="ru-RU" dirty="0" smtClean="0"/>
              <a:t>2. Уменьшение количества</a:t>
            </a:r>
          </a:p>
          <a:p>
            <a:r>
              <a:rPr lang="ru-RU" dirty="0" smtClean="0"/>
              <a:t>конфликтных ситуаций в классных коллективах;</a:t>
            </a:r>
          </a:p>
          <a:p>
            <a:pPr lvl="0"/>
            <a:r>
              <a:rPr lang="ru-RU" dirty="0" smtClean="0"/>
              <a:t>Увеличение количества обращений за социально-педагогической помощью к администрации школы, социальному педагогу, педагогу-психологу ;</a:t>
            </a:r>
          </a:p>
          <a:p>
            <a:pPr lvl="0"/>
            <a:r>
              <a:rPr lang="ru-RU" dirty="0" smtClean="0"/>
              <a:t>Отсутствие числа учащихся состоящих на учете в КДН.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124200"/>
            <a:ext cx="6982544" cy="189436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</a:rPr>
              <a:t>Задачи: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	содействие </a:t>
            </a:r>
            <a:r>
              <a:rPr lang="ru-RU" sz="2000" dirty="0" smtClean="0">
                <a:solidFill>
                  <a:schemeClr val="tx1"/>
                </a:solidFill>
              </a:rPr>
              <a:t>ребенку в реализации и защите его прав и законных интересов, </a:t>
            </a:r>
            <a:r>
              <a:rPr lang="ru-RU" sz="2000" dirty="0" smtClean="0">
                <a:solidFill>
                  <a:schemeClr val="tx1"/>
                </a:solidFill>
              </a:rPr>
              <a:t>	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контроль </a:t>
            </a:r>
            <a:r>
              <a:rPr lang="ru-RU" sz="2000" dirty="0" smtClean="0">
                <a:solidFill>
                  <a:schemeClr val="tx1"/>
                </a:solidFill>
              </a:rPr>
              <a:t>за соблюдением законодательства РФ и субъектов РФ в области образования несовершеннолетних;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	формирование </a:t>
            </a:r>
            <a:r>
              <a:rPr lang="ru-RU" sz="2000" dirty="0" smtClean="0">
                <a:solidFill>
                  <a:schemeClr val="tx1"/>
                </a:solidFill>
              </a:rPr>
              <a:t>законопослушного поведения детей и подростков;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	оказание </a:t>
            </a:r>
            <a:r>
              <a:rPr lang="ru-RU" sz="2000" dirty="0" smtClean="0">
                <a:solidFill>
                  <a:schemeClr val="tx1"/>
                </a:solidFill>
              </a:rPr>
              <a:t>социально-психологической и педагогической помощи детям и семьям, </a:t>
            </a:r>
            <a:r>
              <a:rPr lang="ru-RU" sz="2000" dirty="0" smtClean="0">
                <a:solidFill>
                  <a:schemeClr val="tx1"/>
                </a:solidFill>
              </a:rPr>
              <a:t>	нуждающимся </a:t>
            </a:r>
            <a:r>
              <a:rPr lang="ru-RU" sz="2000" dirty="0" smtClean="0">
                <a:solidFill>
                  <a:schemeClr val="tx1"/>
                </a:solidFill>
              </a:rPr>
              <a:t>в ней;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выявление детей и семей, находящихся в социально- опасном положении;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	профилактика </a:t>
            </a:r>
            <a:r>
              <a:rPr lang="ru-RU" sz="2000" dirty="0" smtClean="0">
                <a:solidFill>
                  <a:schemeClr val="tx1"/>
                </a:solidFill>
              </a:rPr>
              <a:t>раннего семейного неблагополучия.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ages_zamsem18.jpg"/>
          <p:cNvPicPr>
            <a:picLocks noChangeAspect="1"/>
          </p:cNvPicPr>
          <p:nvPr/>
        </p:nvPicPr>
        <p:blipFill>
          <a:blip r:embed="rId2" cstate="print"/>
          <a:srcRect t="20170" b="14836"/>
          <a:stretch>
            <a:fillRect/>
          </a:stretch>
        </p:blipFill>
        <p:spPr>
          <a:xfrm>
            <a:off x="4211960" y="4509120"/>
            <a:ext cx="4680520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onsole" pitchFamily="49" charset="0"/>
              </a:rPr>
              <a:t>Нормативно-правовая база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Конституция РФ;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Конвенция о правах ребёнка;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Закон «Об образовании»;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 Федеральный  закон об основах системы профилактики безнадзорности и правонарушений несовершеннолетних (ФЗ № 120);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Гражданский кодекс;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Семейный кодекс;</a:t>
            </a: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q"/>
            </a:pPr>
            <a:r>
              <a:rPr lang="ru-RU" b="1" dirty="0" smtClean="0"/>
              <a:t>Устав школы и т.д.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933056"/>
            <a:ext cx="3286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Профилактическая функция </a:t>
            </a:r>
            <a:endParaRPr lang="ru-RU" dirty="0"/>
          </a:p>
        </p:txBody>
      </p:sp>
      <p:pic>
        <p:nvPicPr>
          <p:cNvPr id="4" name="Содержимое 3" descr="20507d3a28965ccb35db7c3981df8b6c4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Для реализации поставленных задач предполагается выполнение следующих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функций: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Профилактическая </a:t>
            </a:r>
            <a:r>
              <a:rPr lang="ru-RU" b="1" dirty="0" smtClean="0"/>
              <a:t>функция </a:t>
            </a:r>
            <a:endParaRPr lang="ru-RU" b="1" dirty="0" smtClean="0"/>
          </a:p>
          <a:p>
            <a:r>
              <a:rPr lang="ru-RU" b="1" dirty="0" smtClean="0"/>
              <a:t>Защитно-охранная </a:t>
            </a:r>
            <a:r>
              <a:rPr lang="ru-RU" b="1" dirty="0" smtClean="0"/>
              <a:t>функция</a:t>
            </a:r>
          </a:p>
          <a:p>
            <a:r>
              <a:rPr lang="ru-RU" b="1" dirty="0" smtClean="0"/>
              <a:t>Организационная </a:t>
            </a:r>
            <a:r>
              <a:rPr lang="ru-RU" b="1" dirty="0" smtClean="0"/>
              <a:t>функция</a:t>
            </a:r>
          </a:p>
          <a:p>
            <a:endParaRPr lang="ru-RU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212976"/>
            <a:ext cx="3132137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нашей школе ведется большая плодотворная работа по профилактике правонарушений среди несовершеннолетних. Для наглядности приведу цифры, которые являются доказательной базой данного утверждения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/>
          <a:lstStyle/>
          <a:p>
            <a:r>
              <a:rPr lang="ru-RU" b="1" dirty="0" smtClean="0"/>
              <a:t>В 2021 году- 2 состоящих на учете в КДН и 1 семья,</a:t>
            </a:r>
            <a:endParaRPr lang="ru-RU" dirty="0" smtClean="0"/>
          </a:p>
          <a:p>
            <a:r>
              <a:rPr lang="ru-RU" b="1" dirty="0" smtClean="0"/>
              <a:t>В 2022 году – 0 состоящих на учете и семей 0</a:t>
            </a:r>
            <a:endParaRPr lang="ru-RU" dirty="0" smtClean="0"/>
          </a:p>
          <a:p>
            <a:r>
              <a:rPr lang="ru-RU" b="1" dirty="0" smtClean="0"/>
              <a:t>В 2023 году – 0 и 0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4" descr="4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09120"/>
            <a:ext cx="14525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77072"/>
            <a:ext cx="2193925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Диагностическую деятельность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sz="2400" dirty="0" smtClean="0"/>
              <a:t>выявление учащихся с отклонениями в поведении в </a:t>
            </a:r>
            <a:r>
              <a:rPr lang="ru-RU" sz="2400" b="1" dirty="0" smtClean="0"/>
              <a:t>первом классе</a:t>
            </a:r>
            <a:r>
              <a:rPr lang="ru-RU" sz="2400" dirty="0" smtClean="0"/>
              <a:t> и своевременная организация работы по коррекции их поведения;</a:t>
            </a:r>
            <a:endParaRPr lang="ru-RU" sz="1800" dirty="0" smtClean="0"/>
          </a:p>
          <a:p>
            <a:pPr lvl="1"/>
            <a:r>
              <a:rPr lang="ru-RU" sz="2400" dirty="0" smtClean="0"/>
              <a:t>изучение уровня развития и воспитанности учащихся;</a:t>
            </a:r>
            <a:endParaRPr lang="ru-RU" sz="1800" dirty="0" smtClean="0"/>
          </a:p>
          <a:p>
            <a:pPr lvl="1"/>
            <a:r>
              <a:rPr lang="ru-RU" sz="2400" dirty="0" smtClean="0"/>
              <a:t>наблюдение за учащимися в различных ситуациях;</a:t>
            </a:r>
            <a:endParaRPr lang="ru-RU" sz="1800" dirty="0" smtClean="0"/>
          </a:p>
          <a:p>
            <a:pPr lvl="1"/>
            <a:r>
              <a:rPr lang="ru-RU" sz="2400" dirty="0" smtClean="0"/>
              <a:t>определение положения ребенка в коллективе сверстников, в семье;</a:t>
            </a: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Индивидуально-коррекционную работу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ru-RU" sz="2400" dirty="0" smtClean="0"/>
              <a:t>индивидуальное консультирование по вопросам исправления недостатков поведения;</a:t>
            </a:r>
            <a:endParaRPr lang="ru-RU" sz="1800" dirty="0" smtClean="0"/>
          </a:p>
          <a:p>
            <a:pPr lvl="1"/>
            <a:r>
              <a:rPr lang="ru-RU" sz="2400" dirty="0" smtClean="0"/>
              <a:t>изучение индивидуальных особенностей, уровня воспитанности учащихся и на основе изученного определение конкретных задач и методов дальнейшего педагогического воздействия;</a:t>
            </a:r>
            <a:endParaRPr lang="ru-RU" sz="1800" dirty="0" smtClean="0"/>
          </a:p>
          <a:p>
            <a:pPr lvl="1"/>
            <a:r>
              <a:rPr lang="ru-RU" sz="2400" dirty="0" smtClean="0"/>
              <a:t>индивидуальная работа классного руководителя, социального педагога -психолога, администрации школы с учащимися, требующими коррекции поведения;</a:t>
            </a:r>
            <a:endParaRPr lang="ru-RU" sz="1800" dirty="0" smtClean="0"/>
          </a:p>
          <a:p>
            <a:pPr lvl="1"/>
            <a:r>
              <a:rPr lang="ru-RU" sz="2400" dirty="0" smtClean="0"/>
              <a:t>создание условий для развития творческих способностей ребенка, помощь в организации разумного досуга (кружки, спортивные секции и др.);</a:t>
            </a:r>
            <a:endParaRPr lang="ru-RU" sz="1800" dirty="0" smtClean="0"/>
          </a:p>
          <a:p>
            <a:pPr lvl="1"/>
            <a:r>
              <a:rPr lang="ru-RU" sz="2400" dirty="0" smtClean="0"/>
              <a:t>вовлечение учащихся в активную общественную работу;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тренингов общения;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тренингов психологической разгрузки;</a:t>
            </a:r>
            <a:endParaRPr lang="ru-RU" sz="1800" dirty="0" smtClean="0"/>
          </a:p>
          <a:p>
            <a:pPr lvl="1"/>
            <a:r>
              <a:rPr lang="ru-RU" sz="2400" dirty="0" smtClean="0"/>
              <a:t>привлечение к чтению художественной литературы.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Работа с семьей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ru-RU" sz="2400" dirty="0" smtClean="0"/>
              <a:t>изучение социального положения ребенка в семье;</a:t>
            </a:r>
            <a:endParaRPr lang="ru-RU" sz="1800" dirty="0" smtClean="0"/>
          </a:p>
          <a:p>
            <a:pPr lvl="1"/>
            <a:r>
              <a:rPr lang="ru-RU" sz="2400" dirty="0" smtClean="0"/>
              <a:t>выступление учителей на родительских собраниях;</a:t>
            </a:r>
            <a:endParaRPr lang="ru-RU" sz="1800" dirty="0" smtClean="0"/>
          </a:p>
          <a:p>
            <a:pPr lvl="1"/>
            <a:r>
              <a:rPr lang="ru-RU" sz="2400" dirty="0" smtClean="0"/>
              <a:t>посещение	семей	с	целью	проведения	бесед	по	вопросам профилактики преступлений и правонарушений;</a:t>
            </a:r>
            <a:endParaRPr lang="ru-RU" sz="1800" dirty="0" smtClean="0"/>
          </a:p>
          <a:p>
            <a:pPr lvl="1"/>
            <a:r>
              <a:rPr lang="ru-RU" sz="2400" dirty="0" smtClean="0"/>
              <a:t>встречи с инспектором ПДН;</a:t>
            </a:r>
            <a:endParaRPr lang="ru-RU" sz="1800" dirty="0" smtClean="0"/>
          </a:p>
          <a:p>
            <a:pPr lvl="1"/>
            <a:r>
              <a:rPr lang="ru-RU" sz="2400" dirty="0" smtClean="0"/>
              <a:t>индивидуальные консультации для родителей;</a:t>
            </a:r>
            <a:endParaRPr lang="ru-RU" sz="1800" dirty="0" smtClean="0"/>
          </a:p>
          <a:p>
            <a:pPr lvl="1"/>
            <a:r>
              <a:rPr lang="ru-RU" sz="2400" dirty="0" smtClean="0"/>
              <a:t>совместная	профилактическая	работа	школы	с	родительскими комитетами классов.</a:t>
            </a:r>
            <a:endParaRPr lang="ru-RU" sz="1800" dirty="0" smtClean="0"/>
          </a:p>
          <a:p>
            <a:pPr lvl="1"/>
            <a:r>
              <a:rPr lang="ru-RU" sz="2400" dirty="0" smtClean="0"/>
              <a:t>вовлечение в работу с семьей родительских комитетов класс школы, школьной профилактической комиссии;</a:t>
            </a:r>
            <a:endParaRPr lang="ru-RU" sz="1800" dirty="0" smtClean="0"/>
          </a:p>
          <a:p>
            <a:pPr lvl="1"/>
            <a:r>
              <a:rPr lang="ru-RU" sz="2400" dirty="0" smtClean="0"/>
              <a:t>привлечение родителей к проведению родительских собраний, бесед с учащимися, к участию в общешкольных мероприятиях;</a:t>
            </a:r>
            <a:endParaRPr lang="ru-RU" sz="1800" dirty="0" smtClean="0"/>
          </a:p>
          <a:p>
            <a:pPr lvl="1"/>
            <a:r>
              <a:rPr lang="ru-RU" sz="2400" dirty="0" smtClean="0"/>
              <a:t>проведение творческих встреч, тематических родительски собраний;</a:t>
            </a:r>
            <a:endParaRPr lang="ru-RU" sz="1800" dirty="0" smtClean="0"/>
          </a:p>
          <a:p>
            <a:pPr lvl="1"/>
            <a:r>
              <a:rPr lang="ru-RU" sz="2400" dirty="0" smtClean="0"/>
              <a:t>привлечение специалистов для индивидуальных консультаций и встреч с родителями (психологов, наркологов,</a:t>
            </a:r>
            <a:endParaRPr lang="ru-RU" sz="1800" dirty="0" smtClean="0"/>
          </a:p>
          <a:p>
            <a:pPr lvl="1"/>
            <a:r>
              <a:rPr lang="ru-RU" sz="2400" dirty="0" smtClean="0"/>
              <a:t>приглашение	родителей	неблагополучных	семей	на	школьные праздники, лектории и др.;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362</TotalTime>
  <Words>441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Система работы школы по профилактике преступлений и правонарушений в начальной школе.  </vt:lpstr>
      <vt:lpstr>Задачи:  содействие ребенку в реализации и защите его прав и законных интересов,    контроль за соблюдением законодательства РФ и субъектов РФ в области образования несовершеннолетних;  формирование законопослушного поведения детей и подростков;  оказание социально-психологической и педагогической помощи детям и семьям,  нуждающимся в ней; выявление детей и семей, находящихся в социально- опасном положении;  профилактика раннего семейного неблагополучия. </vt:lpstr>
      <vt:lpstr>Нормативно-правовая база</vt:lpstr>
      <vt:lpstr>Профилактическая функция </vt:lpstr>
      <vt:lpstr>Для реализации поставленных задач предполагается выполнение следующих функций: </vt:lpstr>
      <vt:lpstr>В нашей школе ведется большая плодотворная работа по профилактике правонарушений среди несовершеннолетних. Для наглядности приведу цифры, которые являются доказательной базой данного утверждения. </vt:lpstr>
      <vt:lpstr>Диагностическую деятельность</vt:lpstr>
      <vt:lpstr>Индивидуально-коррекционную работу</vt:lpstr>
      <vt:lpstr>Работа с семьей</vt:lpstr>
      <vt:lpstr>Взаимодействие с заинтересованными организациями </vt:lpstr>
      <vt:lpstr>Информационная, организационно-методическая деятельность</vt:lpstr>
      <vt:lpstr>Правовое просвещение учащихся </vt:lpstr>
      <vt:lpstr>В системе профилактики деятельности школы можно выделить два направления: </vt:lpstr>
      <vt:lpstr>Слайд 14</vt:lpstr>
      <vt:lpstr>Мероприятия в школе</vt:lpstr>
      <vt:lpstr>Показателями результативности работы по профилактике правонарушений считаю: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школы по профилактике преступлений и правонарушений в начальной школе.</dc:title>
  <dc:creator>user</dc:creator>
  <cp:lastModifiedBy>user</cp:lastModifiedBy>
  <cp:revision>2</cp:revision>
  <dcterms:created xsi:type="dcterms:W3CDTF">2023-10-30T08:40:14Z</dcterms:created>
  <dcterms:modified xsi:type="dcterms:W3CDTF">2023-10-30T14:42:20Z</dcterms:modified>
</cp:coreProperties>
</file>