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1"/>
  </p:sldMasterIdLst>
  <p:sldIdLst>
    <p:sldId id="256" r:id="rId2"/>
    <p:sldId id="257" r:id="rId3"/>
    <p:sldId id="301" r:id="rId4"/>
    <p:sldId id="300" r:id="rId5"/>
    <p:sldId id="258" r:id="rId6"/>
    <p:sldId id="261" r:id="rId7"/>
    <p:sldId id="259" r:id="rId8"/>
    <p:sldId id="263" r:id="rId9"/>
    <p:sldId id="264" r:id="rId10"/>
    <p:sldId id="289" r:id="rId11"/>
    <p:sldId id="265" r:id="rId12"/>
    <p:sldId id="266" r:id="rId13"/>
    <p:sldId id="267" r:id="rId14"/>
    <p:sldId id="268" r:id="rId15"/>
    <p:sldId id="269" r:id="rId16"/>
    <p:sldId id="270" r:id="rId17"/>
    <p:sldId id="271" r:id="rId18"/>
    <p:sldId id="272" r:id="rId19"/>
    <p:sldId id="273" r:id="rId20"/>
    <p:sldId id="290" r:id="rId21"/>
    <p:sldId id="303" r:id="rId22"/>
    <p:sldId id="302" r:id="rId23"/>
    <p:sldId id="274" r:id="rId24"/>
    <p:sldId id="275" r:id="rId25"/>
    <p:sldId id="276" r:id="rId26"/>
    <p:sldId id="277" r:id="rId27"/>
    <p:sldId id="278" r:id="rId28"/>
    <p:sldId id="291" r:id="rId29"/>
    <p:sldId id="292" r:id="rId30"/>
    <p:sldId id="296" r:id="rId31"/>
    <p:sldId id="297" r:id="rId32"/>
    <p:sldId id="298" r:id="rId33"/>
    <p:sldId id="299" r:id="rId34"/>
    <p:sldId id="279" r:id="rId35"/>
    <p:sldId id="280" r:id="rId36"/>
    <p:sldId id="281" r:id="rId37"/>
    <p:sldId id="282" r:id="rId38"/>
    <p:sldId id="295" r:id="rId39"/>
    <p:sldId id="283" r:id="rId40"/>
    <p:sldId id="284" r:id="rId41"/>
    <p:sldId id="285" r:id="rId42"/>
    <p:sldId id="260" r:id="rId43"/>
    <p:sldId id="286" r:id="rId44"/>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Bookman Old Style" pitchFamily="18" charset="0"/>
        <a:ea typeface="+mn-ea"/>
        <a:cs typeface="+mn-cs"/>
      </a:defRPr>
    </a:lvl1pPr>
    <a:lvl2pPr marL="457200" algn="l" rtl="0" fontAlgn="base">
      <a:spcBef>
        <a:spcPct val="0"/>
      </a:spcBef>
      <a:spcAft>
        <a:spcPct val="0"/>
      </a:spcAft>
      <a:defRPr kern="1200">
        <a:solidFill>
          <a:schemeClr val="tx1"/>
        </a:solidFill>
        <a:latin typeface="Bookman Old Style" pitchFamily="18" charset="0"/>
        <a:ea typeface="+mn-ea"/>
        <a:cs typeface="+mn-cs"/>
      </a:defRPr>
    </a:lvl2pPr>
    <a:lvl3pPr marL="914400" algn="l" rtl="0" fontAlgn="base">
      <a:spcBef>
        <a:spcPct val="0"/>
      </a:spcBef>
      <a:spcAft>
        <a:spcPct val="0"/>
      </a:spcAft>
      <a:defRPr kern="1200">
        <a:solidFill>
          <a:schemeClr val="tx1"/>
        </a:solidFill>
        <a:latin typeface="Bookman Old Style" pitchFamily="18" charset="0"/>
        <a:ea typeface="+mn-ea"/>
        <a:cs typeface="+mn-cs"/>
      </a:defRPr>
    </a:lvl3pPr>
    <a:lvl4pPr marL="1371600" algn="l" rtl="0" fontAlgn="base">
      <a:spcBef>
        <a:spcPct val="0"/>
      </a:spcBef>
      <a:spcAft>
        <a:spcPct val="0"/>
      </a:spcAft>
      <a:defRPr kern="1200">
        <a:solidFill>
          <a:schemeClr val="tx1"/>
        </a:solidFill>
        <a:latin typeface="Bookman Old Style" pitchFamily="18" charset="0"/>
        <a:ea typeface="+mn-ea"/>
        <a:cs typeface="+mn-cs"/>
      </a:defRPr>
    </a:lvl4pPr>
    <a:lvl5pPr marL="1828800" algn="l" rtl="0" fontAlgn="base">
      <a:spcBef>
        <a:spcPct val="0"/>
      </a:spcBef>
      <a:spcAft>
        <a:spcPct val="0"/>
      </a:spcAft>
      <a:defRPr kern="1200">
        <a:solidFill>
          <a:schemeClr val="tx1"/>
        </a:solidFill>
        <a:latin typeface="Bookman Old Style" pitchFamily="18" charset="0"/>
        <a:ea typeface="+mn-ea"/>
        <a:cs typeface="+mn-cs"/>
      </a:defRPr>
    </a:lvl5pPr>
    <a:lvl6pPr marL="2286000" algn="l" defTabSz="914400" rtl="0" eaLnBrk="1" latinLnBrk="0" hangingPunct="1">
      <a:defRPr kern="1200">
        <a:solidFill>
          <a:schemeClr val="tx1"/>
        </a:solidFill>
        <a:latin typeface="Bookman Old Style" pitchFamily="18" charset="0"/>
        <a:ea typeface="+mn-ea"/>
        <a:cs typeface="+mn-cs"/>
      </a:defRPr>
    </a:lvl6pPr>
    <a:lvl7pPr marL="2743200" algn="l" defTabSz="914400" rtl="0" eaLnBrk="1" latinLnBrk="0" hangingPunct="1">
      <a:defRPr kern="1200">
        <a:solidFill>
          <a:schemeClr val="tx1"/>
        </a:solidFill>
        <a:latin typeface="Bookman Old Style" pitchFamily="18" charset="0"/>
        <a:ea typeface="+mn-ea"/>
        <a:cs typeface="+mn-cs"/>
      </a:defRPr>
    </a:lvl7pPr>
    <a:lvl8pPr marL="3200400" algn="l" defTabSz="914400" rtl="0" eaLnBrk="1" latinLnBrk="0" hangingPunct="1">
      <a:defRPr kern="1200">
        <a:solidFill>
          <a:schemeClr val="tx1"/>
        </a:solidFill>
        <a:latin typeface="Bookman Old Style" pitchFamily="18" charset="0"/>
        <a:ea typeface="+mn-ea"/>
        <a:cs typeface="+mn-cs"/>
      </a:defRPr>
    </a:lvl8pPr>
    <a:lvl9pPr marL="3657600" algn="l" defTabSz="914400" rtl="0" eaLnBrk="1" latinLnBrk="0" hangingPunct="1">
      <a:defRPr kern="1200">
        <a:solidFill>
          <a:schemeClr val="tx1"/>
        </a:solidFill>
        <a:latin typeface="Bookman Old Style"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33CC33"/>
    <a:srgbClr val="6600CC"/>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5" d="100"/>
          <a:sy n="75" d="100"/>
        </p:scale>
        <p:origin x="-366" y="-9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12"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ru-RU"/>
            </a:p>
          </p:txBody>
        </p:sp>
        <p:sp>
          <p:nvSpPr>
            <p:cNvPr id="13"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ru-RU"/>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15"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ru-RU"/>
            </a:p>
          </p:txBody>
        </p:sp>
        <p:sp>
          <p:nvSpPr>
            <p:cNvPr id="16"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ru-RU"/>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ru-RU"/>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ru-RU"/>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ru-RU"/>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ru-RU"/>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ru-RU"/>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ru-RU"/>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ru-RU"/>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ru-RU"/>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ru-RU"/>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ru-RU"/>
            </a:p>
          </p:txBody>
        </p:sp>
      </p:grpSp>
      <p:sp>
        <p:nvSpPr>
          <p:cNvPr id="81959" name="Rectangle 39"/>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81960"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1" name="Rectangle 41"/>
          <p:cNvSpPr>
            <a:spLocks noGrp="1" noChangeArrowheads="1"/>
          </p:cNvSpPr>
          <p:nvPr>
            <p:ph type="dt" sz="quarter" idx="10"/>
          </p:nvPr>
        </p:nvSpPr>
        <p:spPr/>
        <p:txBody>
          <a:bodyPr/>
          <a:lstStyle>
            <a:lvl1pPr>
              <a:defRPr/>
            </a:lvl1pPr>
          </a:lstStyle>
          <a:p>
            <a:pPr>
              <a:defRPr/>
            </a:pPr>
            <a:fld id="{2E7763FC-D2F9-487C-B11C-0B9D0E8E5C2F}" type="datetimeFigureOut">
              <a:rPr lang="ru-RU"/>
              <a:pPr>
                <a:defRPr/>
              </a:pPr>
              <a:t>06.01.2017</a:t>
            </a:fld>
            <a:endParaRPr lang="ru-RU"/>
          </a:p>
        </p:txBody>
      </p:sp>
      <p:sp>
        <p:nvSpPr>
          <p:cNvPr id="42" name="Rectangle 42"/>
          <p:cNvSpPr>
            <a:spLocks noGrp="1" noChangeArrowheads="1"/>
          </p:cNvSpPr>
          <p:nvPr>
            <p:ph type="ftr" sz="quarter" idx="11"/>
          </p:nvPr>
        </p:nvSpPr>
        <p:spPr/>
        <p:txBody>
          <a:bodyPr/>
          <a:lstStyle>
            <a:lvl1pPr>
              <a:defRPr/>
            </a:lvl1pPr>
          </a:lstStyle>
          <a:p>
            <a:pPr>
              <a:defRPr/>
            </a:pPr>
            <a:endParaRPr lang="ru-RU"/>
          </a:p>
        </p:txBody>
      </p:sp>
      <p:sp>
        <p:nvSpPr>
          <p:cNvPr id="43" name="Rectangle 43"/>
          <p:cNvSpPr>
            <a:spLocks noGrp="1" noChangeArrowheads="1"/>
          </p:cNvSpPr>
          <p:nvPr>
            <p:ph type="sldNum" sz="quarter" idx="12"/>
          </p:nvPr>
        </p:nvSpPr>
        <p:spPr/>
        <p:txBody>
          <a:bodyPr/>
          <a:lstStyle>
            <a:lvl1pPr>
              <a:defRPr/>
            </a:lvl1pPr>
          </a:lstStyle>
          <a:p>
            <a:pPr>
              <a:defRPr/>
            </a:pPr>
            <a:fld id="{10FC919C-13A0-476C-AC5A-C8A17AB3C170}" type="slidenum">
              <a:rPr lang="ru-RU"/>
              <a:pPr>
                <a:defRPr/>
              </a:pPr>
              <a:t>‹#›</a:t>
            </a:fld>
            <a:endParaRPr lang="ru-RU"/>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499"/>
                                          </p:stCondLst>
                                        </p:cTn>
                                        <p:tgtEl>
                                          <p:spTgt spid="819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81960">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9" grpId="0" autoUpdateAnimBg="0"/>
      <p:bldP spid="81960" grpId="0" build="p" autoUpdateAnimBg="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0E2DF09C-0593-4698-81E7-FB2D96B83B54}" type="datetimeFigureOut">
              <a:rPr lang="ru-RU"/>
              <a:pPr>
                <a:defRPr/>
              </a:pPr>
              <a:t>06.01.2017</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p>
        </p:txBody>
      </p:sp>
      <p:sp>
        <p:nvSpPr>
          <p:cNvPr id="6" name="Rectangle 42"/>
          <p:cNvSpPr>
            <a:spLocks noGrp="1" noChangeArrowheads="1"/>
          </p:cNvSpPr>
          <p:nvPr>
            <p:ph type="sldNum" sz="quarter" idx="12"/>
          </p:nvPr>
        </p:nvSpPr>
        <p:spPr>
          <a:ln/>
        </p:spPr>
        <p:txBody>
          <a:bodyPr/>
          <a:lstStyle>
            <a:lvl1pPr>
              <a:defRPr/>
            </a:lvl1pPr>
          </a:lstStyle>
          <a:p>
            <a:pPr>
              <a:defRPr/>
            </a:pPr>
            <a:fld id="{5AC80AA1-E68D-4E5D-A9FF-651CA4D73126}"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en-US"/>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50DC6570-38EA-4BD6-A7AB-702B2EDF8B97}" type="datetimeFigureOut">
              <a:rPr lang="ru-RU"/>
              <a:pPr>
                <a:defRPr/>
              </a:pPr>
              <a:t>06.01.2017</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p>
        </p:txBody>
      </p:sp>
      <p:sp>
        <p:nvSpPr>
          <p:cNvPr id="6" name="Rectangle 42"/>
          <p:cNvSpPr>
            <a:spLocks noGrp="1" noChangeArrowheads="1"/>
          </p:cNvSpPr>
          <p:nvPr>
            <p:ph type="sldNum" sz="quarter" idx="12"/>
          </p:nvPr>
        </p:nvSpPr>
        <p:spPr>
          <a:ln/>
        </p:spPr>
        <p:txBody>
          <a:bodyPr/>
          <a:lstStyle>
            <a:lvl1pPr>
              <a:defRPr/>
            </a:lvl1pPr>
          </a:lstStyle>
          <a:p>
            <a:pPr>
              <a:defRPr/>
            </a:pPr>
            <a:fld id="{D5EB0952-E9CD-43D5-BA60-0D12EB690946}"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idx="1"/>
          </p:nvPr>
        </p:nvSpPr>
        <p:spPr/>
        <p:txBody>
          <a:body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fld id="{4423D085-2B32-4459-8CB0-3936BCAB35A6}" type="datetimeFigureOut">
              <a:rPr lang="ru-RU"/>
              <a:pPr>
                <a:defRPr/>
              </a:pPr>
              <a:t>06.01.2017</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p>
        </p:txBody>
      </p:sp>
      <p:sp>
        <p:nvSpPr>
          <p:cNvPr id="6" name="Rectangle 42"/>
          <p:cNvSpPr>
            <a:spLocks noGrp="1" noChangeArrowheads="1"/>
          </p:cNvSpPr>
          <p:nvPr>
            <p:ph type="sldNum" sz="quarter" idx="12"/>
          </p:nvPr>
        </p:nvSpPr>
        <p:spPr>
          <a:ln/>
        </p:spPr>
        <p:txBody>
          <a:bodyPr/>
          <a:lstStyle>
            <a:lvl1pPr>
              <a:defRPr/>
            </a:lvl1pPr>
          </a:lstStyle>
          <a:p>
            <a:pPr>
              <a:defRPr/>
            </a:pPr>
            <a:fld id="{62CAE558-F4E8-487F-AE98-980E27A278B8}"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en-US"/>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fld id="{440900CC-C18A-49E0-8029-B55EFE4A3AC9}" type="datetimeFigureOut">
              <a:rPr lang="ru-RU"/>
              <a:pPr>
                <a:defRPr/>
              </a:pPr>
              <a:t>06.01.2017</a:t>
            </a:fld>
            <a:endParaRPr 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p>
        </p:txBody>
      </p:sp>
      <p:sp>
        <p:nvSpPr>
          <p:cNvPr id="6" name="Rectangle 42"/>
          <p:cNvSpPr>
            <a:spLocks noGrp="1" noChangeArrowheads="1"/>
          </p:cNvSpPr>
          <p:nvPr>
            <p:ph type="sldNum" sz="quarter" idx="12"/>
          </p:nvPr>
        </p:nvSpPr>
        <p:spPr>
          <a:ln/>
        </p:spPr>
        <p:txBody>
          <a:bodyPr/>
          <a:lstStyle>
            <a:lvl1pPr>
              <a:defRPr/>
            </a:lvl1pPr>
          </a:lstStyle>
          <a:p>
            <a:pPr>
              <a:defRPr/>
            </a:pPr>
            <a:fld id="{1B2F908B-9328-407C-957F-671C963CF4D9}"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fld id="{0660EEA4-73BB-47FE-B7F8-92287D6A7A69}" type="datetimeFigureOut">
              <a:rPr lang="ru-RU"/>
              <a:pPr>
                <a:defRPr/>
              </a:pPr>
              <a:t>06.01.2017</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p>
        </p:txBody>
      </p:sp>
      <p:sp>
        <p:nvSpPr>
          <p:cNvPr id="7" name="Rectangle 42"/>
          <p:cNvSpPr>
            <a:spLocks noGrp="1" noChangeArrowheads="1"/>
          </p:cNvSpPr>
          <p:nvPr>
            <p:ph type="sldNum" sz="quarter" idx="12"/>
          </p:nvPr>
        </p:nvSpPr>
        <p:spPr>
          <a:ln/>
        </p:spPr>
        <p:txBody>
          <a:bodyPr/>
          <a:lstStyle>
            <a:lvl1pPr>
              <a:defRPr/>
            </a:lvl1pPr>
          </a:lstStyle>
          <a:p>
            <a:pPr>
              <a:defRPr/>
            </a:pPr>
            <a:fld id="{B50048BE-4BBC-4518-9BB9-69D4B503BF1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en-US"/>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fld id="{34DEB0B6-1376-4D4A-B788-C7A32EE372AB}" type="datetimeFigureOut">
              <a:rPr lang="ru-RU"/>
              <a:pPr>
                <a:defRPr/>
              </a:pPr>
              <a:t>06.01.2017</a:t>
            </a:fld>
            <a:endParaRPr lang="ru-RU"/>
          </a:p>
        </p:txBody>
      </p:sp>
      <p:sp>
        <p:nvSpPr>
          <p:cNvPr id="8" name="Rectangle 41"/>
          <p:cNvSpPr>
            <a:spLocks noGrp="1" noChangeArrowheads="1"/>
          </p:cNvSpPr>
          <p:nvPr>
            <p:ph type="ftr" sz="quarter" idx="11"/>
          </p:nvPr>
        </p:nvSpPr>
        <p:spPr>
          <a:ln/>
        </p:spPr>
        <p:txBody>
          <a:bodyPr/>
          <a:lstStyle>
            <a:lvl1pPr>
              <a:defRPr/>
            </a:lvl1pPr>
          </a:lstStyle>
          <a:p>
            <a:pPr>
              <a:defRPr/>
            </a:pPr>
            <a:endParaRPr lang="ru-RU"/>
          </a:p>
        </p:txBody>
      </p:sp>
      <p:sp>
        <p:nvSpPr>
          <p:cNvPr id="9" name="Rectangle 42"/>
          <p:cNvSpPr>
            <a:spLocks noGrp="1" noChangeArrowheads="1"/>
          </p:cNvSpPr>
          <p:nvPr>
            <p:ph type="sldNum" sz="quarter" idx="12"/>
          </p:nvPr>
        </p:nvSpPr>
        <p:spPr>
          <a:ln/>
        </p:spPr>
        <p:txBody>
          <a:bodyPr/>
          <a:lstStyle>
            <a:lvl1pPr>
              <a:defRPr/>
            </a:lvl1pPr>
          </a:lstStyle>
          <a:p>
            <a:pPr>
              <a:defRPr/>
            </a:pPr>
            <a:fld id="{68F8F872-20AE-42F4-86E9-FB4D12E662D2}"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fld id="{5E5B0D1B-7999-48D6-9BBC-681A1AD15615}" type="datetimeFigureOut">
              <a:rPr lang="ru-RU"/>
              <a:pPr>
                <a:defRPr/>
              </a:pPr>
              <a:t>06.01.2017</a:t>
            </a:fld>
            <a:endParaRPr lang="ru-RU"/>
          </a:p>
        </p:txBody>
      </p:sp>
      <p:sp>
        <p:nvSpPr>
          <p:cNvPr id="4" name="Rectangle 41"/>
          <p:cNvSpPr>
            <a:spLocks noGrp="1" noChangeArrowheads="1"/>
          </p:cNvSpPr>
          <p:nvPr>
            <p:ph type="ftr" sz="quarter" idx="11"/>
          </p:nvPr>
        </p:nvSpPr>
        <p:spPr>
          <a:ln/>
        </p:spPr>
        <p:txBody>
          <a:bodyPr/>
          <a:lstStyle>
            <a:lvl1pPr>
              <a:defRPr/>
            </a:lvl1pPr>
          </a:lstStyle>
          <a:p>
            <a:pPr>
              <a:defRPr/>
            </a:pPr>
            <a:endParaRPr lang="ru-RU"/>
          </a:p>
        </p:txBody>
      </p:sp>
      <p:sp>
        <p:nvSpPr>
          <p:cNvPr id="5" name="Rectangle 42"/>
          <p:cNvSpPr>
            <a:spLocks noGrp="1" noChangeArrowheads="1"/>
          </p:cNvSpPr>
          <p:nvPr>
            <p:ph type="sldNum" sz="quarter" idx="12"/>
          </p:nvPr>
        </p:nvSpPr>
        <p:spPr>
          <a:ln/>
        </p:spPr>
        <p:txBody>
          <a:bodyPr/>
          <a:lstStyle>
            <a:lvl1pPr>
              <a:defRPr/>
            </a:lvl1pPr>
          </a:lstStyle>
          <a:p>
            <a:pPr>
              <a:defRPr/>
            </a:pPr>
            <a:fld id="{A11AD96D-E85D-4765-A831-4C001A8087C6}"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fld id="{5E13E928-C9FF-4400-9754-308F71CAF175}" type="datetimeFigureOut">
              <a:rPr lang="ru-RU"/>
              <a:pPr>
                <a:defRPr/>
              </a:pPr>
              <a:t>06.01.2017</a:t>
            </a:fld>
            <a:endParaRPr lang="ru-RU"/>
          </a:p>
        </p:txBody>
      </p:sp>
      <p:sp>
        <p:nvSpPr>
          <p:cNvPr id="3" name="Rectangle 41"/>
          <p:cNvSpPr>
            <a:spLocks noGrp="1" noChangeArrowheads="1"/>
          </p:cNvSpPr>
          <p:nvPr>
            <p:ph type="ftr" sz="quarter" idx="11"/>
          </p:nvPr>
        </p:nvSpPr>
        <p:spPr>
          <a:ln/>
        </p:spPr>
        <p:txBody>
          <a:bodyPr/>
          <a:lstStyle>
            <a:lvl1pPr>
              <a:defRPr/>
            </a:lvl1pPr>
          </a:lstStyle>
          <a:p>
            <a:pPr>
              <a:defRPr/>
            </a:pPr>
            <a:endParaRPr lang="ru-RU"/>
          </a:p>
        </p:txBody>
      </p:sp>
      <p:sp>
        <p:nvSpPr>
          <p:cNvPr id="4" name="Rectangle 42"/>
          <p:cNvSpPr>
            <a:spLocks noGrp="1" noChangeArrowheads="1"/>
          </p:cNvSpPr>
          <p:nvPr>
            <p:ph type="sldNum" sz="quarter" idx="12"/>
          </p:nvPr>
        </p:nvSpPr>
        <p:spPr>
          <a:ln/>
        </p:spPr>
        <p:txBody>
          <a:bodyPr/>
          <a:lstStyle>
            <a:lvl1pPr>
              <a:defRPr/>
            </a:lvl1pPr>
          </a:lstStyle>
          <a:p>
            <a:pPr>
              <a:defRPr/>
            </a:pPr>
            <a:fld id="{8BF57D25-ABA7-4667-807A-31AA9F1984F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en-US"/>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Образец текста</a:t>
            </a:r>
          </a:p>
          <a:p>
            <a:pPr lvl="1"/>
            <a:r>
              <a:rPr lang="en-US"/>
              <a:t>Второй уровень</a:t>
            </a:r>
          </a:p>
          <a:p>
            <a:pPr lvl="2"/>
            <a:r>
              <a:rPr lang="en-US"/>
              <a:t>Третий уровень</a:t>
            </a:r>
          </a:p>
          <a:p>
            <a:pPr lvl="3"/>
            <a:r>
              <a:rPr lang="en-US"/>
              <a:t>Четвертый уровень</a:t>
            </a:r>
          </a:p>
          <a:p>
            <a:pPr lvl="4"/>
            <a:r>
              <a:rPr lang="en-US"/>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698BF3AA-F7E6-44E5-B377-5FFEE559D54B}" type="datetimeFigureOut">
              <a:rPr lang="ru-RU"/>
              <a:pPr>
                <a:defRPr/>
              </a:pPr>
              <a:t>06.01.2017</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p>
        </p:txBody>
      </p:sp>
      <p:sp>
        <p:nvSpPr>
          <p:cNvPr id="7" name="Rectangle 42"/>
          <p:cNvSpPr>
            <a:spLocks noGrp="1" noChangeArrowheads="1"/>
          </p:cNvSpPr>
          <p:nvPr>
            <p:ph type="sldNum" sz="quarter" idx="12"/>
          </p:nvPr>
        </p:nvSpPr>
        <p:spPr>
          <a:ln/>
        </p:spPr>
        <p:txBody>
          <a:bodyPr/>
          <a:lstStyle>
            <a:lvl1pPr>
              <a:defRPr/>
            </a:lvl1pPr>
          </a:lstStyle>
          <a:p>
            <a:pPr>
              <a:defRPr/>
            </a:pPr>
            <a:fld id="{1477EFE1-0D20-468F-B154-4C6FE00C5C12}"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en-US"/>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fld id="{A591A484-E1BD-4DAD-9628-29615BB0240B}" type="datetimeFigureOut">
              <a:rPr lang="ru-RU"/>
              <a:pPr>
                <a:defRPr/>
              </a:pPr>
              <a:t>06.01.2017</a:t>
            </a:fld>
            <a:endParaRPr 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p>
        </p:txBody>
      </p:sp>
      <p:sp>
        <p:nvSpPr>
          <p:cNvPr id="7" name="Rectangle 42"/>
          <p:cNvSpPr>
            <a:spLocks noGrp="1" noChangeArrowheads="1"/>
          </p:cNvSpPr>
          <p:nvPr>
            <p:ph type="sldNum" sz="quarter" idx="12"/>
          </p:nvPr>
        </p:nvSpPr>
        <p:spPr>
          <a:ln/>
        </p:spPr>
        <p:txBody>
          <a:bodyPr/>
          <a:lstStyle>
            <a:lvl1pPr>
              <a:defRPr/>
            </a:lvl1pPr>
          </a:lstStyle>
          <a:p>
            <a:pPr>
              <a:defRPr/>
            </a:pPr>
            <a:fld id="{1ADE2CDD-0585-4E51-A363-85C4BAF14FCE}"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588" y="0"/>
            <a:ext cx="9148762" cy="6851650"/>
            <a:chOff x="1" y="0"/>
            <a:chExt cx="5763" cy="4316"/>
          </a:xfrm>
        </p:grpSpPr>
        <p:sp>
          <p:nvSpPr>
            <p:cNvPr id="80899"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80900"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80901"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grpSp>
          <p:nvGrpSpPr>
            <p:cNvPr id="1035" name="Group 6"/>
            <p:cNvGrpSpPr>
              <a:grpSpLocks/>
            </p:cNvGrpSpPr>
            <p:nvPr/>
          </p:nvGrpSpPr>
          <p:grpSpPr bwMode="auto">
            <a:xfrm>
              <a:off x="288" y="0"/>
              <a:ext cx="5098" cy="4316"/>
              <a:chOff x="288" y="0"/>
              <a:chExt cx="5098" cy="4316"/>
            </a:xfrm>
          </p:grpSpPr>
          <p:sp>
            <p:nvSpPr>
              <p:cNvPr id="80903"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04"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05"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06"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07"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08"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09"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10"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11"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12"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13"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14"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80915"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grpSp>
        <p:sp>
          <p:nvSpPr>
            <p:cNvPr id="80916"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80917"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80918"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80919"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ru-RU"/>
            </a:p>
          </p:txBody>
        </p:sp>
        <p:sp>
          <p:nvSpPr>
            <p:cNvPr id="80920"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ru-RU"/>
            </a:p>
          </p:txBody>
        </p:sp>
        <p:sp>
          <p:nvSpPr>
            <p:cNvPr id="80921"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80922"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ru-RU"/>
            </a:p>
          </p:txBody>
        </p:sp>
        <p:sp>
          <p:nvSpPr>
            <p:cNvPr id="80923"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ru-RU"/>
            </a:p>
          </p:txBody>
        </p:sp>
        <p:sp>
          <p:nvSpPr>
            <p:cNvPr id="80924"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ru-RU"/>
            </a:p>
          </p:txBody>
        </p:sp>
        <p:sp>
          <p:nvSpPr>
            <p:cNvPr id="80925"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ru-RU"/>
            </a:p>
          </p:txBody>
        </p:sp>
        <p:sp>
          <p:nvSpPr>
            <p:cNvPr id="80926"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ru-RU"/>
            </a:p>
          </p:txBody>
        </p:sp>
        <p:grpSp>
          <p:nvGrpSpPr>
            <p:cNvPr id="1047" name="Group 31"/>
            <p:cNvGrpSpPr>
              <a:grpSpLocks/>
            </p:cNvGrpSpPr>
            <p:nvPr/>
          </p:nvGrpSpPr>
          <p:grpSpPr bwMode="auto">
            <a:xfrm>
              <a:off x="1" y="392"/>
              <a:ext cx="5758" cy="1571"/>
              <a:chOff x="1" y="392"/>
              <a:chExt cx="5758" cy="1571"/>
            </a:xfrm>
          </p:grpSpPr>
          <p:sp>
            <p:nvSpPr>
              <p:cNvPr id="80928"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ru-RU"/>
              </a:p>
            </p:txBody>
          </p:sp>
          <p:sp>
            <p:nvSpPr>
              <p:cNvPr id="80929"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ru-RU"/>
              </a:p>
            </p:txBody>
          </p:sp>
          <p:sp>
            <p:nvSpPr>
              <p:cNvPr id="80930"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ru-RU"/>
              </a:p>
            </p:txBody>
          </p:sp>
          <p:sp>
            <p:nvSpPr>
              <p:cNvPr id="80931"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ru-RU"/>
              </a:p>
            </p:txBody>
          </p:sp>
          <p:sp>
            <p:nvSpPr>
              <p:cNvPr id="80932"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ru-RU"/>
              </a:p>
            </p:txBody>
          </p:sp>
        </p:grpSp>
        <p:sp>
          <p:nvSpPr>
            <p:cNvPr id="80933"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ru-RU"/>
            </a:p>
          </p:txBody>
        </p:sp>
        <p:sp>
          <p:nvSpPr>
            <p:cNvPr id="80934"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ru-RU"/>
            </a:p>
          </p:txBody>
        </p:sp>
      </p:grpSp>
      <p:sp>
        <p:nvSpPr>
          <p:cNvPr id="80935"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80936"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000000"/>
                  </a:outerShdw>
                </a:effectLst>
                <a:latin typeface="+mn-lt"/>
              </a:defRPr>
            </a:lvl1pPr>
          </a:lstStyle>
          <a:p>
            <a:pPr>
              <a:defRPr/>
            </a:pPr>
            <a:fld id="{ABD96732-A2E5-4A33-992E-4FC426F6DA0C}" type="datetimeFigureOut">
              <a:rPr lang="ru-RU"/>
              <a:pPr>
                <a:defRPr/>
              </a:pPr>
              <a:t>06.01.2017</a:t>
            </a:fld>
            <a:endParaRPr lang="ru-RU"/>
          </a:p>
        </p:txBody>
      </p:sp>
      <p:sp>
        <p:nvSpPr>
          <p:cNvPr id="80937"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000000"/>
                  </a:outerShdw>
                </a:effectLst>
                <a:latin typeface="+mn-lt"/>
              </a:defRPr>
            </a:lvl1pPr>
          </a:lstStyle>
          <a:p>
            <a:pPr>
              <a:defRPr/>
            </a:pPr>
            <a:endParaRPr lang="ru-RU"/>
          </a:p>
        </p:txBody>
      </p:sp>
      <p:sp>
        <p:nvSpPr>
          <p:cNvPr id="80938"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000000"/>
                  </a:outerShdw>
                </a:effectLst>
                <a:latin typeface="+mn-lt"/>
              </a:defRPr>
            </a:lvl1pPr>
          </a:lstStyle>
          <a:p>
            <a:pPr>
              <a:defRPr/>
            </a:pPr>
            <a:fld id="{1B978A53-9980-4676-86DF-8049BFDABFA6}" type="slidenum">
              <a:rPr lang="ru-RU"/>
              <a:pPr>
                <a:defRPr/>
              </a:pPr>
              <a:t>‹#›</a:t>
            </a:fld>
            <a:endParaRPr lang="ru-RU"/>
          </a:p>
        </p:txBody>
      </p:sp>
      <p:sp>
        <p:nvSpPr>
          <p:cNvPr id="80939"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679" r:id="rId1"/>
    <p:sldLayoutId id="2147483678" r:id="rId2"/>
    <p:sldLayoutId id="2147483677" r:id="rId3"/>
    <p:sldLayoutId id="2147483676" r:id="rId4"/>
    <p:sldLayoutId id="2147483675" r:id="rId5"/>
    <p:sldLayoutId id="2147483674" r:id="rId6"/>
    <p:sldLayoutId id="2147483673" r:id="rId7"/>
    <p:sldLayoutId id="2147483672" r:id="rId8"/>
    <p:sldLayoutId id="2147483671" r:id="rId9"/>
    <p:sldLayoutId id="2147483670" r:id="rId10"/>
    <p:sldLayoutId id="2147483669" r:id="rId11"/>
  </p:sldLayoutIdLst>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80935"/>
                                        </p:tgtEl>
                                        <p:attrNameLst>
                                          <p:attrName>style.visibility</p:attrName>
                                        </p:attrNameLst>
                                      </p:cBhvr>
                                      <p:to>
                                        <p:strVal val="visible"/>
                                      </p:to>
                                    </p:set>
                                    <p:animEffect transition="in" filter="fade">
                                      <p:cBhvr>
                                        <p:cTn id="7" dur="1000"/>
                                        <p:tgtEl>
                                          <p:spTgt spid="80935"/>
                                        </p:tgtEl>
                                      </p:cBhvr>
                                    </p:animEffect>
                                    <p:anim calcmode="lin" valueType="num">
                                      <p:cBhvr>
                                        <p:cTn id="8" dur="1000" fill="hold"/>
                                        <p:tgtEl>
                                          <p:spTgt spid="80935"/>
                                        </p:tgtEl>
                                        <p:attrNameLst>
                                          <p:attrName>ppt_x</p:attrName>
                                        </p:attrNameLst>
                                      </p:cBhvr>
                                      <p:tavLst>
                                        <p:tav tm="0">
                                          <p:val>
                                            <p:strVal val="#ppt_x"/>
                                          </p:val>
                                        </p:tav>
                                        <p:tav tm="100000">
                                          <p:val>
                                            <p:strVal val="#ppt_x"/>
                                          </p:val>
                                        </p:tav>
                                      </p:tavLst>
                                    </p:anim>
                                    <p:anim calcmode="lin" valueType="num">
                                      <p:cBhvr>
                                        <p:cTn id="9" dur="898" decel="100000" fill="hold"/>
                                        <p:tgtEl>
                                          <p:spTgt spid="80935"/>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8093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80939">
                                            <p:txEl>
                                              <p:pRg st="0" end="0"/>
                                            </p:txEl>
                                          </p:spTgt>
                                        </p:tgtEl>
                                        <p:attrNameLst>
                                          <p:attrName>style.visibility</p:attrName>
                                        </p:attrNameLst>
                                      </p:cBhvr>
                                      <p:to>
                                        <p:strVal val="visible"/>
                                      </p:to>
                                    </p:set>
                                    <p:animEffect transition="in" filter="fade">
                                      <p:cBhvr>
                                        <p:cTn id="15" dur="1000"/>
                                        <p:tgtEl>
                                          <p:spTgt spid="80939">
                                            <p:txEl>
                                              <p:pRg st="0" end="0"/>
                                            </p:txEl>
                                          </p:spTgt>
                                        </p:tgtEl>
                                      </p:cBhvr>
                                    </p:animEffect>
                                    <p:anim calcmode="lin" valueType="num">
                                      <p:cBhvr>
                                        <p:cTn id="16" dur="1000" fill="hold"/>
                                        <p:tgtEl>
                                          <p:spTgt spid="80939">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80939">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80939">
                                            <p:txEl>
                                              <p:pRg st="0" end="0"/>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80939">
                                            <p:txEl>
                                              <p:pRg st="1" end="1"/>
                                            </p:txEl>
                                          </p:spTgt>
                                        </p:tgtEl>
                                        <p:attrNameLst>
                                          <p:attrName>style.visibility</p:attrName>
                                        </p:attrNameLst>
                                      </p:cBhvr>
                                      <p:to>
                                        <p:strVal val="visible"/>
                                      </p:to>
                                    </p:set>
                                    <p:animEffect transition="in" filter="fade">
                                      <p:cBhvr>
                                        <p:cTn id="21" dur="1000"/>
                                        <p:tgtEl>
                                          <p:spTgt spid="80939">
                                            <p:txEl>
                                              <p:pRg st="1" end="1"/>
                                            </p:txEl>
                                          </p:spTgt>
                                        </p:tgtEl>
                                      </p:cBhvr>
                                    </p:animEffect>
                                    <p:anim calcmode="lin" valueType="num">
                                      <p:cBhvr>
                                        <p:cTn id="22" dur="1000" fill="hold"/>
                                        <p:tgtEl>
                                          <p:spTgt spid="80939">
                                            <p:txEl>
                                              <p:pRg st="1" end="1"/>
                                            </p:txEl>
                                          </p:spTgt>
                                        </p:tgtEl>
                                        <p:attrNameLst>
                                          <p:attrName>ppt_x</p:attrName>
                                        </p:attrNameLst>
                                      </p:cBhvr>
                                      <p:tavLst>
                                        <p:tav tm="0">
                                          <p:val>
                                            <p:strVal val="#ppt_x"/>
                                          </p:val>
                                        </p:tav>
                                        <p:tav tm="100000">
                                          <p:val>
                                            <p:strVal val="#ppt_x"/>
                                          </p:val>
                                        </p:tav>
                                      </p:tavLst>
                                    </p:anim>
                                    <p:anim calcmode="lin" valueType="num">
                                      <p:cBhvr>
                                        <p:cTn id="23" dur="898" decel="100000" fill="hold"/>
                                        <p:tgtEl>
                                          <p:spTgt spid="80939">
                                            <p:txEl>
                                              <p:pRg st="1" end="1"/>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898"/>
                                          </p:stCondLst>
                                        </p:cTn>
                                        <p:tgtEl>
                                          <p:spTgt spid="80939">
                                            <p:txEl>
                                              <p:pRg st="1" end="1"/>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80939">
                                            <p:txEl>
                                              <p:pRg st="2" end="2"/>
                                            </p:txEl>
                                          </p:spTgt>
                                        </p:tgtEl>
                                        <p:attrNameLst>
                                          <p:attrName>style.visibility</p:attrName>
                                        </p:attrNameLst>
                                      </p:cBhvr>
                                      <p:to>
                                        <p:strVal val="visible"/>
                                      </p:to>
                                    </p:set>
                                    <p:animEffect transition="in" filter="fade">
                                      <p:cBhvr>
                                        <p:cTn id="27" dur="1000"/>
                                        <p:tgtEl>
                                          <p:spTgt spid="80939">
                                            <p:txEl>
                                              <p:pRg st="2" end="2"/>
                                            </p:txEl>
                                          </p:spTgt>
                                        </p:tgtEl>
                                      </p:cBhvr>
                                    </p:animEffect>
                                    <p:anim calcmode="lin" valueType="num">
                                      <p:cBhvr>
                                        <p:cTn id="28" dur="1000" fill="hold"/>
                                        <p:tgtEl>
                                          <p:spTgt spid="80939">
                                            <p:txEl>
                                              <p:pRg st="2" end="2"/>
                                            </p:txEl>
                                          </p:spTgt>
                                        </p:tgtEl>
                                        <p:attrNameLst>
                                          <p:attrName>ppt_x</p:attrName>
                                        </p:attrNameLst>
                                      </p:cBhvr>
                                      <p:tavLst>
                                        <p:tav tm="0">
                                          <p:val>
                                            <p:strVal val="#ppt_x"/>
                                          </p:val>
                                        </p:tav>
                                        <p:tav tm="100000">
                                          <p:val>
                                            <p:strVal val="#ppt_x"/>
                                          </p:val>
                                        </p:tav>
                                      </p:tavLst>
                                    </p:anim>
                                    <p:anim calcmode="lin" valueType="num">
                                      <p:cBhvr>
                                        <p:cTn id="29" dur="898" decel="100000" fill="hold"/>
                                        <p:tgtEl>
                                          <p:spTgt spid="80939">
                                            <p:txEl>
                                              <p:pRg st="2" end="2"/>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898"/>
                                          </p:stCondLst>
                                        </p:cTn>
                                        <p:tgtEl>
                                          <p:spTgt spid="80939">
                                            <p:txEl>
                                              <p:pRg st="2" end="2"/>
                                            </p:txEl>
                                          </p:spTgt>
                                        </p:tgtEl>
                                        <p:attrNameLst>
                                          <p:attrName>ppt_y</p:attrName>
                                        </p:attrNameLst>
                                      </p:cBhvr>
                                      <p:tavLst>
                                        <p:tav tm="0">
                                          <p:val>
                                            <p:strVal val="#ppt_y-.03"/>
                                          </p:val>
                                        </p:tav>
                                        <p:tav tm="100000">
                                          <p:val>
                                            <p:strVal val="#ppt_y"/>
                                          </p:val>
                                        </p:tav>
                                      </p:tavLst>
                                    </p:anim>
                                  </p:childTnLst>
                                </p:cTn>
                              </p:par>
                              <p:par>
                                <p:cTn id="31" presetID="37" presetClass="entr" presetSubtype="0" fill="hold" grpId="0" nodeType="withEffect">
                                  <p:stCondLst>
                                    <p:cond delay="0"/>
                                  </p:stCondLst>
                                  <p:childTnLst>
                                    <p:set>
                                      <p:cBhvr>
                                        <p:cTn id="32" dur="1" fill="hold">
                                          <p:stCondLst>
                                            <p:cond delay="0"/>
                                          </p:stCondLst>
                                        </p:cTn>
                                        <p:tgtEl>
                                          <p:spTgt spid="80939">
                                            <p:txEl>
                                              <p:pRg st="3" end="3"/>
                                            </p:txEl>
                                          </p:spTgt>
                                        </p:tgtEl>
                                        <p:attrNameLst>
                                          <p:attrName>style.visibility</p:attrName>
                                        </p:attrNameLst>
                                      </p:cBhvr>
                                      <p:to>
                                        <p:strVal val="visible"/>
                                      </p:to>
                                    </p:set>
                                    <p:animEffect transition="in" filter="fade">
                                      <p:cBhvr>
                                        <p:cTn id="33" dur="1000"/>
                                        <p:tgtEl>
                                          <p:spTgt spid="80939">
                                            <p:txEl>
                                              <p:pRg st="3" end="3"/>
                                            </p:txEl>
                                          </p:spTgt>
                                        </p:tgtEl>
                                      </p:cBhvr>
                                    </p:animEffect>
                                    <p:anim calcmode="lin" valueType="num">
                                      <p:cBhvr>
                                        <p:cTn id="34" dur="1000" fill="hold"/>
                                        <p:tgtEl>
                                          <p:spTgt spid="80939">
                                            <p:txEl>
                                              <p:pRg st="3" end="3"/>
                                            </p:txEl>
                                          </p:spTgt>
                                        </p:tgtEl>
                                        <p:attrNameLst>
                                          <p:attrName>ppt_x</p:attrName>
                                        </p:attrNameLst>
                                      </p:cBhvr>
                                      <p:tavLst>
                                        <p:tav tm="0">
                                          <p:val>
                                            <p:strVal val="#ppt_x"/>
                                          </p:val>
                                        </p:tav>
                                        <p:tav tm="100000">
                                          <p:val>
                                            <p:strVal val="#ppt_x"/>
                                          </p:val>
                                        </p:tav>
                                      </p:tavLst>
                                    </p:anim>
                                    <p:anim calcmode="lin" valueType="num">
                                      <p:cBhvr>
                                        <p:cTn id="35" dur="898" decel="100000" fill="hold"/>
                                        <p:tgtEl>
                                          <p:spTgt spid="80939">
                                            <p:txEl>
                                              <p:pRg st="3" end="3"/>
                                            </p:txEl>
                                          </p:spTgt>
                                        </p:tgtEl>
                                        <p:attrNameLst>
                                          <p:attrName>ppt_y</p:attrName>
                                        </p:attrNameLst>
                                      </p:cBhvr>
                                      <p:tavLst>
                                        <p:tav tm="0">
                                          <p:val>
                                            <p:strVal val="#ppt_y+1"/>
                                          </p:val>
                                        </p:tav>
                                        <p:tav tm="100000">
                                          <p:val>
                                            <p:strVal val="#ppt_y-.03"/>
                                          </p:val>
                                        </p:tav>
                                      </p:tavLst>
                                    </p:anim>
                                    <p:anim calcmode="lin" valueType="num">
                                      <p:cBhvr>
                                        <p:cTn id="36" dur="100" accel="100000" fill="hold">
                                          <p:stCondLst>
                                            <p:cond delay="898"/>
                                          </p:stCondLst>
                                        </p:cTn>
                                        <p:tgtEl>
                                          <p:spTgt spid="80939">
                                            <p:txEl>
                                              <p:pRg st="3" end="3"/>
                                            </p:txEl>
                                          </p:spTgt>
                                        </p:tgtEl>
                                        <p:attrNameLst>
                                          <p:attrName>ppt_y</p:attrName>
                                        </p:attrNameLst>
                                      </p:cBhvr>
                                      <p:tavLst>
                                        <p:tav tm="0">
                                          <p:val>
                                            <p:strVal val="#ppt_y-.03"/>
                                          </p:val>
                                        </p:tav>
                                        <p:tav tm="100000">
                                          <p:val>
                                            <p:strVal val="#ppt_y"/>
                                          </p:val>
                                        </p:tav>
                                      </p:tavLst>
                                    </p:anim>
                                  </p:childTnLst>
                                </p:cTn>
                              </p:par>
                              <p:par>
                                <p:cTn id="37" presetID="37" presetClass="entr" presetSubtype="0" fill="hold" grpId="0" nodeType="withEffect">
                                  <p:stCondLst>
                                    <p:cond delay="0"/>
                                  </p:stCondLst>
                                  <p:childTnLst>
                                    <p:set>
                                      <p:cBhvr>
                                        <p:cTn id="38" dur="1" fill="hold">
                                          <p:stCondLst>
                                            <p:cond delay="0"/>
                                          </p:stCondLst>
                                        </p:cTn>
                                        <p:tgtEl>
                                          <p:spTgt spid="80939">
                                            <p:txEl>
                                              <p:pRg st="4" end="4"/>
                                            </p:txEl>
                                          </p:spTgt>
                                        </p:tgtEl>
                                        <p:attrNameLst>
                                          <p:attrName>style.visibility</p:attrName>
                                        </p:attrNameLst>
                                      </p:cBhvr>
                                      <p:to>
                                        <p:strVal val="visible"/>
                                      </p:to>
                                    </p:set>
                                    <p:animEffect transition="in" filter="fade">
                                      <p:cBhvr>
                                        <p:cTn id="39" dur="1000"/>
                                        <p:tgtEl>
                                          <p:spTgt spid="80939">
                                            <p:txEl>
                                              <p:pRg st="4" end="4"/>
                                            </p:txEl>
                                          </p:spTgt>
                                        </p:tgtEl>
                                      </p:cBhvr>
                                    </p:animEffect>
                                    <p:anim calcmode="lin" valueType="num">
                                      <p:cBhvr>
                                        <p:cTn id="40" dur="1000" fill="hold"/>
                                        <p:tgtEl>
                                          <p:spTgt spid="80939">
                                            <p:txEl>
                                              <p:pRg st="4" end="4"/>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80939">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80939">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35" grpId="0"/>
      <p:bldP spid="80939" grpId="0" build="p">
        <p:tmplLst>
          <p:tmpl lvl="1">
            <p:tnLst>
              <p:par>
                <p:cTn presetID="37" presetClass="entr" presetSubtype="0" fill="hold" nodeType="clickEffect">
                  <p:stCondLst>
                    <p:cond delay="0"/>
                  </p:stCondLst>
                  <p:childTnLst>
                    <p:set>
                      <p:cBhvr>
                        <p:cTn dur="1" fill="hold">
                          <p:stCondLst>
                            <p:cond delay="0"/>
                          </p:stCondLst>
                        </p:cTn>
                        <p:tgtEl>
                          <p:spTgt spid="80939"/>
                        </p:tgtEl>
                        <p:attrNameLst>
                          <p:attrName>style.visibility</p:attrName>
                        </p:attrNameLst>
                      </p:cBhvr>
                      <p:to>
                        <p:strVal val="visible"/>
                      </p:to>
                    </p:set>
                    <p:animEffect transition="in" filter="fade">
                      <p:cBhvr>
                        <p:cTn dur="1000"/>
                        <p:tgtEl>
                          <p:spTgt spid="80939"/>
                        </p:tgtEl>
                      </p:cBhvr>
                    </p:animEffect>
                    <p:anim calcmode="lin" valueType="num">
                      <p:cBhvr>
                        <p:cTn dur="1000" fill="hold"/>
                        <p:tgtEl>
                          <p:spTgt spid="80939"/>
                        </p:tgtEl>
                        <p:attrNameLst>
                          <p:attrName>ppt_x</p:attrName>
                        </p:attrNameLst>
                      </p:cBhvr>
                      <p:tavLst>
                        <p:tav tm="0">
                          <p:val>
                            <p:strVal val="#ppt_x"/>
                          </p:val>
                        </p:tav>
                        <p:tav tm="100000">
                          <p:val>
                            <p:strVal val="#ppt_x"/>
                          </p:val>
                        </p:tav>
                      </p:tavLst>
                    </p:anim>
                    <p:anim calcmode="lin" valueType="num">
                      <p:cBhvr>
                        <p:cTn dur="898" decel="100000" fill="hold"/>
                        <p:tgtEl>
                          <p:spTgt spid="80939"/>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80939"/>
                        </p:tgtEl>
                        <p:attrNameLst>
                          <p:attrName>ppt_y</p:attrName>
                        </p:attrNameLst>
                      </p:cBhvr>
                      <p:tavLst>
                        <p:tav tm="0">
                          <p:val>
                            <p:strVal val="#ppt_y-.03"/>
                          </p:val>
                        </p:tav>
                        <p:tav tm="100000">
                          <p:val>
                            <p:strVal val="#ppt_y"/>
                          </p:val>
                        </p:tav>
                      </p:tavLst>
                    </p:anim>
                  </p:childTnLst>
                </p:cTn>
              </p:par>
            </p:tnLst>
          </p:tmpl>
          <p:tmpl lvl="2">
            <p:tnLst>
              <p:par>
                <p:cTn presetID="37" presetClass="entr" presetSubtype="0" fill="hold" nodeType="withEffect">
                  <p:stCondLst>
                    <p:cond delay="0"/>
                  </p:stCondLst>
                  <p:childTnLst>
                    <p:set>
                      <p:cBhvr>
                        <p:cTn dur="1" fill="hold">
                          <p:stCondLst>
                            <p:cond delay="0"/>
                          </p:stCondLst>
                        </p:cTn>
                        <p:tgtEl>
                          <p:spTgt spid="80939"/>
                        </p:tgtEl>
                        <p:attrNameLst>
                          <p:attrName>style.visibility</p:attrName>
                        </p:attrNameLst>
                      </p:cBhvr>
                      <p:to>
                        <p:strVal val="visible"/>
                      </p:to>
                    </p:set>
                    <p:animEffect transition="in" filter="fade">
                      <p:cBhvr>
                        <p:cTn dur="1000"/>
                        <p:tgtEl>
                          <p:spTgt spid="80939"/>
                        </p:tgtEl>
                      </p:cBhvr>
                    </p:animEffect>
                    <p:anim calcmode="lin" valueType="num">
                      <p:cBhvr>
                        <p:cTn dur="1000" fill="hold"/>
                        <p:tgtEl>
                          <p:spTgt spid="80939"/>
                        </p:tgtEl>
                        <p:attrNameLst>
                          <p:attrName>ppt_x</p:attrName>
                        </p:attrNameLst>
                      </p:cBhvr>
                      <p:tavLst>
                        <p:tav tm="0">
                          <p:val>
                            <p:strVal val="#ppt_x"/>
                          </p:val>
                        </p:tav>
                        <p:tav tm="100000">
                          <p:val>
                            <p:strVal val="#ppt_x"/>
                          </p:val>
                        </p:tav>
                      </p:tavLst>
                    </p:anim>
                    <p:anim calcmode="lin" valueType="num">
                      <p:cBhvr>
                        <p:cTn dur="898" decel="100000" fill="hold"/>
                        <p:tgtEl>
                          <p:spTgt spid="80939"/>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80939"/>
                        </p:tgtEl>
                        <p:attrNameLst>
                          <p:attrName>ppt_y</p:attrName>
                        </p:attrNameLst>
                      </p:cBhvr>
                      <p:tavLst>
                        <p:tav tm="0">
                          <p:val>
                            <p:strVal val="#ppt_y-.03"/>
                          </p:val>
                        </p:tav>
                        <p:tav tm="100000">
                          <p:val>
                            <p:strVal val="#ppt_y"/>
                          </p:val>
                        </p:tav>
                      </p:tavLst>
                    </p:anim>
                  </p:childTnLst>
                </p:cTn>
              </p:par>
            </p:tnLst>
          </p:tmpl>
          <p:tmpl lvl="3">
            <p:tnLst>
              <p:par>
                <p:cTn presetID="37" presetClass="entr" presetSubtype="0" fill="hold" nodeType="withEffect">
                  <p:stCondLst>
                    <p:cond delay="0"/>
                  </p:stCondLst>
                  <p:childTnLst>
                    <p:set>
                      <p:cBhvr>
                        <p:cTn dur="1" fill="hold">
                          <p:stCondLst>
                            <p:cond delay="0"/>
                          </p:stCondLst>
                        </p:cTn>
                        <p:tgtEl>
                          <p:spTgt spid="80939"/>
                        </p:tgtEl>
                        <p:attrNameLst>
                          <p:attrName>style.visibility</p:attrName>
                        </p:attrNameLst>
                      </p:cBhvr>
                      <p:to>
                        <p:strVal val="visible"/>
                      </p:to>
                    </p:set>
                    <p:animEffect transition="in" filter="fade">
                      <p:cBhvr>
                        <p:cTn dur="1000"/>
                        <p:tgtEl>
                          <p:spTgt spid="80939"/>
                        </p:tgtEl>
                      </p:cBhvr>
                    </p:animEffect>
                    <p:anim calcmode="lin" valueType="num">
                      <p:cBhvr>
                        <p:cTn dur="1000" fill="hold"/>
                        <p:tgtEl>
                          <p:spTgt spid="80939"/>
                        </p:tgtEl>
                        <p:attrNameLst>
                          <p:attrName>ppt_x</p:attrName>
                        </p:attrNameLst>
                      </p:cBhvr>
                      <p:tavLst>
                        <p:tav tm="0">
                          <p:val>
                            <p:strVal val="#ppt_x"/>
                          </p:val>
                        </p:tav>
                        <p:tav tm="100000">
                          <p:val>
                            <p:strVal val="#ppt_x"/>
                          </p:val>
                        </p:tav>
                      </p:tavLst>
                    </p:anim>
                    <p:anim calcmode="lin" valueType="num">
                      <p:cBhvr>
                        <p:cTn dur="898" decel="100000" fill="hold"/>
                        <p:tgtEl>
                          <p:spTgt spid="80939"/>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80939"/>
                        </p:tgtEl>
                        <p:attrNameLst>
                          <p:attrName>ppt_y</p:attrName>
                        </p:attrNameLst>
                      </p:cBhvr>
                      <p:tavLst>
                        <p:tav tm="0">
                          <p:val>
                            <p:strVal val="#ppt_y-.03"/>
                          </p:val>
                        </p:tav>
                        <p:tav tm="100000">
                          <p:val>
                            <p:strVal val="#ppt_y"/>
                          </p:val>
                        </p:tav>
                      </p:tavLst>
                    </p:anim>
                  </p:childTnLst>
                </p:cTn>
              </p:par>
            </p:tnLst>
          </p:tmpl>
          <p:tmpl lvl="4">
            <p:tnLst>
              <p:par>
                <p:cTn presetID="37" presetClass="entr" presetSubtype="0" fill="hold" nodeType="withEffect">
                  <p:stCondLst>
                    <p:cond delay="0"/>
                  </p:stCondLst>
                  <p:childTnLst>
                    <p:set>
                      <p:cBhvr>
                        <p:cTn dur="1" fill="hold">
                          <p:stCondLst>
                            <p:cond delay="0"/>
                          </p:stCondLst>
                        </p:cTn>
                        <p:tgtEl>
                          <p:spTgt spid="80939"/>
                        </p:tgtEl>
                        <p:attrNameLst>
                          <p:attrName>style.visibility</p:attrName>
                        </p:attrNameLst>
                      </p:cBhvr>
                      <p:to>
                        <p:strVal val="visible"/>
                      </p:to>
                    </p:set>
                    <p:animEffect transition="in" filter="fade">
                      <p:cBhvr>
                        <p:cTn dur="1000"/>
                        <p:tgtEl>
                          <p:spTgt spid="80939"/>
                        </p:tgtEl>
                      </p:cBhvr>
                    </p:animEffect>
                    <p:anim calcmode="lin" valueType="num">
                      <p:cBhvr>
                        <p:cTn dur="1000" fill="hold"/>
                        <p:tgtEl>
                          <p:spTgt spid="80939"/>
                        </p:tgtEl>
                        <p:attrNameLst>
                          <p:attrName>ppt_x</p:attrName>
                        </p:attrNameLst>
                      </p:cBhvr>
                      <p:tavLst>
                        <p:tav tm="0">
                          <p:val>
                            <p:strVal val="#ppt_x"/>
                          </p:val>
                        </p:tav>
                        <p:tav tm="100000">
                          <p:val>
                            <p:strVal val="#ppt_x"/>
                          </p:val>
                        </p:tav>
                      </p:tavLst>
                    </p:anim>
                    <p:anim calcmode="lin" valueType="num">
                      <p:cBhvr>
                        <p:cTn dur="898" decel="100000" fill="hold"/>
                        <p:tgtEl>
                          <p:spTgt spid="80939"/>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80939"/>
                        </p:tgtEl>
                        <p:attrNameLst>
                          <p:attrName>ppt_y</p:attrName>
                        </p:attrNameLst>
                      </p:cBhvr>
                      <p:tavLst>
                        <p:tav tm="0">
                          <p:val>
                            <p:strVal val="#ppt_y-.03"/>
                          </p:val>
                        </p:tav>
                        <p:tav tm="100000">
                          <p:val>
                            <p:strVal val="#ppt_y"/>
                          </p:val>
                        </p:tav>
                      </p:tavLst>
                    </p:anim>
                  </p:childTnLst>
                </p:cTn>
              </p:par>
            </p:tnLst>
          </p:tmpl>
          <p:tmpl lvl="5">
            <p:tnLst>
              <p:par>
                <p:cTn presetID="37" presetClass="entr" presetSubtype="0" fill="hold" nodeType="withEffect">
                  <p:stCondLst>
                    <p:cond delay="0"/>
                  </p:stCondLst>
                  <p:childTnLst>
                    <p:set>
                      <p:cBhvr>
                        <p:cTn dur="1" fill="hold">
                          <p:stCondLst>
                            <p:cond delay="0"/>
                          </p:stCondLst>
                        </p:cTn>
                        <p:tgtEl>
                          <p:spTgt spid="80939"/>
                        </p:tgtEl>
                        <p:attrNameLst>
                          <p:attrName>style.visibility</p:attrName>
                        </p:attrNameLst>
                      </p:cBhvr>
                      <p:to>
                        <p:strVal val="visible"/>
                      </p:to>
                    </p:set>
                    <p:animEffect transition="in" filter="fade">
                      <p:cBhvr>
                        <p:cTn dur="1000"/>
                        <p:tgtEl>
                          <p:spTgt spid="80939"/>
                        </p:tgtEl>
                      </p:cBhvr>
                    </p:animEffect>
                    <p:anim calcmode="lin" valueType="num">
                      <p:cBhvr>
                        <p:cTn dur="1000" fill="hold"/>
                        <p:tgtEl>
                          <p:spTgt spid="80939"/>
                        </p:tgtEl>
                        <p:attrNameLst>
                          <p:attrName>ppt_x</p:attrName>
                        </p:attrNameLst>
                      </p:cBhvr>
                      <p:tavLst>
                        <p:tav tm="0">
                          <p:val>
                            <p:strVal val="#ppt_x"/>
                          </p:val>
                        </p:tav>
                        <p:tav tm="100000">
                          <p:val>
                            <p:strVal val="#ppt_x"/>
                          </p:val>
                        </p:tav>
                      </p:tavLst>
                    </p:anim>
                    <p:anim calcmode="lin" valueType="num">
                      <p:cBhvr>
                        <p:cTn dur="898" decel="100000" fill="hold"/>
                        <p:tgtEl>
                          <p:spTgt spid="80939"/>
                        </p:tgtEl>
                        <p:attrNameLst>
                          <p:attrName>ppt_y</p:attrName>
                        </p:attrNameLst>
                      </p:cBhvr>
                      <p:tavLst>
                        <p:tav tm="0">
                          <p:val>
                            <p:strVal val="#ppt_y+1"/>
                          </p:val>
                        </p:tav>
                        <p:tav tm="100000">
                          <p:val>
                            <p:strVal val="#ppt_y-.03"/>
                          </p:val>
                        </p:tav>
                      </p:tavLst>
                    </p:anim>
                    <p:anim calcmode="lin" valueType="num">
                      <p:cBhvr>
                        <p:cTn dur="100" accel="100000" fill="hold">
                          <p:stCondLst>
                            <p:cond delay="898"/>
                          </p:stCondLst>
                        </p:cTn>
                        <p:tgtEl>
                          <p:spTgt spid="80939"/>
                        </p:tgtEl>
                        <p:attrNameLst>
                          <p:attrName>ppt_y</p:attrName>
                        </p:attrNameLst>
                      </p:cBhvr>
                      <p:tavLst>
                        <p:tav tm="0">
                          <p:val>
                            <p:strVal val="#ppt_y-.03"/>
                          </p:val>
                        </p:tav>
                        <p:tav tm="100000">
                          <p:val>
                            <p:strVal val="#ppt_y"/>
                          </p:val>
                        </p:tav>
                      </p:tavLst>
                    </p:anim>
                  </p:childTnLst>
                </p:cTn>
              </p:par>
            </p:tnLst>
          </p:tmpl>
        </p:tmplLst>
      </p:bldP>
    </p:bld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nglishsecrets.ru/wp-content/uploads/2016/02/%D0%BC%D0%B0%D1%80%D0%BA%D0%B8.jpg" TargetMode="Externa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hyperlink" Target="http://fipi.ru/sites/default/files/document/1457100799/aya2016gia9pismo.pdf" TargetMode="External"/><Relationship Id="rId2" Type="http://schemas.openxmlformats.org/officeDocument/2006/relationships/hyperlink" Target="https://en-oge.sdamgia.ru/?redir=1" TargetMode="External"/><Relationship Id="rId1" Type="http://schemas.openxmlformats.org/officeDocument/2006/relationships/slideLayout" Target="../slideLayouts/slideLayout7.xml"/><Relationship Id="rId6" Type="http://schemas.openxmlformats.org/officeDocument/2006/relationships/hyperlink" Target="http://lizasenglish.ru/ekzameny-na-anglijskom/ustnaya-chastj-oge-2016.html" TargetMode="External"/><Relationship Id="rId5" Type="http://schemas.openxmlformats.org/officeDocument/2006/relationships/hyperlink" Target="https://docs.google.com/viewer?a=v&amp;pid=sites&amp;sreid=ZGVmYXVsdGRvbWFpbsxnYXIzaW5tdnxneDoyNDewZDdiZjexMTYOYzQ2" TargetMode="External"/><Relationship Id="rId4" Type="http://schemas.openxmlformats.org/officeDocument/2006/relationships/hyperlink" Target="https://sites.google.com/site/gaysinmv/v-pomos-ucenikam/podgotovka-k-ege-po-anglijskomu-azyku"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3" name="Заголовок 1"/>
          <p:cNvSpPr>
            <a:spLocks noGrp="1"/>
          </p:cNvSpPr>
          <p:nvPr>
            <p:ph type="ctrTitle" idx="4294967295"/>
          </p:nvPr>
        </p:nvSpPr>
        <p:spPr>
          <a:xfrm>
            <a:off x="685800" y="1196975"/>
            <a:ext cx="7772400" cy="3671888"/>
          </a:xfrm>
        </p:spPr>
        <p:txBody>
          <a:bodyPr anchorCtr="0"/>
          <a:lstStyle/>
          <a:p>
            <a:pPr eaLnBrk="1" hangingPunct="1">
              <a:defRPr/>
            </a:pPr>
            <a:r>
              <a:rPr lang="ru-RU" sz="5400" b="1">
                <a:solidFill>
                  <a:srgbClr val="FF3300"/>
                </a:solidFill>
                <a:latin typeface="AnastasiaScript" pitchFamily="2" charset="0"/>
              </a:rPr>
              <a:t>Методический практикум «Технология подготовки учащихся к сдаче ОГЭ. Раздел «Говорение»</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3313"/>
                                        </p:tgtEl>
                                        <p:attrNameLst>
                                          <p:attrName>style.visibility</p:attrName>
                                        </p:attrNameLst>
                                      </p:cBhvr>
                                      <p:to>
                                        <p:strVal val="visible"/>
                                      </p:to>
                                    </p:set>
                                    <p:animEffect transition="in" filter="fade">
                                      <p:cBhvr>
                                        <p:cTn id="7" dur="1000"/>
                                        <p:tgtEl>
                                          <p:spTgt spid="13313"/>
                                        </p:tgtEl>
                                      </p:cBhvr>
                                    </p:animEffect>
                                    <p:anim calcmode="lin" valueType="num">
                                      <p:cBhvr>
                                        <p:cTn id="8" dur="1000" fill="hold"/>
                                        <p:tgtEl>
                                          <p:spTgt spid="13313"/>
                                        </p:tgtEl>
                                        <p:attrNameLst>
                                          <p:attrName>ppt_x</p:attrName>
                                        </p:attrNameLst>
                                      </p:cBhvr>
                                      <p:tavLst>
                                        <p:tav tm="0">
                                          <p:val>
                                            <p:strVal val="#ppt_x"/>
                                          </p:val>
                                        </p:tav>
                                        <p:tav tm="100000">
                                          <p:val>
                                            <p:strVal val="#ppt_x"/>
                                          </p:val>
                                        </p:tav>
                                      </p:tavLst>
                                    </p:anim>
                                    <p:anim calcmode="lin" valueType="num">
                                      <p:cBhvr>
                                        <p:cTn id="9" dur="898" decel="100000" fill="hold"/>
                                        <p:tgtEl>
                                          <p:spTgt spid="13313"/>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331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3"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0"/>
            <a:ext cx="9144000" cy="6669088"/>
          </a:xfrm>
        </p:spPr>
        <p:txBody>
          <a:bodyPr>
            <a:normAutofit/>
          </a:bodyPr>
          <a:lstStyle/>
          <a:p>
            <a:pPr eaLnBrk="1" hangingPunct="1">
              <a:lnSpc>
                <a:spcPct val="80000"/>
              </a:lnSpc>
              <a:buFont typeface="Wingdings" pitchFamily="2" charset="2"/>
              <a:buNone/>
              <a:defRPr/>
            </a:pPr>
            <a:r>
              <a:rPr lang="ru-RU" sz="2500">
                <a:solidFill>
                  <a:srgbClr val="FF3300"/>
                </a:solidFill>
                <a:latin typeface="Times New Roman" pitchFamily="18" charset="0"/>
              </a:rPr>
              <a:t>Красным цветом</a:t>
            </a:r>
            <a:r>
              <a:rPr lang="ru-RU" sz="2500">
                <a:latin typeface="Times New Roman" pitchFamily="18" charset="0"/>
              </a:rPr>
              <a:t> подчеркнуты слова с долгим и коротким [i]. different,  lived,   hidden,   — здесь ударные звуки  читаются как короткие people,  believed, needed,  — а здесь они читаются как долгие </a:t>
            </a:r>
          </a:p>
          <a:p>
            <a:pPr eaLnBrk="1" hangingPunct="1">
              <a:lnSpc>
                <a:spcPct val="80000"/>
              </a:lnSpc>
              <a:buFont typeface="Wingdings" pitchFamily="2" charset="2"/>
              <a:buNone/>
              <a:defRPr/>
            </a:pPr>
            <a:r>
              <a:rPr lang="ru-RU" sz="2500">
                <a:latin typeface="Times New Roman" pitchFamily="18" charset="0"/>
              </a:rPr>
              <a:t> </a:t>
            </a:r>
            <a:r>
              <a:rPr lang="ru-RU" sz="2500">
                <a:solidFill>
                  <a:srgbClr val="0000FF"/>
                </a:solidFill>
                <a:latin typeface="Times New Roman" pitchFamily="18" charset="0"/>
              </a:rPr>
              <a:t>Синим цветом</a:t>
            </a:r>
            <a:r>
              <a:rPr lang="ru-RU" sz="2500">
                <a:latin typeface="Times New Roman" pitchFamily="18" charset="0"/>
              </a:rPr>
              <a:t> подчеркнуты слова, в которых есть короткий и долгий [u] room,  tools — здесь звук долгий could,   put — здесь он короткий </a:t>
            </a:r>
          </a:p>
          <a:p>
            <a:pPr eaLnBrk="1" hangingPunct="1">
              <a:lnSpc>
                <a:spcPct val="80000"/>
              </a:lnSpc>
              <a:buFont typeface="Wingdings" pitchFamily="2" charset="2"/>
              <a:buNone/>
              <a:defRPr/>
            </a:pPr>
            <a:r>
              <a:rPr lang="ru-RU" sz="2500">
                <a:solidFill>
                  <a:srgbClr val="33CC33"/>
                </a:solidFill>
                <a:latin typeface="Times New Roman" pitchFamily="18" charset="0"/>
              </a:rPr>
              <a:t>Зеленым цветом</a:t>
            </a:r>
            <a:r>
              <a:rPr lang="ru-RU" sz="2500">
                <a:latin typeface="Times New Roman" pitchFamily="18" charset="0"/>
              </a:rPr>
              <a:t> выделены слова, где можно заметить звук [a], но опять же по долготе они будут отличаться: dark — долгий звук hunters — короткий звук. Очень важным моментом здесь является правильное произношение межзубных звуков (слова в тексте подчеркнуты желтым), которые дети так часто любят заменять русскими [в, ф] или [c, з]. sympathetic, they  -  язык зажали зубами и вперед! </a:t>
            </a:r>
          </a:p>
          <a:p>
            <a:pPr eaLnBrk="1" hangingPunct="1">
              <a:lnSpc>
                <a:spcPct val="80000"/>
              </a:lnSpc>
              <a:buFont typeface="Wingdings" pitchFamily="2" charset="2"/>
              <a:buNone/>
              <a:defRPr/>
            </a:pPr>
            <a:r>
              <a:rPr lang="ru-RU" sz="2500">
                <a:latin typeface="Times New Roman" pitchFamily="18" charset="0"/>
              </a:rPr>
              <a:t>В </a:t>
            </a:r>
            <a:r>
              <a:rPr lang="ru-RU" sz="2500">
                <a:solidFill>
                  <a:srgbClr val="FFFF00"/>
                </a:solidFill>
                <a:latin typeface="Times New Roman" pitchFamily="18" charset="0"/>
              </a:rPr>
              <a:t>желтые рамки</a:t>
            </a:r>
            <a:r>
              <a:rPr lang="ru-RU" sz="2500">
                <a:latin typeface="Times New Roman" pitchFamily="18" charset="0"/>
              </a:rPr>
              <a:t> помещены фразы, на которых показаны различия в интонациях. В первом случае мы видим спец. вопрос — а в таких типах вопросов интонация должна быть нисходящей, другими словами, она должна падать. Вторая фраза — вводная конструкция, которую, во-первых, необходимо отделить от остальной части предложения паузой, а во-вторых, прочитать с восходящей интонацией. </a:t>
            </a:r>
            <a:br>
              <a:rPr lang="ru-RU" sz="2500">
                <a:latin typeface="Times New Roman" pitchFamily="18" charset="0"/>
              </a:rPr>
            </a:br>
            <a:r>
              <a:rPr lang="ru-RU" sz="2500">
                <a:latin typeface="Times New Roman" pitchFamily="18" charset="0"/>
              </a:rPr>
              <a:t/>
            </a:r>
            <a:br>
              <a:rPr lang="ru-RU" sz="2500">
                <a:latin typeface="Times New Roman" pitchFamily="18" charset="0"/>
              </a:rPr>
            </a:br>
            <a:endParaRPr lang="ru-RU" sz="2500">
              <a:latin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60350"/>
            <a:ext cx="9144000" cy="1143000"/>
          </a:xfrm>
        </p:spPr>
        <p:txBody>
          <a:bodyPr anchorCtr="0">
            <a:normAutofit/>
          </a:bodyPr>
          <a:lstStyle/>
          <a:p>
            <a:pPr eaLnBrk="1" hangingPunct="1">
              <a:defRPr/>
            </a:pPr>
            <a:r>
              <a:rPr lang="ru-RU" sz="1600" b="1">
                <a:cs typeface="Arial" charset="0"/>
              </a:rPr>
              <a:t/>
            </a:r>
            <a:br>
              <a:rPr lang="ru-RU" sz="1600" b="1">
                <a:cs typeface="Arial" charset="0"/>
              </a:rPr>
            </a:br>
            <a:r>
              <a:rPr lang="ru-RU" sz="1600" b="1">
                <a:cs typeface="Arial" charset="0"/>
              </a:rPr>
              <a:t/>
            </a:r>
            <a:br>
              <a:rPr lang="ru-RU" sz="1600" b="1">
                <a:cs typeface="Arial" charset="0"/>
              </a:rPr>
            </a:br>
            <a:r>
              <a:rPr lang="ru-RU" sz="1600" b="1">
                <a:cs typeface="Arial" charset="0"/>
              </a:rPr>
              <a:t/>
            </a:r>
            <a:br>
              <a:rPr lang="ru-RU" sz="1600" b="1">
                <a:cs typeface="Arial" charset="0"/>
              </a:rPr>
            </a:br>
            <a:r>
              <a:rPr lang="ru-RU" sz="1600" b="1">
                <a:cs typeface="Arial" charset="0"/>
              </a:rPr>
              <a:t/>
            </a:r>
            <a:br>
              <a:rPr lang="ru-RU" sz="1600" b="1">
                <a:cs typeface="Arial" charset="0"/>
              </a:rPr>
            </a:br>
            <a:r>
              <a:rPr lang="en-US" sz="1800" b="1">
                <a:latin typeface="Bookman Old Style" pitchFamily="18" charset="0"/>
                <a:cs typeface="Arial" charset="0"/>
              </a:rPr>
              <a:t>Task 1.</a:t>
            </a:r>
            <a:r>
              <a:rPr lang="en-US" sz="1800">
                <a:latin typeface="Bookman Old Style" pitchFamily="18" charset="0"/>
                <a:cs typeface="Arial" charset="0"/>
              </a:rPr>
              <a:t> You are going to read the text aloud. You have 1.5 minutes to read</a:t>
            </a:r>
            <a:br>
              <a:rPr lang="en-US" sz="1800">
                <a:latin typeface="Bookman Old Style" pitchFamily="18" charset="0"/>
                <a:cs typeface="Arial" charset="0"/>
              </a:rPr>
            </a:br>
            <a:r>
              <a:rPr lang="en-US" sz="1800">
                <a:latin typeface="Bookman Old Style" pitchFamily="18" charset="0"/>
                <a:cs typeface="Arial" charset="0"/>
              </a:rPr>
              <a:t>the text silently, and then be ready to read it aloud. Remember that you will not</a:t>
            </a:r>
            <a:br>
              <a:rPr lang="en-US" sz="1800">
                <a:latin typeface="Bookman Old Style" pitchFamily="18" charset="0"/>
                <a:cs typeface="Arial" charset="0"/>
              </a:rPr>
            </a:br>
            <a:r>
              <a:rPr lang="en-US" sz="1800">
                <a:latin typeface="Bookman Old Style" pitchFamily="18" charset="0"/>
                <a:cs typeface="Arial" charset="0"/>
              </a:rPr>
              <a:t>have more than 2 minutes for reading aloud.</a:t>
            </a:r>
            <a:br>
              <a:rPr lang="en-US" sz="1800">
                <a:latin typeface="Bookman Old Style" pitchFamily="18" charset="0"/>
                <a:cs typeface="Arial" charset="0"/>
              </a:rPr>
            </a:br>
            <a:r>
              <a:rPr lang="en-US" sz="4000">
                <a:cs typeface="Arial" charset="0"/>
              </a:rPr>
              <a:t/>
            </a:r>
            <a:br>
              <a:rPr lang="en-US" sz="4000">
                <a:cs typeface="Arial" charset="0"/>
              </a:rPr>
            </a:br>
            <a:endParaRPr lang="ru-RU" sz="4000"/>
          </a:p>
        </p:txBody>
      </p:sp>
      <p:sp>
        <p:nvSpPr>
          <p:cNvPr id="3" name="Объект 2"/>
          <p:cNvSpPr>
            <a:spLocks noGrp="1"/>
          </p:cNvSpPr>
          <p:nvPr>
            <p:ph idx="4294967295"/>
          </p:nvPr>
        </p:nvSpPr>
        <p:spPr/>
        <p:txBody>
          <a:bodyPr>
            <a:normAutofit/>
          </a:bodyPr>
          <a:lstStyle/>
          <a:p>
            <a:pPr marL="0" indent="0" eaLnBrk="1" hangingPunct="1">
              <a:lnSpc>
                <a:spcPct val="80000"/>
              </a:lnSpc>
              <a:buFont typeface="Wingdings" pitchFamily="2" charset="2"/>
              <a:buNone/>
              <a:defRPr/>
            </a:pPr>
            <a:r>
              <a:rPr lang="ru-RU" sz="2500">
                <a:latin typeface="Bookman Old Style" pitchFamily="18" charset="0"/>
                <a:cs typeface="Arial" charset="0"/>
              </a:rPr>
              <a:t>Задание 1. Чтение текста</a:t>
            </a:r>
          </a:p>
          <a:p>
            <a:pPr marL="0" indent="0" eaLnBrk="1" hangingPunct="1">
              <a:lnSpc>
                <a:spcPct val="80000"/>
              </a:lnSpc>
              <a:buFont typeface="Wingdings" pitchFamily="2" charset="2"/>
              <a:buNone/>
              <a:defRPr/>
            </a:pPr>
            <a:r>
              <a:rPr lang="en-US" sz="2500">
                <a:latin typeface="Bookman Old Style" pitchFamily="18" charset="0"/>
                <a:cs typeface="Arial" charset="0"/>
              </a:rPr>
              <a:t>Scientists have long been working on new orbital technologies for growing</a:t>
            </a:r>
            <a:r>
              <a:rPr lang="ru-RU" sz="2500">
                <a:latin typeface="Bookman Old Style" pitchFamily="18" charset="0"/>
                <a:cs typeface="Arial" charset="0"/>
              </a:rPr>
              <a:t> </a:t>
            </a:r>
            <a:r>
              <a:rPr lang="en-US" sz="2500">
                <a:latin typeface="Bookman Old Style" pitchFamily="18" charset="0"/>
                <a:cs typeface="Arial" charset="0"/>
              </a:rPr>
              <a:t>plants. They tried to grow different plants on the International Space Station.</a:t>
            </a:r>
            <a:br>
              <a:rPr lang="en-US" sz="2500">
                <a:latin typeface="Bookman Old Style" pitchFamily="18" charset="0"/>
                <a:cs typeface="Arial" charset="0"/>
              </a:rPr>
            </a:br>
            <a:r>
              <a:rPr lang="en-US" sz="2500">
                <a:latin typeface="Bookman Old Style" pitchFamily="18" charset="0"/>
                <a:cs typeface="Arial" charset="0"/>
              </a:rPr>
              <a:t>Then the plants were sent back to the Earth for further study. This year, for the</a:t>
            </a:r>
            <a:r>
              <a:rPr lang="ru-RU" sz="2500">
                <a:latin typeface="Bookman Old Style" pitchFamily="18" charset="0"/>
                <a:cs typeface="Arial" charset="0"/>
              </a:rPr>
              <a:t> </a:t>
            </a:r>
            <a:r>
              <a:rPr lang="en-US" sz="2500">
                <a:latin typeface="Bookman Old Style" pitchFamily="18" charset="0"/>
                <a:cs typeface="Arial" charset="0"/>
              </a:rPr>
              <a:t>first time, astronauts could eat green leaves grown in space. Space farming isextremely important for the future space missions planned to Mars because it</a:t>
            </a:r>
            <a:r>
              <a:rPr lang="ru-RU" sz="2500">
                <a:latin typeface="Bookman Old Style" pitchFamily="18" charset="0"/>
                <a:cs typeface="Arial" charset="0"/>
              </a:rPr>
              <a:t> </a:t>
            </a:r>
            <a:r>
              <a:rPr lang="en-US" sz="2500">
                <a:latin typeface="Bookman Old Style" pitchFamily="18" charset="0"/>
                <a:cs typeface="Arial" charset="0"/>
              </a:rPr>
              <a:t>gives fresh food and vitamins. The new plant growing system is very smart. It</a:t>
            </a:r>
            <a:r>
              <a:rPr lang="ru-RU" sz="2500">
                <a:latin typeface="Bookman Old Style" pitchFamily="18" charset="0"/>
                <a:cs typeface="Arial" charset="0"/>
              </a:rPr>
              <a:t> </a:t>
            </a:r>
            <a:r>
              <a:rPr lang="en-US" sz="2500">
                <a:latin typeface="Bookman Old Style" pitchFamily="18" charset="0"/>
                <a:cs typeface="Arial" charset="0"/>
              </a:rPr>
              <a:t>informs humans when the plants need water. Special sensors measure the</a:t>
            </a:r>
            <a:r>
              <a:rPr lang="ru-RU" sz="2500">
                <a:latin typeface="Bookman Old Style" pitchFamily="18" charset="0"/>
                <a:cs typeface="Arial" charset="0"/>
              </a:rPr>
              <a:t> </a:t>
            </a:r>
            <a:r>
              <a:rPr lang="en-US" sz="2500">
                <a:latin typeface="Bookman Old Style" pitchFamily="18" charset="0"/>
                <a:cs typeface="Arial" charset="0"/>
              </a:rPr>
              <a:t>thickness of the leaves. If they become too thin, detectors send signals. This</a:t>
            </a:r>
            <a:r>
              <a:rPr lang="ru-RU" sz="2500">
                <a:latin typeface="Bookman Old Style" pitchFamily="18" charset="0"/>
                <a:cs typeface="Arial" charset="0"/>
              </a:rPr>
              <a:t> </a:t>
            </a:r>
            <a:r>
              <a:rPr lang="en-US" sz="2500">
                <a:latin typeface="Bookman Old Style" pitchFamily="18" charset="0"/>
                <a:cs typeface="Arial" charset="0"/>
              </a:rPr>
              <a:t>technology helps save water in space and grow a good harvest</a:t>
            </a:r>
            <a:br>
              <a:rPr lang="en-US" sz="2500">
                <a:latin typeface="Bookman Old Style" pitchFamily="18" charset="0"/>
                <a:cs typeface="Arial" charset="0"/>
              </a:rPr>
            </a:br>
            <a:r>
              <a:rPr lang="en-US" sz="2500">
                <a:latin typeface="Arial" charset="0"/>
                <a:cs typeface="Arial" charset="0"/>
              </a:rPr>
              <a:t/>
            </a:r>
            <a:br>
              <a:rPr lang="en-US" sz="2500">
                <a:latin typeface="Arial" charset="0"/>
                <a:cs typeface="Arial" charset="0"/>
              </a:rPr>
            </a:br>
            <a:endParaRPr lang="ru-RU" sz="2500">
              <a:latin typeface="Arial" charset="0"/>
              <a:cs typeface="Arial" charset="0"/>
            </a:endParaRPr>
          </a:p>
          <a:p>
            <a:pPr marL="0" indent="0" eaLnBrk="1" hangingPunct="1">
              <a:lnSpc>
                <a:spcPct val="80000"/>
              </a:lnSpc>
              <a:defRPr/>
            </a:pPr>
            <a:endParaRPr lang="ru-RU" sz="220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898"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nchorCtr="0">
            <a:normAutofit/>
          </a:bodyPr>
          <a:lstStyle/>
          <a:p>
            <a:pPr eaLnBrk="1" hangingPunct="1">
              <a:defRPr/>
            </a:pPr>
            <a:r>
              <a:rPr lang="ru-RU" sz="3200">
                <a:solidFill>
                  <a:srgbClr val="FF3300"/>
                </a:solidFill>
                <a:latin typeface="Bookman Old Style" pitchFamily="18" charset="0"/>
              </a:rPr>
              <a:t>Пример комментария эксперта к записи</a:t>
            </a:r>
            <a:r>
              <a:rPr lang="ru-RU" sz="4000"/>
              <a:t> </a:t>
            </a:r>
          </a:p>
        </p:txBody>
      </p:sp>
      <p:sp>
        <p:nvSpPr>
          <p:cNvPr id="3" name="Объект 2"/>
          <p:cNvSpPr>
            <a:spLocks noGrp="1"/>
          </p:cNvSpPr>
          <p:nvPr>
            <p:ph idx="4294967295"/>
          </p:nvPr>
        </p:nvSpPr>
        <p:spPr/>
        <p:txBody>
          <a:bodyPr>
            <a:normAutofit/>
          </a:bodyPr>
          <a:lstStyle/>
          <a:p>
            <a:pPr marL="0" indent="0" eaLnBrk="1" hangingPunct="1">
              <a:lnSpc>
                <a:spcPct val="80000"/>
              </a:lnSpc>
              <a:buFont typeface="Wingdings" pitchFamily="2" charset="2"/>
              <a:buNone/>
              <a:defRPr/>
            </a:pPr>
            <a:r>
              <a:rPr lang="ru-RU" sz="2200">
                <a:latin typeface="Bookman Old Style" pitchFamily="18" charset="0"/>
                <a:cs typeface="Arial" charset="0"/>
              </a:rPr>
              <a:t>1. </a:t>
            </a:r>
            <a:r>
              <a:rPr lang="ru-RU" sz="2600">
                <a:latin typeface="Bookman Old Style" pitchFamily="18" charset="0"/>
                <a:cs typeface="Arial" charset="0"/>
              </a:rPr>
              <a:t>Текст воспринимается достаточно легко. Фразовое ударение и интонационные контуры практически без нарушения нормы.</a:t>
            </a:r>
          </a:p>
          <a:p>
            <a:pPr marL="0" indent="0" eaLnBrk="1" hangingPunct="1">
              <a:lnSpc>
                <a:spcPct val="80000"/>
              </a:lnSpc>
              <a:buFont typeface="Wingdings" pitchFamily="2" charset="2"/>
              <a:buNone/>
              <a:defRPr/>
            </a:pPr>
            <a:r>
              <a:rPr lang="ru-RU" sz="2600">
                <a:latin typeface="Bookman Old Style" pitchFamily="18" charset="0"/>
                <a:cs typeface="Arial" charset="0"/>
              </a:rPr>
              <a:t/>
            </a:r>
            <a:br>
              <a:rPr lang="ru-RU" sz="2600">
                <a:latin typeface="Bookman Old Style" pitchFamily="18" charset="0"/>
                <a:cs typeface="Arial" charset="0"/>
              </a:rPr>
            </a:br>
            <a:r>
              <a:rPr lang="ru-RU" sz="2600">
                <a:latin typeface="Bookman Old Style" pitchFamily="18" charset="0"/>
                <a:cs typeface="Arial" charset="0"/>
              </a:rPr>
              <a:t>2. В ответе присутствует необоснованная пауза (между вторым и третьим предложениями).</a:t>
            </a:r>
          </a:p>
          <a:p>
            <a:pPr marL="0" indent="0" eaLnBrk="1" hangingPunct="1">
              <a:lnSpc>
                <a:spcPct val="80000"/>
              </a:lnSpc>
              <a:buFont typeface="Wingdings" pitchFamily="2" charset="2"/>
              <a:buNone/>
              <a:defRPr/>
            </a:pPr>
            <a:r>
              <a:rPr lang="ru-RU" sz="2600">
                <a:latin typeface="Bookman Old Style" pitchFamily="18" charset="0"/>
                <a:cs typeface="Arial" charset="0"/>
              </a:rPr>
              <a:t/>
            </a:r>
            <a:br>
              <a:rPr lang="ru-RU" sz="2600">
                <a:latin typeface="Bookman Old Style" pitchFamily="18" charset="0"/>
                <a:cs typeface="Arial" charset="0"/>
              </a:rPr>
            </a:br>
            <a:r>
              <a:rPr lang="ru-RU" sz="2600">
                <a:latin typeface="Bookman Old Style" pitchFamily="18" charset="0"/>
                <a:cs typeface="Arial" charset="0"/>
              </a:rPr>
              <a:t>3. Допущены ошибки в словах: studies, Mars, humans, water, technology. Кроме того, произведены две замены слов. В словах working, measure допущены фонематические ошибки, искажающие значение слов.</a:t>
            </a:r>
            <a:br>
              <a:rPr lang="ru-RU" sz="2600">
                <a:latin typeface="Bookman Old Style" pitchFamily="18" charset="0"/>
                <a:cs typeface="Arial" charset="0"/>
              </a:rPr>
            </a:br>
            <a:endParaRPr lang="ru-RU" sz="2600">
              <a:latin typeface="Bookman Old Style" pitchFamily="18" charset="0"/>
              <a:cs typeface="Arial" charset="0"/>
            </a:endParaRPr>
          </a:p>
          <a:p>
            <a:pPr marL="0" indent="0" eaLnBrk="1" hangingPunct="1">
              <a:lnSpc>
                <a:spcPct val="80000"/>
              </a:lnSpc>
              <a:buFont typeface="Wingdings" pitchFamily="2" charset="2"/>
              <a:buNone/>
              <a:defRPr/>
            </a:pPr>
            <a:endParaRPr lang="ru-RU" sz="2600">
              <a:latin typeface="Bookman Old Style" pitchFamily="18" charset="0"/>
              <a:cs typeface="Arial" charset="0"/>
            </a:endParaRPr>
          </a:p>
          <a:p>
            <a:pPr marL="0" indent="0" eaLnBrk="1" hangingPunct="1">
              <a:lnSpc>
                <a:spcPct val="80000"/>
              </a:lnSpc>
              <a:buFont typeface="Wingdings" pitchFamily="2" charset="2"/>
              <a:buNone/>
              <a:defRPr/>
            </a:pPr>
            <a:r>
              <a:rPr lang="ru-RU" sz="2600">
                <a:solidFill>
                  <a:srgbClr val="FF3300"/>
                </a:solidFill>
                <a:latin typeface="Bookman Old Style" pitchFamily="18" charset="0"/>
                <a:cs typeface="Arial" charset="0"/>
              </a:rPr>
              <a:t>Оценка: 1 балл</a:t>
            </a:r>
            <a:br>
              <a:rPr lang="ru-RU" sz="2600">
                <a:solidFill>
                  <a:srgbClr val="FF3300"/>
                </a:solidFill>
                <a:latin typeface="Bookman Old Style" pitchFamily="18" charset="0"/>
                <a:cs typeface="Arial" charset="0"/>
              </a:rPr>
            </a:br>
            <a:endParaRPr lang="ru-RU" sz="2600">
              <a:solidFill>
                <a:srgbClr val="FF3300"/>
              </a:solidFill>
              <a:latin typeface="Bookman Old Style" pitchFamily="18" charset="0"/>
              <a:cs typeface="Arial" charset="0"/>
            </a:endParaRPr>
          </a:p>
          <a:p>
            <a:pPr marL="0" indent="0" eaLnBrk="1" hangingPunct="1">
              <a:lnSpc>
                <a:spcPct val="80000"/>
              </a:lnSpc>
              <a:defRPr/>
            </a:pPr>
            <a:endParaRPr lang="ru-RU" sz="2600">
              <a:latin typeface="Bookman Old Style"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898"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6625" name="Заголовок 1"/>
          <p:cNvSpPr>
            <a:spLocks noGrp="1"/>
          </p:cNvSpPr>
          <p:nvPr>
            <p:ph type="title" idx="4294967295"/>
          </p:nvPr>
        </p:nvSpPr>
        <p:spPr/>
        <p:txBody>
          <a:bodyPr anchorCtr="0"/>
          <a:lstStyle/>
          <a:p>
            <a:pPr eaLnBrk="1" hangingPunct="1">
              <a:defRPr/>
            </a:pPr>
            <a:r>
              <a:rPr lang="ru-RU" sz="2800" i="1">
                <a:latin typeface="Bookman Old Style" pitchFamily="18" charset="0"/>
                <a:cs typeface="Arial" charset="0"/>
              </a:rPr>
              <a:t>Критерии оценивания выполнения задания 1 </a:t>
            </a:r>
            <a:br>
              <a:rPr lang="ru-RU" sz="2800" i="1">
                <a:latin typeface="Bookman Old Style" pitchFamily="18" charset="0"/>
                <a:cs typeface="Arial" charset="0"/>
              </a:rPr>
            </a:br>
            <a:r>
              <a:rPr lang="ru-RU" sz="2800" i="1">
                <a:latin typeface="Bookman Old Style" pitchFamily="18" charset="0"/>
                <a:cs typeface="Arial" charset="0"/>
              </a:rPr>
              <a:t>(Чтение вслух) – максимум 2 балла</a:t>
            </a:r>
            <a:endParaRPr lang="ru-RU" sz="2800" i="1">
              <a:latin typeface="Bookman Old Style" pitchFamily="18" charset="0"/>
            </a:endParaRPr>
          </a:p>
        </p:txBody>
      </p:sp>
      <p:graphicFrame>
        <p:nvGraphicFramePr>
          <p:cNvPr id="26651" name="Group 27"/>
          <p:cNvGraphicFramePr>
            <a:graphicFrameLocks noGrp="1"/>
          </p:cNvGraphicFramePr>
          <p:nvPr>
            <p:ph idx="4294967295"/>
          </p:nvPr>
        </p:nvGraphicFramePr>
        <p:xfrm>
          <a:off x="250825" y="1268413"/>
          <a:ext cx="8713788" cy="5519737"/>
        </p:xfrm>
        <a:graphic>
          <a:graphicData uri="http://schemas.openxmlformats.org/drawingml/2006/table">
            <a:tbl>
              <a:tblPr/>
              <a:tblGrid>
                <a:gridCol w="468313"/>
                <a:gridCol w="8245475"/>
              </a:tblGrid>
              <a:tr h="555625">
                <a:tc gridSpan="2">
                  <a:txBody>
                    <a:bodyPr/>
                    <a:lstStyle/>
                    <a:p>
                      <a:pPr marL="0" marR="0" lvl="0" indent="0" algn="ctr" defTabSz="914400" rtl="0" eaLnBrk="1" fontAlgn="base" latinLnBrk="0" hangingPunct="1">
                        <a:lnSpc>
                          <a:spcPct val="100000"/>
                        </a:lnSpc>
                        <a:spcBef>
                          <a:spcPct val="0"/>
                        </a:spcBef>
                        <a:spcAft>
                          <a:spcPct val="0"/>
                        </a:spcAft>
                        <a:buClr>
                          <a:schemeClr val="hlink"/>
                        </a:buClr>
                        <a:buSzPct val="60000"/>
                        <a:buFontTx/>
                        <a:buNone/>
                        <a:tabLst/>
                      </a:pPr>
                      <a:r>
                        <a:rPr kumimoji="0" lang="ru-RU" sz="2800" b="1" i="0" u="none" strike="noStrike" cap="none" normalizeH="0" baseline="0" smtClean="0">
                          <a:ln>
                            <a:noFill/>
                          </a:ln>
                          <a:solidFill>
                            <a:srgbClr val="FFFFFF"/>
                          </a:solidFill>
                          <a:effectLst>
                            <a:outerShdw blurRad="38100" dist="38100" dir="2700000" algn="tl">
                              <a:srgbClr val="000000"/>
                            </a:outerShdw>
                          </a:effectLst>
                          <a:latin typeface="Arial" charset="0"/>
                          <a:cs typeface="Arial" charset="0"/>
                        </a:rPr>
                        <a:t>Фонетическая сторона речи</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ru-RU"/>
                    </a:p>
                  </a:txBody>
                  <a:tcPr/>
                </a:tc>
              </a:tr>
              <a:tr h="1557338">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Речь воспринимается легко</a:t>
                      </a:r>
                      <a:r>
                        <a:rPr kumimoji="0" lang="en-US"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необоснованные паузы отсутствуют</a:t>
                      </a:r>
                      <a:r>
                        <a:rPr kumimoji="0" lang="en-US"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фразовое ударение и интонационные контуры, произношение слов практически без нарушений нормы</a:t>
                      </a:r>
                      <a:r>
                        <a:rPr kumimoji="0" lang="en-US"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допускается не более </a:t>
                      </a:r>
                      <a:r>
                        <a:rPr kumimoji="0" lang="ru-RU" sz="1800" b="1" i="0" u="none" strike="noStrike" cap="none" normalizeH="0" baseline="0" smtClean="0">
                          <a:ln>
                            <a:noFill/>
                          </a:ln>
                          <a:solidFill>
                            <a:srgbClr val="000000"/>
                          </a:solidFill>
                          <a:effectLst>
                            <a:outerShdw blurRad="38100" dist="38100" dir="2700000" algn="tl">
                              <a:srgbClr val="FFFFFF"/>
                            </a:outerShdw>
                          </a:effectLst>
                          <a:latin typeface="Verdana" pitchFamily="34" charset="0"/>
                        </a:rPr>
                        <a:t>5 фонетических ошибок, в том числе 1-2 ошибки, искажающие смысл</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849438">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Речь воспринимается достаточно легко</a:t>
                      </a:r>
                      <a:r>
                        <a:rPr kumimoji="0" lang="en-US"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однако присутствуют необоснованные паузы </a:t>
                      </a:r>
                      <a:r>
                        <a:rPr kumimoji="0" lang="en-US"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фразовое ударение и интонационные контуры практически без нарушений нормы</a:t>
                      </a:r>
                      <a:r>
                        <a:rPr kumimoji="0" lang="en-US"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допускается не </a:t>
                      </a:r>
                      <a:r>
                        <a:rPr kumimoji="0" lang="ru-RU" sz="1800" b="1"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более 7  фонетических ошибок, в том числе 1-2 ошибки, искажающие смысл</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557338">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0 </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Речь воспринимается с трудом из-за значительного количества неестественных пауз, запинок, неверной расстановки ударений и ошибок в произношении слов.</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ИЛИ допущено </a:t>
                      </a:r>
                      <a:r>
                        <a:rPr kumimoji="0" lang="ru-RU" sz="1800" b="1"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более 7 фонетических ошибки</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искажающие смысл</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6625"/>
                                        </p:tgtEl>
                                        <p:attrNameLst>
                                          <p:attrName>style.visibility</p:attrName>
                                        </p:attrNameLst>
                                      </p:cBhvr>
                                      <p:to>
                                        <p:strVal val="visible"/>
                                      </p:to>
                                    </p:set>
                                    <p:animEffect transition="in" filter="fade">
                                      <p:cBhvr>
                                        <p:cTn id="7" dur="1000"/>
                                        <p:tgtEl>
                                          <p:spTgt spid="26625"/>
                                        </p:tgtEl>
                                      </p:cBhvr>
                                    </p:animEffect>
                                    <p:anim calcmode="lin" valueType="num">
                                      <p:cBhvr>
                                        <p:cTn id="8" dur="1000" fill="hold"/>
                                        <p:tgtEl>
                                          <p:spTgt spid="26625"/>
                                        </p:tgtEl>
                                        <p:attrNameLst>
                                          <p:attrName>ppt_x</p:attrName>
                                        </p:attrNameLst>
                                      </p:cBhvr>
                                      <p:tavLst>
                                        <p:tav tm="0">
                                          <p:val>
                                            <p:strVal val="#ppt_x"/>
                                          </p:val>
                                        </p:tav>
                                        <p:tav tm="100000">
                                          <p:val>
                                            <p:strVal val="#ppt_x"/>
                                          </p:val>
                                        </p:tav>
                                      </p:tavLst>
                                    </p:anim>
                                    <p:anim calcmode="lin" valueType="num">
                                      <p:cBhvr>
                                        <p:cTn id="9" dur="898" decel="100000" fill="hold"/>
                                        <p:tgtEl>
                                          <p:spTgt spid="26625"/>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662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5"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9" name="Заголовок 1"/>
          <p:cNvSpPr>
            <a:spLocks noGrp="1"/>
          </p:cNvSpPr>
          <p:nvPr>
            <p:ph type="title" idx="4294967295"/>
          </p:nvPr>
        </p:nvSpPr>
        <p:spPr>
          <a:xfrm>
            <a:off x="0" y="277813"/>
            <a:ext cx="9144000" cy="1139825"/>
          </a:xfrm>
        </p:spPr>
        <p:txBody>
          <a:bodyPr anchorCtr="0"/>
          <a:lstStyle/>
          <a:p>
            <a:pPr eaLnBrk="1" hangingPunct="1">
              <a:defRPr/>
            </a:pPr>
            <a:r>
              <a:rPr lang="ru-RU" sz="2400" i="1">
                <a:latin typeface="Bookman Old Style" pitchFamily="18" charset="0"/>
                <a:cs typeface="Arial" charset="0"/>
              </a:rPr>
              <a:t>При чтении вслух участник ОГЭ должен продемонстрировать следующие фонетические навыки</a:t>
            </a:r>
            <a:r>
              <a:rPr lang="en-US" sz="2400" i="1">
                <a:latin typeface="Bookman Old Style" pitchFamily="18" charset="0"/>
                <a:cs typeface="Arial" charset="0"/>
              </a:rPr>
              <a:t>:</a:t>
            </a:r>
            <a:endParaRPr lang="ru-RU" sz="2400" i="1">
              <a:latin typeface="Bookman Old Style" pitchFamily="18" charset="0"/>
            </a:endParaRPr>
          </a:p>
        </p:txBody>
      </p:sp>
      <p:sp>
        <p:nvSpPr>
          <p:cNvPr id="3" name="Объект 2"/>
          <p:cNvSpPr>
            <a:spLocks noGrp="1"/>
          </p:cNvSpPr>
          <p:nvPr>
            <p:ph idx="4294967295"/>
          </p:nvPr>
        </p:nvSpPr>
        <p:spPr/>
        <p:txBody>
          <a:bodyPr>
            <a:normAutofit/>
          </a:bodyPr>
          <a:lstStyle/>
          <a:p>
            <a:pPr eaLnBrk="1" hangingPunct="1">
              <a:lnSpc>
                <a:spcPct val="80000"/>
              </a:lnSpc>
              <a:defRPr/>
            </a:pPr>
            <a:r>
              <a:rPr lang="ru-RU" sz="2600">
                <a:latin typeface="Bookman Old Style" pitchFamily="18" charset="0"/>
                <a:ea typeface="Arial CYR"/>
                <a:cs typeface="Arial CYR"/>
              </a:rPr>
              <a:t>Владеть правилами чтения и исключениями из правил, позволяющими произносить слова без грубых ошибок, искажающих смысл слова и приводящих к сбою в коммуникации</a:t>
            </a:r>
            <a:r>
              <a:rPr lang="en-US" sz="2600">
                <a:latin typeface="Bookman Old Style" pitchFamily="18" charset="0"/>
                <a:ea typeface="Arial CYR"/>
                <a:cs typeface="Arial CYR"/>
              </a:rPr>
              <a:t>;</a:t>
            </a:r>
          </a:p>
          <a:p>
            <a:pPr eaLnBrk="1" hangingPunct="1">
              <a:lnSpc>
                <a:spcPct val="80000"/>
              </a:lnSpc>
              <a:defRPr/>
            </a:pPr>
            <a:r>
              <a:rPr lang="ru-RU" sz="2600">
                <a:latin typeface="Bookman Old Style" pitchFamily="18" charset="0"/>
                <a:ea typeface="Arial CYR"/>
                <a:cs typeface="Arial CYR"/>
              </a:rPr>
              <a:t>Дифференцировать и правильно произносить</a:t>
            </a:r>
            <a:r>
              <a:rPr lang="en-US" sz="2600">
                <a:latin typeface="Bookman Old Style" pitchFamily="18" charset="0"/>
                <a:ea typeface="Arial CYR"/>
                <a:cs typeface="Arial CYR"/>
              </a:rPr>
              <a:t>:</a:t>
            </a:r>
          </a:p>
          <a:p>
            <a:pPr eaLnBrk="1" hangingPunct="1">
              <a:lnSpc>
                <a:spcPct val="80000"/>
              </a:lnSpc>
              <a:defRPr/>
            </a:pPr>
            <a:r>
              <a:rPr lang="ru-RU" sz="2600">
                <a:latin typeface="Bookman Old Style" pitchFamily="18" charset="0"/>
                <a:ea typeface="Arial CYR"/>
                <a:cs typeface="Arial CYR"/>
              </a:rPr>
              <a:t> долгие и краткие гласные</a:t>
            </a:r>
            <a:r>
              <a:rPr lang="en-US" sz="2600">
                <a:latin typeface="Bookman Old Style" pitchFamily="18" charset="0"/>
                <a:ea typeface="Arial CYR"/>
                <a:cs typeface="Arial CYR"/>
              </a:rPr>
              <a:t>,</a:t>
            </a:r>
            <a:endParaRPr lang="ru-RU" sz="2600">
              <a:latin typeface="Bookman Old Style" pitchFamily="18" charset="0"/>
              <a:ea typeface="Arial CYR"/>
              <a:cs typeface="Arial CYR"/>
            </a:endParaRPr>
          </a:p>
          <a:p>
            <a:pPr eaLnBrk="1" hangingPunct="1">
              <a:lnSpc>
                <a:spcPct val="80000"/>
              </a:lnSpc>
              <a:defRPr/>
            </a:pPr>
            <a:r>
              <a:rPr lang="en-US" sz="2600">
                <a:latin typeface="Bookman Old Style" pitchFamily="18" charset="0"/>
                <a:ea typeface="Arial CYR"/>
                <a:cs typeface="Arial CYR"/>
              </a:rPr>
              <a:t> </a:t>
            </a:r>
            <a:r>
              <a:rPr lang="ru-RU" sz="2600">
                <a:latin typeface="Bookman Old Style" pitchFamily="18" charset="0"/>
                <a:ea typeface="Arial CYR"/>
                <a:cs typeface="Arial CYR"/>
              </a:rPr>
              <a:t>м</a:t>
            </a:r>
            <a:r>
              <a:rPr lang="ru-RU" sz="2600">
                <a:latin typeface="Bookman Old Style" pitchFamily="18" charset="0"/>
                <a:cs typeface="Arial" charset="0"/>
              </a:rPr>
              <a:t>ежзубные  </a:t>
            </a:r>
            <a:r>
              <a:rPr lang="el-GR" sz="2600">
                <a:latin typeface="Bookman Old Style" pitchFamily="18" charset="0"/>
                <a:cs typeface="Arial" charset="0"/>
              </a:rPr>
              <a:t>θ</a:t>
            </a:r>
            <a:r>
              <a:rPr lang="ru-RU" sz="2600">
                <a:latin typeface="Bookman Old Style" pitchFamily="18" charset="0"/>
                <a:cs typeface="Arial" charset="0"/>
              </a:rPr>
              <a:t> и </a:t>
            </a:r>
            <a:r>
              <a:rPr lang="en-US" sz="2600">
                <a:latin typeface="Bookman Old Style" pitchFamily="18" charset="0"/>
                <a:cs typeface="Arial" charset="0"/>
              </a:rPr>
              <a:t>ð</a:t>
            </a:r>
            <a:r>
              <a:rPr lang="ru-RU" sz="2600">
                <a:latin typeface="Bookman Old Style" pitchFamily="18" charset="0"/>
                <a:cs typeface="Arial" charset="0"/>
              </a:rPr>
              <a:t>, фрикативные </a:t>
            </a:r>
            <a:r>
              <a:rPr lang="en-US" sz="2600">
                <a:latin typeface="Bookman Old Style" pitchFamily="18" charset="0"/>
                <a:cs typeface="Arial" charset="0"/>
              </a:rPr>
              <a:t>z </a:t>
            </a:r>
            <a:r>
              <a:rPr lang="ru-RU" sz="2600">
                <a:latin typeface="Bookman Old Style" pitchFamily="18" charset="0"/>
                <a:cs typeface="Arial" charset="0"/>
              </a:rPr>
              <a:t>и</a:t>
            </a:r>
            <a:r>
              <a:rPr lang="en-US" sz="2600">
                <a:latin typeface="Bookman Old Style" pitchFamily="18" charset="0"/>
                <a:cs typeface="Arial" charset="0"/>
              </a:rPr>
              <a:t> s</a:t>
            </a:r>
            <a:r>
              <a:rPr lang="ru-RU" sz="2600">
                <a:latin typeface="Bookman Old Style" pitchFamily="18" charset="0"/>
                <a:cs typeface="Arial" charset="0"/>
              </a:rPr>
              <a:t>, не замещать межзубные фрикативными (</a:t>
            </a:r>
            <a:r>
              <a:rPr lang="en-US" sz="2600">
                <a:latin typeface="Bookman Old Style" pitchFamily="18" charset="0"/>
                <a:cs typeface="Arial" charset="0"/>
              </a:rPr>
              <a:t>think </a:t>
            </a:r>
            <a:r>
              <a:rPr lang="ru-RU" sz="2600">
                <a:latin typeface="Bookman Old Style" pitchFamily="18" charset="0"/>
                <a:cs typeface="Arial" charset="0"/>
              </a:rPr>
              <a:t>и </a:t>
            </a:r>
            <a:r>
              <a:rPr lang="en-US" sz="2600">
                <a:latin typeface="Bookman Old Style" pitchFamily="18" charset="0"/>
                <a:cs typeface="Arial" charset="0"/>
              </a:rPr>
              <a:t>sink);</a:t>
            </a:r>
          </a:p>
          <a:p>
            <a:pPr eaLnBrk="1" hangingPunct="1">
              <a:lnSpc>
                <a:spcPct val="80000"/>
              </a:lnSpc>
              <a:defRPr/>
            </a:pPr>
            <a:r>
              <a:rPr lang="ru-RU" sz="2600">
                <a:latin typeface="Bookman Old Style" pitchFamily="18" charset="0"/>
                <a:cs typeface="Arial" charset="0"/>
              </a:rPr>
              <a:t>Гласные в словах  </a:t>
            </a:r>
            <a:r>
              <a:rPr lang="en-US" sz="2600">
                <a:latin typeface="Bookman Old Style" pitchFamily="18" charset="0"/>
                <a:cs typeface="Arial" charset="0"/>
              </a:rPr>
              <a:t>work </a:t>
            </a:r>
            <a:r>
              <a:rPr lang="ru-RU" sz="2600">
                <a:latin typeface="Bookman Old Style" pitchFamily="18" charset="0"/>
                <a:cs typeface="Arial" charset="0"/>
              </a:rPr>
              <a:t>и </a:t>
            </a:r>
            <a:r>
              <a:rPr lang="en-US" sz="2600">
                <a:latin typeface="Bookman Old Style" pitchFamily="18" charset="0"/>
                <a:cs typeface="Arial" charset="0"/>
              </a:rPr>
              <a:t>walk, form </a:t>
            </a:r>
            <a:r>
              <a:rPr lang="ru-RU" sz="2600">
                <a:latin typeface="Bookman Old Style" pitchFamily="18" charset="0"/>
                <a:cs typeface="Arial" charset="0"/>
              </a:rPr>
              <a:t>и </a:t>
            </a:r>
            <a:r>
              <a:rPr lang="en-US" sz="2600">
                <a:latin typeface="Bookman Old Style" pitchFamily="18" charset="0"/>
                <a:cs typeface="Arial" charset="0"/>
              </a:rPr>
              <a:t>firm</a:t>
            </a:r>
          </a:p>
          <a:p>
            <a:pPr eaLnBrk="1" hangingPunct="1">
              <a:lnSpc>
                <a:spcPct val="80000"/>
              </a:lnSpc>
              <a:defRPr/>
            </a:pPr>
            <a:r>
              <a:rPr lang="ru-RU" sz="2600">
                <a:latin typeface="Bookman Old Style" pitchFamily="18" charset="0"/>
                <a:cs typeface="Arial" charset="0"/>
              </a:rPr>
              <a:t>Владеть связующим </a:t>
            </a:r>
            <a:r>
              <a:rPr lang="en-US" sz="2600">
                <a:latin typeface="Bookman Old Style" pitchFamily="18" charset="0"/>
                <a:cs typeface="Arial" charset="0"/>
              </a:rPr>
              <a:t>r ,</a:t>
            </a:r>
            <a:r>
              <a:rPr lang="ru-RU" sz="2600">
                <a:latin typeface="Bookman Old Style" pitchFamily="18" charset="0"/>
                <a:cs typeface="Arial" charset="0"/>
              </a:rPr>
              <a:t>озвучивать конечную </a:t>
            </a:r>
            <a:r>
              <a:rPr lang="en-US" sz="2600">
                <a:latin typeface="Bookman Old Style" pitchFamily="18" charset="0"/>
                <a:cs typeface="Arial" charset="0"/>
              </a:rPr>
              <a:t>r/re </a:t>
            </a:r>
            <a:r>
              <a:rPr lang="ru-RU" sz="2600">
                <a:latin typeface="Bookman Old Style" pitchFamily="18" charset="0"/>
                <a:cs typeface="Arial" charset="0"/>
              </a:rPr>
              <a:t>в позиции перед гласной, если с гласной</a:t>
            </a:r>
            <a:r>
              <a:rPr lang="en-US" sz="2600">
                <a:latin typeface="Bookman Old Style" pitchFamily="18" charset="0"/>
                <a:cs typeface="Arial" charset="0"/>
              </a:rPr>
              <a:t> </a:t>
            </a:r>
            <a:r>
              <a:rPr lang="ru-RU" sz="2600">
                <a:latin typeface="Bookman Old Style" pitchFamily="18" charset="0"/>
                <a:cs typeface="Arial" charset="0"/>
              </a:rPr>
              <a:t>начинается следующее слово </a:t>
            </a:r>
            <a:r>
              <a:rPr lang="en-US" sz="2600">
                <a:latin typeface="Bookman Old Style" pitchFamily="18" charset="0"/>
                <a:cs typeface="Arial" charset="0"/>
              </a:rPr>
              <a:t>(there is, where are)</a:t>
            </a:r>
            <a:r>
              <a:rPr lang="ru-RU" sz="2600">
                <a:latin typeface="Bookman Old Style" pitchFamily="18" charset="0"/>
                <a:cs typeface="Arial" charset="0"/>
              </a:rPr>
              <a:t>, правильно использовать сильную и слабую формы местоимений и других служебных слов</a:t>
            </a:r>
            <a:endParaRPr lang="ru-RU" sz="2600">
              <a:latin typeface="Bookman Old Style" pitchFamily="18" charset="0"/>
            </a:endParaRPr>
          </a:p>
          <a:p>
            <a:pPr eaLnBrk="1" hangingPunct="1">
              <a:lnSpc>
                <a:spcPct val="80000"/>
              </a:lnSpc>
              <a:defRPr/>
            </a:pPr>
            <a:endParaRPr lang="ru-RU" sz="2600">
              <a:latin typeface="Bookman Old Style"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7649"/>
                                        </p:tgtEl>
                                        <p:attrNameLst>
                                          <p:attrName>style.visibility</p:attrName>
                                        </p:attrNameLst>
                                      </p:cBhvr>
                                      <p:to>
                                        <p:strVal val="visible"/>
                                      </p:to>
                                    </p:set>
                                    <p:animEffect transition="in" filter="fade">
                                      <p:cBhvr>
                                        <p:cTn id="7" dur="1000"/>
                                        <p:tgtEl>
                                          <p:spTgt spid="27649"/>
                                        </p:tgtEl>
                                      </p:cBhvr>
                                    </p:animEffect>
                                    <p:anim calcmode="lin" valueType="num">
                                      <p:cBhvr>
                                        <p:cTn id="8" dur="1000" fill="hold"/>
                                        <p:tgtEl>
                                          <p:spTgt spid="27649"/>
                                        </p:tgtEl>
                                        <p:attrNameLst>
                                          <p:attrName>ppt_x</p:attrName>
                                        </p:attrNameLst>
                                      </p:cBhvr>
                                      <p:tavLst>
                                        <p:tav tm="0">
                                          <p:val>
                                            <p:strVal val="#ppt_x"/>
                                          </p:val>
                                        </p:tav>
                                        <p:tav tm="100000">
                                          <p:val>
                                            <p:strVal val="#ppt_x"/>
                                          </p:val>
                                        </p:tav>
                                      </p:tavLst>
                                    </p:anim>
                                    <p:anim calcmode="lin" valueType="num">
                                      <p:cBhvr>
                                        <p:cTn id="9" dur="898" decel="100000" fill="hold"/>
                                        <p:tgtEl>
                                          <p:spTgt spid="27649"/>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7649"/>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Effect transition="in" filter="fade">
                                      <p:cBhvr>
                                        <p:cTn id="55" dur="1000"/>
                                        <p:tgtEl>
                                          <p:spTgt spid="3">
                                            <p:txEl>
                                              <p:pRg st="5" end="5"/>
                                            </p:txEl>
                                          </p:spTgt>
                                        </p:tgtEl>
                                      </p:cBhvr>
                                    </p:animEffect>
                                    <p:anim calcmode="lin" valueType="num">
                                      <p:cBhvr>
                                        <p:cTn id="5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49"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8673" name="Заголовок 1"/>
          <p:cNvSpPr>
            <a:spLocks noGrp="1"/>
          </p:cNvSpPr>
          <p:nvPr>
            <p:ph type="title" idx="4294967295"/>
          </p:nvPr>
        </p:nvSpPr>
        <p:spPr/>
        <p:txBody>
          <a:bodyPr anchorCtr="0"/>
          <a:lstStyle/>
          <a:p>
            <a:pPr eaLnBrk="1" hangingPunct="1">
              <a:defRPr/>
            </a:pPr>
            <a:r>
              <a:rPr lang="ru-RU" sz="2400" i="1">
                <a:latin typeface="Bookman Old Style" pitchFamily="18" charset="0"/>
                <a:cs typeface="Arial" charset="0"/>
              </a:rPr>
              <a:t>При оценивании выполнения данного задания важно правильно классифицировать фонетические ошибки, искажающие смысл</a:t>
            </a:r>
            <a:endParaRPr lang="ru-RU" sz="2400" i="1">
              <a:latin typeface="Bookman Old Style" pitchFamily="18" charset="0"/>
            </a:endParaRPr>
          </a:p>
        </p:txBody>
      </p:sp>
      <p:sp>
        <p:nvSpPr>
          <p:cNvPr id="3" name="Объект 2"/>
          <p:cNvSpPr>
            <a:spLocks noGrp="1"/>
          </p:cNvSpPr>
          <p:nvPr>
            <p:ph idx="4294967295"/>
          </p:nvPr>
        </p:nvSpPr>
        <p:spPr/>
        <p:txBody>
          <a:bodyPr>
            <a:normAutofit/>
          </a:bodyPr>
          <a:lstStyle/>
          <a:p>
            <a:pPr eaLnBrk="1" hangingPunct="1">
              <a:lnSpc>
                <a:spcPct val="90000"/>
              </a:lnSpc>
              <a:defRPr/>
            </a:pPr>
            <a:r>
              <a:rPr lang="ru-RU"/>
              <a:t>Это неправильное произношение звука (замена фонемы)</a:t>
            </a:r>
            <a:r>
              <a:rPr lang="en-US"/>
              <a:t>ship – sheep</a:t>
            </a:r>
          </a:p>
          <a:p>
            <a:pPr eaLnBrk="1" hangingPunct="1">
              <a:lnSpc>
                <a:spcPct val="90000"/>
              </a:lnSpc>
              <a:defRPr/>
            </a:pPr>
            <a:r>
              <a:rPr lang="en-US"/>
              <a:t>C</a:t>
            </a:r>
            <a:r>
              <a:rPr lang="ru-RU"/>
              <a:t>лово неузнаваемо из-за его неправильного произношения </a:t>
            </a:r>
            <a:r>
              <a:rPr lang="en-US"/>
              <a:t>put – cut (c </a:t>
            </a:r>
            <a:r>
              <a:rPr lang="ru-RU"/>
              <a:t>одним и тем же звуком)</a:t>
            </a:r>
          </a:p>
          <a:p>
            <a:pPr eaLnBrk="1" hangingPunct="1">
              <a:lnSpc>
                <a:spcPct val="90000"/>
              </a:lnSpc>
              <a:defRPr/>
            </a:pPr>
            <a:r>
              <a:rPr lang="en-US"/>
              <a:t>Science – </a:t>
            </a:r>
            <a:r>
              <a:rPr lang="ru-RU"/>
              <a:t>с двумя согласными в начале</a:t>
            </a:r>
          </a:p>
          <a:p>
            <a:pPr eaLnBrk="1" hangingPunct="1">
              <a:lnSpc>
                <a:spcPct val="90000"/>
              </a:lnSpc>
              <a:buFont typeface="Wingdings" pitchFamily="2" charset="2"/>
              <a:buNone/>
              <a:defRPr/>
            </a:pPr>
            <a:r>
              <a:rPr lang="ru-RU" i="1"/>
              <a:t>Под фонетическими ошибками, искажающими  смысл, понимаются ошибки, которые приводят к сбою в коммуникации.</a:t>
            </a:r>
          </a:p>
          <a:p>
            <a:pPr eaLnBrk="1" hangingPunct="1">
              <a:lnSpc>
                <a:spcPct val="90000"/>
              </a:lnSpc>
              <a:defRPr/>
            </a:pPr>
            <a:endParaRPr lang="ru-RU"/>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8673"/>
                                        </p:tgtEl>
                                        <p:attrNameLst>
                                          <p:attrName>style.visibility</p:attrName>
                                        </p:attrNameLst>
                                      </p:cBhvr>
                                      <p:to>
                                        <p:strVal val="visible"/>
                                      </p:to>
                                    </p:set>
                                    <p:animEffect transition="in" filter="fade">
                                      <p:cBhvr>
                                        <p:cTn id="7" dur="1000"/>
                                        <p:tgtEl>
                                          <p:spTgt spid="28673"/>
                                        </p:tgtEl>
                                      </p:cBhvr>
                                    </p:animEffect>
                                    <p:anim calcmode="lin" valueType="num">
                                      <p:cBhvr>
                                        <p:cTn id="8" dur="1000" fill="hold"/>
                                        <p:tgtEl>
                                          <p:spTgt spid="28673"/>
                                        </p:tgtEl>
                                        <p:attrNameLst>
                                          <p:attrName>ppt_x</p:attrName>
                                        </p:attrNameLst>
                                      </p:cBhvr>
                                      <p:tavLst>
                                        <p:tav tm="0">
                                          <p:val>
                                            <p:strVal val="#ppt_x"/>
                                          </p:val>
                                        </p:tav>
                                        <p:tav tm="100000">
                                          <p:val>
                                            <p:strVal val="#ppt_x"/>
                                          </p:val>
                                        </p:tav>
                                      </p:tavLst>
                                    </p:anim>
                                    <p:anim calcmode="lin" valueType="num">
                                      <p:cBhvr>
                                        <p:cTn id="9" dur="898" decel="100000" fill="hold"/>
                                        <p:tgtEl>
                                          <p:spTgt spid="28673"/>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867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3"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7" name="Заголовок 1"/>
          <p:cNvSpPr>
            <a:spLocks noGrp="1"/>
          </p:cNvSpPr>
          <p:nvPr>
            <p:ph type="title" idx="4294967295"/>
          </p:nvPr>
        </p:nvSpPr>
        <p:spPr>
          <a:xfrm>
            <a:off x="0" y="277813"/>
            <a:ext cx="9324975" cy="1139825"/>
          </a:xfrm>
        </p:spPr>
        <p:txBody>
          <a:bodyPr anchorCtr="0"/>
          <a:lstStyle/>
          <a:p>
            <a:pPr eaLnBrk="1" hangingPunct="1">
              <a:defRPr/>
            </a:pPr>
            <a:r>
              <a:rPr lang="ru-RU">
                <a:latin typeface="Bookman Old Style" pitchFamily="18" charset="0"/>
              </a:rPr>
              <a:t>Раздел 5 (Говорение, задание 2)</a:t>
            </a:r>
          </a:p>
        </p:txBody>
      </p:sp>
      <p:sp>
        <p:nvSpPr>
          <p:cNvPr id="3" name="Объект 2"/>
          <p:cNvSpPr>
            <a:spLocks noGrp="1"/>
          </p:cNvSpPr>
          <p:nvPr>
            <p:ph idx="4294967295"/>
          </p:nvPr>
        </p:nvSpPr>
        <p:spPr/>
        <p:txBody>
          <a:bodyPr>
            <a:normAutofit/>
          </a:bodyPr>
          <a:lstStyle/>
          <a:p>
            <a:pPr eaLnBrk="1" hangingPunct="1">
              <a:defRPr/>
            </a:pPr>
            <a:r>
              <a:rPr lang="en-US">
                <a:latin typeface="Bookman Old Style" pitchFamily="18" charset="0"/>
              </a:rPr>
              <a:t>You are going to take part in the telephone survey. You have to answer six questions. Give full answers to the questions.</a:t>
            </a:r>
          </a:p>
          <a:p>
            <a:pPr eaLnBrk="1" hangingPunct="1">
              <a:buFont typeface="Wingdings" pitchFamily="2" charset="2"/>
              <a:buNone/>
              <a:defRPr/>
            </a:pPr>
            <a:r>
              <a:rPr lang="en-US">
                <a:latin typeface="Bookman Old Style" pitchFamily="18" charset="0"/>
              </a:rPr>
              <a:t>Remember that your have 40 seconds to answer each questions. </a:t>
            </a:r>
          </a:p>
          <a:p>
            <a:pPr eaLnBrk="1" hangingPunct="1">
              <a:buFont typeface="Wingdings" pitchFamily="2" charset="2"/>
              <a:buNone/>
              <a:defRPr/>
            </a:pPr>
            <a:r>
              <a:rPr lang="ru-RU" i="1">
                <a:latin typeface="Bookman Old Style" pitchFamily="18" charset="0"/>
              </a:rPr>
              <a:t>Участнику ОГЭ предлагается принять участие в телефонном опросе по определенной теме и ответить на 6 заданных вопросов.</a:t>
            </a:r>
            <a:r>
              <a:rPr lang="ru-RU">
                <a:latin typeface="Bookman Old Style" pitchFamily="18" charset="0"/>
              </a:rPr>
              <a:t>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9697"/>
                                        </p:tgtEl>
                                        <p:attrNameLst>
                                          <p:attrName>style.visibility</p:attrName>
                                        </p:attrNameLst>
                                      </p:cBhvr>
                                      <p:to>
                                        <p:strVal val="visible"/>
                                      </p:to>
                                    </p:set>
                                    <p:animEffect transition="in" filter="fade">
                                      <p:cBhvr>
                                        <p:cTn id="7" dur="1000"/>
                                        <p:tgtEl>
                                          <p:spTgt spid="29697"/>
                                        </p:tgtEl>
                                      </p:cBhvr>
                                    </p:animEffect>
                                    <p:anim calcmode="lin" valueType="num">
                                      <p:cBhvr>
                                        <p:cTn id="8" dur="1000" fill="hold"/>
                                        <p:tgtEl>
                                          <p:spTgt spid="29697"/>
                                        </p:tgtEl>
                                        <p:attrNameLst>
                                          <p:attrName>ppt_x</p:attrName>
                                        </p:attrNameLst>
                                      </p:cBhvr>
                                      <p:tavLst>
                                        <p:tav tm="0">
                                          <p:val>
                                            <p:strVal val="#ppt_x"/>
                                          </p:val>
                                        </p:tav>
                                        <p:tav tm="100000">
                                          <p:val>
                                            <p:strVal val="#ppt_x"/>
                                          </p:val>
                                        </p:tav>
                                      </p:tavLst>
                                    </p:anim>
                                    <p:anim calcmode="lin" valueType="num">
                                      <p:cBhvr>
                                        <p:cTn id="9" dur="898" decel="100000" fill="hold"/>
                                        <p:tgtEl>
                                          <p:spTgt spid="29697"/>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969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nchorCtr="0">
            <a:normAutofit/>
          </a:bodyPr>
          <a:lstStyle/>
          <a:p>
            <a:pPr eaLnBrk="1" hangingPunct="1">
              <a:defRPr/>
            </a:pPr>
            <a:r>
              <a:rPr lang="ru-RU" sz="2800">
                <a:latin typeface="Bookman Old Style" pitchFamily="18" charset="0"/>
              </a:rPr>
              <a:t/>
            </a:r>
            <a:br>
              <a:rPr lang="ru-RU" sz="2800">
                <a:latin typeface="Bookman Old Style" pitchFamily="18" charset="0"/>
              </a:rPr>
            </a:br>
            <a:r>
              <a:rPr lang="ru-RU" sz="2600">
                <a:latin typeface="Bookman Old Style" pitchFamily="18" charset="0"/>
              </a:rPr>
              <a:t>В ходе выполнения этого задания участнику ОГЭ должен продемонстрировать следующие умения диалогической речи:</a:t>
            </a:r>
            <a:br>
              <a:rPr lang="ru-RU" sz="2600">
                <a:latin typeface="Bookman Old Style" pitchFamily="18" charset="0"/>
              </a:rPr>
            </a:br>
            <a:endParaRPr lang="ru-RU" sz="2600">
              <a:latin typeface="Bookman Old Style" pitchFamily="18" charset="0"/>
            </a:endParaRPr>
          </a:p>
        </p:txBody>
      </p:sp>
      <p:sp>
        <p:nvSpPr>
          <p:cNvPr id="30722" name="Объект 2"/>
          <p:cNvSpPr>
            <a:spLocks noGrp="1"/>
          </p:cNvSpPr>
          <p:nvPr>
            <p:ph idx="4294967295"/>
          </p:nvPr>
        </p:nvSpPr>
        <p:spPr>
          <a:xfrm>
            <a:off x="457200" y="1628775"/>
            <a:ext cx="8229600" cy="4502150"/>
          </a:xfrm>
        </p:spPr>
        <p:txBody>
          <a:bodyPr/>
          <a:lstStyle/>
          <a:p>
            <a:pPr eaLnBrk="1" hangingPunct="1">
              <a:defRPr/>
            </a:pPr>
            <a:r>
              <a:rPr lang="ru-RU">
                <a:latin typeface="Bookman Old Style" pitchFamily="18" charset="0"/>
              </a:rPr>
              <a:t>1. Сообщать запрашиваемую информацию, отвечая на вопросы разных видов;</a:t>
            </a:r>
          </a:p>
          <a:p>
            <a:pPr eaLnBrk="1" hangingPunct="1">
              <a:defRPr/>
            </a:pPr>
            <a:r>
              <a:rPr lang="ru-RU">
                <a:latin typeface="Bookman Old Style" pitchFamily="18" charset="0"/>
              </a:rPr>
              <a:t>2. Выражать свое мнение, отношение к теме обсуждения; </a:t>
            </a:r>
          </a:p>
          <a:p>
            <a:pPr eaLnBrk="1" hangingPunct="1">
              <a:defRPr/>
            </a:pPr>
            <a:r>
              <a:rPr lang="ru-RU">
                <a:latin typeface="Bookman Old Style" pitchFamily="18" charset="0"/>
              </a:rPr>
              <a:t>3. Точно и правильно употреблять языковые средства оформления высказывания.</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898"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0722">
                                            <p:txEl>
                                              <p:pRg st="0" end="0"/>
                                            </p:txEl>
                                          </p:spTgt>
                                        </p:tgtEl>
                                        <p:attrNameLst>
                                          <p:attrName>style.visibility</p:attrName>
                                        </p:attrNameLst>
                                      </p:cBhvr>
                                      <p:to>
                                        <p:strVal val="visible"/>
                                      </p:to>
                                    </p:set>
                                    <p:animEffect transition="in" filter="fade">
                                      <p:cBhvr>
                                        <p:cTn id="15" dur="1000"/>
                                        <p:tgtEl>
                                          <p:spTgt spid="30722">
                                            <p:txEl>
                                              <p:pRg st="0" end="0"/>
                                            </p:txEl>
                                          </p:spTgt>
                                        </p:tgtEl>
                                      </p:cBhvr>
                                    </p:animEffect>
                                    <p:anim calcmode="lin" valueType="num">
                                      <p:cBhvr>
                                        <p:cTn id="16" dur="1000" fill="hold"/>
                                        <p:tgtEl>
                                          <p:spTgt spid="30722">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0722">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0722">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0722">
                                            <p:txEl>
                                              <p:pRg st="1" end="1"/>
                                            </p:txEl>
                                          </p:spTgt>
                                        </p:tgtEl>
                                        <p:attrNameLst>
                                          <p:attrName>style.visibility</p:attrName>
                                        </p:attrNameLst>
                                      </p:cBhvr>
                                      <p:to>
                                        <p:strVal val="visible"/>
                                      </p:to>
                                    </p:set>
                                    <p:animEffect transition="in" filter="fade">
                                      <p:cBhvr>
                                        <p:cTn id="23" dur="1000"/>
                                        <p:tgtEl>
                                          <p:spTgt spid="30722">
                                            <p:txEl>
                                              <p:pRg st="1" end="1"/>
                                            </p:txEl>
                                          </p:spTgt>
                                        </p:tgtEl>
                                      </p:cBhvr>
                                    </p:animEffect>
                                    <p:anim calcmode="lin" valueType="num">
                                      <p:cBhvr>
                                        <p:cTn id="24" dur="1000" fill="hold"/>
                                        <p:tgtEl>
                                          <p:spTgt spid="30722">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0722">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0722">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0722">
                                            <p:txEl>
                                              <p:pRg st="2" end="2"/>
                                            </p:txEl>
                                          </p:spTgt>
                                        </p:tgtEl>
                                        <p:attrNameLst>
                                          <p:attrName>style.visibility</p:attrName>
                                        </p:attrNameLst>
                                      </p:cBhvr>
                                      <p:to>
                                        <p:strVal val="visible"/>
                                      </p:to>
                                    </p:set>
                                    <p:animEffect transition="in" filter="fade">
                                      <p:cBhvr>
                                        <p:cTn id="31" dur="1000"/>
                                        <p:tgtEl>
                                          <p:spTgt spid="30722">
                                            <p:txEl>
                                              <p:pRg st="2" end="2"/>
                                            </p:txEl>
                                          </p:spTgt>
                                        </p:tgtEl>
                                      </p:cBhvr>
                                    </p:animEffect>
                                    <p:anim calcmode="lin" valueType="num">
                                      <p:cBhvr>
                                        <p:cTn id="32" dur="1000" fill="hold"/>
                                        <p:tgtEl>
                                          <p:spTgt spid="30722">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0722">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0722">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0722" grpId="0" build="p"/>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5" name="Заголовок 1"/>
          <p:cNvSpPr>
            <a:spLocks noGrp="1"/>
          </p:cNvSpPr>
          <p:nvPr>
            <p:ph type="title" idx="4294967295"/>
          </p:nvPr>
        </p:nvSpPr>
        <p:spPr/>
        <p:txBody>
          <a:bodyPr anchorCtr="0"/>
          <a:lstStyle/>
          <a:p>
            <a:pPr eaLnBrk="1" hangingPunct="1"/>
            <a:r>
              <a:rPr lang="ru-RU" sz="2800" smtClean="0">
                <a:solidFill>
                  <a:srgbClr val="FF3300"/>
                </a:solidFill>
                <a:latin typeface="Times New Roman" pitchFamily="18" charset="0"/>
              </a:rPr>
              <a:t>Задание 2</a:t>
            </a:r>
            <a:r>
              <a:rPr lang="en-US" sz="2800" smtClean="0">
                <a:solidFill>
                  <a:srgbClr val="FF3300"/>
                </a:solidFill>
                <a:latin typeface="Times New Roman" pitchFamily="18" charset="0"/>
              </a:rPr>
              <a:t> </a:t>
            </a:r>
            <a:r>
              <a:rPr lang="ru-RU" sz="2800" smtClean="0">
                <a:solidFill>
                  <a:srgbClr val="FF3300"/>
                </a:solidFill>
                <a:latin typeface="Times New Roman" pitchFamily="18" charset="0"/>
              </a:rPr>
              <a:t>Диалог-расспрос условного телефонного опроса на определенную тему.</a:t>
            </a:r>
            <a:endParaRPr lang="ru-RU" sz="3200" smtClean="0">
              <a:latin typeface="Times New Roman" pitchFamily="18" charset="0"/>
            </a:endParaRPr>
          </a:p>
        </p:txBody>
      </p:sp>
      <p:sp>
        <p:nvSpPr>
          <p:cNvPr id="3" name="Объект 2"/>
          <p:cNvSpPr>
            <a:spLocks noGrp="1"/>
          </p:cNvSpPr>
          <p:nvPr>
            <p:ph idx="4294967295"/>
          </p:nvPr>
        </p:nvSpPr>
        <p:spPr/>
        <p:txBody>
          <a:bodyPr>
            <a:normAutofit/>
          </a:bodyPr>
          <a:lstStyle/>
          <a:p>
            <a:pPr eaLnBrk="1" hangingPunct="1">
              <a:lnSpc>
                <a:spcPct val="80000"/>
              </a:lnSpc>
              <a:defRPr/>
            </a:pPr>
            <a:r>
              <a:rPr lang="en-US" sz="2400">
                <a:latin typeface="Bookman Old Style" pitchFamily="18" charset="0"/>
              </a:rPr>
              <a:t>Electronic assistant: Hello! It’s the electronic assistant of the new library. We kindly ask you to take part in our survey. We need to find out how people feel</a:t>
            </a:r>
            <a:r>
              <a:rPr lang="ru-RU" sz="2400">
                <a:latin typeface="Bookman Old Style" pitchFamily="18" charset="0"/>
              </a:rPr>
              <a:t> </a:t>
            </a:r>
            <a:r>
              <a:rPr lang="en-US" sz="2400">
                <a:latin typeface="Bookman Old Style" pitchFamily="18" charset="0"/>
              </a:rPr>
              <a:t>about reading books. Please answer the six questions. The survey is anonymous – you don’t have to give your name. So, let’s get started.</a:t>
            </a:r>
            <a:br>
              <a:rPr lang="en-US" sz="2400">
                <a:latin typeface="Bookman Old Style" pitchFamily="18" charset="0"/>
              </a:rPr>
            </a:br>
            <a:r>
              <a:rPr lang="en-US" sz="2400">
                <a:latin typeface="Bookman Old Style" pitchFamily="18" charset="0"/>
              </a:rPr>
              <a:t>Electronic assistant: What books do you prefer to read?</a:t>
            </a:r>
            <a:br>
              <a:rPr lang="en-US" sz="2400">
                <a:latin typeface="Bookman Old Style" pitchFamily="18" charset="0"/>
              </a:rPr>
            </a:br>
            <a:r>
              <a:rPr lang="en-US" sz="2400">
                <a:latin typeface="Bookman Old Style" pitchFamily="18" charset="0"/>
              </a:rPr>
              <a:t>Electronic assistant: Who is your favourite writer?</a:t>
            </a:r>
            <a:endParaRPr lang="ru-RU" sz="2400">
              <a:latin typeface="Bookman Old Style" pitchFamily="18" charset="0"/>
            </a:endParaRPr>
          </a:p>
          <a:p>
            <a:pPr eaLnBrk="1" hangingPunct="1">
              <a:lnSpc>
                <a:spcPct val="80000"/>
              </a:lnSpc>
              <a:defRPr/>
            </a:pPr>
            <a:r>
              <a:rPr lang="en-US" sz="2400">
                <a:latin typeface="Bookman Old Style" pitchFamily="18" charset="0"/>
              </a:rPr>
              <a:t>Electronic assistant: How often do you borrow books in the library?</a:t>
            </a:r>
            <a:br>
              <a:rPr lang="en-US" sz="2400">
                <a:latin typeface="Bookman Old Style" pitchFamily="18" charset="0"/>
              </a:rPr>
            </a:br>
            <a:r>
              <a:rPr lang="en-US" sz="2400">
                <a:latin typeface="Bookman Old Style" pitchFamily="18" charset="0"/>
              </a:rPr>
              <a:t>Electronic assistant: Why do teenagers use libraries less nowadays than they</a:t>
            </a:r>
            <a:r>
              <a:rPr lang="ru-RU" sz="2400">
                <a:latin typeface="Bookman Old Style" pitchFamily="18" charset="0"/>
              </a:rPr>
              <a:t> </a:t>
            </a:r>
            <a:r>
              <a:rPr lang="en-US" sz="2400">
                <a:latin typeface="Bookman Old Style" pitchFamily="18" charset="0"/>
              </a:rPr>
              <a:t>used to?</a:t>
            </a:r>
            <a:br>
              <a:rPr lang="en-US" sz="2400">
                <a:latin typeface="Bookman Old Style" pitchFamily="18" charset="0"/>
              </a:rPr>
            </a:br>
            <a:r>
              <a:rPr lang="en-US" sz="2400">
                <a:latin typeface="Bookman Old Style" pitchFamily="18" charset="0"/>
              </a:rPr>
              <a:t>Electronic assistant: Do you prefer e-books or printed books? Why?</a:t>
            </a:r>
            <a:br>
              <a:rPr lang="en-US" sz="2400">
                <a:latin typeface="Bookman Old Style" pitchFamily="18" charset="0"/>
              </a:rPr>
            </a:br>
            <a:r>
              <a:rPr lang="en-US" sz="2400">
                <a:latin typeface="Bookman Old Style" pitchFamily="18" charset="0"/>
              </a:rPr>
              <a:t>Electronic assistant: What book would you recommend your friends to read</a:t>
            </a:r>
            <a:r>
              <a:rPr lang="ru-RU" sz="2400">
                <a:latin typeface="Bookman Old Style" pitchFamily="18" charset="0"/>
              </a:rPr>
              <a:t> </a:t>
            </a:r>
            <a:r>
              <a:rPr lang="en-US" sz="2400">
                <a:latin typeface="Bookman Old Style" pitchFamily="18" charset="0"/>
              </a:rPr>
              <a:t>on holiday?</a:t>
            </a:r>
            <a:br>
              <a:rPr lang="en-US" sz="2400">
                <a:latin typeface="Bookman Old Style" pitchFamily="18" charset="0"/>
              </a:rPr>
            </a:br>
            <a:r>
              <a:rPr lang="en-US" sz="2400">
                <a:latin typeface="Bookman Old Style" pitchFamily="18" charset="0"/>
              </a:rPr>
              <a:t>Electronic assistant: That is the end of the survey. </a:t>
            </a:r>
            <a:r>
              <a:rPr lang="ru-RU" sz="2400">
                <a:latin typeface="Bookman Old Style" pitchFamily="18" charset="0"/>
              </a:rPr>
              <a:t>Thank you very much for your cooperation.</a:t>
            </a:r>
          </a:p>
          <a:p>
            <a:pPr eaLnBrk="1" hangingPunct="1">
              <a:lnSpc>
                <a:spcPct val="80000"/>
              </a:lnSpc>
              <a:defRPr/>
            </a:pPr>
            <a:endParaRPr lang="ru-RU" sz="2400">
              <a:latin typeface="Bookman Old Style"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1745"/>
                                        </p:tgtEl>
                                        <p:attrNameLst>
                                          <p:attrName>style.visibility</p:attrName>
                                        </p:attrNameLst>
                                      </p:cBhvr>
                                      <p:to>
                                        <p:strVal val="visible"/>
                                      </p:to>
                                    </p:set>
                                    <p:animEffect transition="in" filter="fade">
                                      <p:cBhvr>
                                        <p:cTn id="7" dur="1000"/>
                                        <p:tgtEl>
                                          <p:spTgt spid="31745"/>
                                        </p:tgtEl>
                                      </p:cBhvr>
                                    </p:animEffect>
                                    <p:anim calcmode="lin" valueType="num">
                                      <p:cBhvr>
                                        <p:cTn id="8" dur="1000" fill="hold"/>
                                        <p:tgtEl>
                                          <p:spTgt spid="31745"/>
                                        </p:tgtEl>
                                        <p:attrNameLst>
                                          <p:attrName>ppt_x</p:attrName>
                                        </p:attrNameLst>
                                      </p:cBhvr>
                                      <p:tavLst>
                                        <p:tav tm="0">
                                          <p:val>
                                            <p:strVal val="#ppt_x"/>
                                          </p:val>
                                        </p:tav>
                                        <p:tav tm="100000">
                                          <p:val>
                                            <p:strVal val="#ppt_x"/>
                                          </p:val>
                                        </p:tav>
                                      </p:tavLst>
                                    </p:anim>
                                    <p:anim calcmode="lin" valueType="num">
                                      <p:cBhvr>
                                        <p:cTn id="9" dur="898" decel="100000" fill="hold"/>
                                        <p:tgtEl>
                                          <p:spTgt spid="31745"/>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174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5"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69" name="Заголовок 1"/>
          <p:cNvSpPr>
            <a:spLocks noGrp="1"/>
          </p:cNvSpPr>
          <p:nvPr>
            <p:ph type="title" idx="4294967295"/>
          </p:nvPr>
        </p:nvSpPr>
        <p:spPr>
          <a:xfrm>
            <a:off x="457200" y="277813"/>
            <a:ext cx="8229600" cy="919162"/>
          </a:xfrm>
        </p:spPr>
        <p:txBody>
          <a:bodyPr anchorCtr="0"/>
          <a:lstStyle/>
          <a:p>
            <a:pPr eaLnBrk="1" hangingPunct="1">
              <a:defRPr/>
            </a:pPr>
            <a:r>
              <a:rPr lang="ru-RU" sz="2400" i="1">
                <a:latin typeface="Bookman Old Style" pitchFamily="18" charset="0"/>
                <a:cs typeface="Arial" charset="0"/>
              </a:rPr>
              <a:t>Критерии оценивания выполнения задания 2 (Условный диалог-расспрос) максимум 6 баллов</a:t>
            </a:r>
            <a:endParaRPr lang="ru-RU" sz="2400" i="1">
              <a:latin typeface="Bookman Old Style" pitchFamily="18" charset="0"/>
            </a:endParaRPr>
          </a:p>
        </p:txBody>
      </p:sp>
      <p:graphicFrame>
        <p:nvGraphicFramePr>
          <p:cNvPr id="32794" name="Group 26"/>
          <p:cNvGraphicFramePr>
            <a:graphicFrameLocks noGrp="1"/>
          </p:cNvGraphicFramePr>
          <p:nvPr>
            <p:ph idx="4294967295"/>
          </p:nvPr>
        </p:nvGraphicFramePr>
        <p:xfrm>
          <a:off x="0" y="1341438"/>
          <a:ext cx="9144000" cy="5360987"/>
        </p:xfrm>
        <a:graphic>
          <a:graphicData uri="http://schemas.openxmlformats.org/drawingml/2006/table">
            <a:tbl>
              <a:tblPr/>
              <a:tblGrid>
                <a:gridCol w="2171700"/>
                <a:gridCol w="3924300"/>
                <a:gridCol w="3048000"/>
              </a:tblGrid>
              <a:tr h="549275">
                <a:tc gridSpan="3">
                  <a:txBody>
                    <a:bodyPr/>
                    <a:lstStyle/>
                    <a:p>
                      <a:pPr marL="0" marR="0" lvl="0" indent="0" algn="ctr" defTabSz="914400" rtl="0" eaLnBrk="1" fontAlgn="base" latinLnBrk="0" hangingPunct="1">
                        <a:lnSpc>
                          <a:spcPct val="100000"/>
                        </a:lnSpc>
                        <a:spcBef>
                          <a:spcPct val="0"/>
                        </a:spcBef>
                        <a:spcAft>
                          <a:spcPct val="0"/>
                        </a:spcAft>
                        <a:buClr>
                          <a:schemeClr val="hlink"/>
                        </a:buClr>
                        <a:buSzPct val="60000"/>
                        <a:buFontTx/>
                        <a:buNone/>
                        <a:tabLst/>
                      </a:pPr>
                      <a:r>
                        <a:rPr kumimoji="0" lang="ru-RU" sz="2800" b="1" i="0" u="none" strike="noStrike" cap="none" normalizeH="0" baseline="0" smtClean="0">
                          <a:ln>
                            <a:noFill/>
                          </a:ln>
                          <a:solidFill>
                            <a:srgbClr val="FFFFFF"/>
                          </a:solidFill>
                          <a:effectLst>
                            <a:outerShdw blurRad="38100" dist="38100" dir="2700000" algn="tl">
                              <a:srgbClr val="000000"/>
                            </a:outerShdw>
                          </a:effectLst>
                          <a:latin typeface="Arial" charset="0"/>
                          <a:cs typeface="Arial" charset="0"/>
                        </a:rPr>
                        <a:t>Баллы</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ru-RU"/>
                    </a:p>
                  </a:txBody>
                  <a:tcPr/>
                </a:tc>
                <a:tc hMerge="1">
                  <a:txBody>
                    <a:bodyPr/>
                    <a:lstStyle/>
                    <a:p>
                      <a:endParaRPr lang="ru-RU"/>
                    </a:p>
                  </a:txBody>
                  <a:tcPr/>
                </a:tc>
              </a:tr>
              <a:tr h="4422775">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Ответ на вопросы</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1-6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1балл . Дан полный ответ на поставленный вопрос</a:t>
                      </a:r>
                      <a:r>
                        <a:rPr kumimoji="0" lang="en-US"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допущены отдельные фонетические, лексические и грамматические погрешности не затрудняют понимания</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0 баллов. Ответ не дан,</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ИЛИ ответ не соответствует заданному вопросу</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ИЛИ ответ дан в виде слова или словосочетания,</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И/ИЛИ </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допущены фонетические и грамматические ошибки, препятствующие пониманию ответа</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8938">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2769"/>
                                        </p:tgtEl>
                                        <p:attrNameLst>
                                          <p:attrName>style.visibility</p:attrName>
                                        </p:attrNameLst>
                                      </p:cBhvr>
                                      <p:to>
                                        <p:strVal val="visible"/>
                                      </p:to>
                                    </p:set>
                                    <p:animEffect transition="in" filter="fade">
                                      <p:cBhvr>
                                        <p:cTn id="7" dur="1000"/>
                                        <p:tgtEl>
                                          <p:spTgt spid="32769"/>
                                        </p:tgtEl>
                                      </p:cBhvr>
                                    </p:animEffect>
                                    <p:anim calcmode="lin" valueType="num">
                                      <p:cBhvr>
                                        <p:cTn id="8" dur="1000" fill="hold"/>
                                        <p:tgtEl>
                                          <p:spTgt spid="32769"/>
                                        </p:tgtEl>
                                        <p:attrNameLst>
                                          <p:attrName>ppt_x</p:attrName>
                                        </p:attrNameLst>
                                      </p:cBhvr>
                                      <p:tavLst>
                                        <p:tav tm="0">
                                          <p:val>
                                            <p:strVal val="#ppt_x"/>
                                          </p:val>
                                        </p:tav>
                                        <p:tav tm="100000">
                                          <p:val>
                                            <p:strVal val="#ppt_x"/>
                                          </p:val>
                                        </p:tav>
                                      </p:tavLst>
                                    </p:anim>
                                    <p:anim calcmode="lin" valueType="num">
                                      <p:cBhvr>
                                        <p:cTn id="9" dur="898" decel="100000" fill="hold"/>
                                        <p:tgtEl>
                                          <p:spTgt spid="32769"/>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276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69"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7" name="Заголовок 1"/>
          <p:cNvSpPr>
            <a:spLocks noGrp="1"/>
          </p:cNvSpPr>
          <p:nvPr>
            <p:ph type="title" idx="4294967295"/>
          </p:nvPr>
        </p:nvSpPr>
        <p:spPr/>
        <p:txBody>
          <a:bodyPr anchorCtr="0"/>
          <a:lstStyle/>
          <a:p>
            <a:pPr eaLnBrk="1" hangingPunct="1">
              <a:defRPr/>
            </a:pPr>
            <a:r>
              <a:rPr lang="ru-RU" sz="2800">
                <a:latin typeface="Bookman Old Style" pitchFamily="18" charset="0"/>
              </a:rPr>
              <a:t>Проведение ОГЭ по иностранным языкам (</a:t>
            </a:r>
            <a:r>
              <a:rPr lang="ru-RU" sz="2800">
                <a:solidFill>
                  <a:srgbClr val="FF3300"/>
                </a:solidFill>
                <a:latin typeface="Bookman Old Style" pitchFamily="18" charset="0"/>
              </a:rPr>
              <a:t>раздел «Говорение»</a:t>
            </a:r>
            <a:r>
              <a:rPr lang="ru-RU" sz="2800">
                <a:latin typeface="Bookman Old Style" pitchFamily="18" charset="0"/>
              </a:rPr>
              <a:t>) включает выполнение </a:t>
            </a:r>
            <a:r>
              <a:rPr lang="ru-RU" sz="2800">
                <a:solidFill>
                  <a:srgbClr val="FF3300"/>
                </a:solidFill>
                <a:latin typeface="Bookman Old Style" pitchFamily="18" charset="0"/>
              </a:rPr>
              <a:t>3-х заданий</a:t>
            </a:r>
            <a:r>
              <a:rPr lang="ru-RU" sz="2800">
                <a:latin typeface="Bookman Old Style" pitchFamily="18" charset="0"/>
              </a:rPr>
              <a:t>:</a:t>
            </a:r>
          </a:p>
        </p:txBody>
      </p:sp>
      <p:sp>
        <p:nvSpPr>
          <p:cNvPr id="3" name="Объект 2"/>
          <p:cNvSpPr>
            <a:spLocks noGrp="1"/>
          </p:cNvSpPr>
          <p:nvPr>
            <p:ph idx="4294967295"/>
          </p:nvPr>
        </p:nvSpPr>
        <p:spPr/>
        <p:txBody>
          <a:bodyPr>
            <a:normAutofit/>
          </a:bodyPr>
          <a:lstStyle/>
          <a:p>
            <a:pPr eaLnBrk="1" hangingPunct="1">
              <a:lnSpc>
                <a:spcPct val="90000"/>
              </a:lnSpc>
            </a:pPr>
            <a:r>
              <a:rPr lang="ru-RU" sz="3000" b="1" smtClean="0">
                <a:solidFill>
                  <a:srgbClr val="FF3300"/>
                </a:solidFill>
                <a:latin typeface="Bookman Old Style" pitchFamily="18" charset="0"/>
              </a:rPr>
              <a:t>чтение вслух небольшого текста</a:t>
            </a:r>
            <a:r>
              <a:rPr lang="ru-RU" sz="3000" smtClean="0">
                <a:latin typeface="Bookman Old Style" pitchFamily="18" charset="0"/>
              </a:rPr>
              <a:t> (время на подготовку – 1,5 минуты, время выполнения задания – 2 минуты); </a:t>
            </a:r>
          </a:p>
          <a:p>
            <a:pPr eaLnBrk="1" hangingPunct="1">
              <a:lnSpc>
                <a:spcPct val="90000"/>
              </a:lnSpc>
            </a:pPr>
            <a:r>
              <a:rPr lang="ru-RU" sz="3000" b="1" smtClean="0">
                <a:solidFill>
                  <a:srgbClr val="FF3300"/>
                </a:solidFill>
                <a:latin typeface="Bookman Old Style" pitchFamily="18" charset="0"/>
              </a:rPr>
              <a:t>участие в условном диалоге-расспросе</a:t>
            </a:r>
            <a:r>
              <a:rPr lang="ru-RU" sz="3000" smtClean="0">
                <a:latin typeface="Bookman Old Style" pitchFamily="18" charset="0"/>
              </a:rPr>
              <a:t> (вопросы диалога записаны на ауодионоситель, время ответа на каждый вопрос не более 40 секунд); </a:t>
            </a:r>
          </a:p>
          <a:p>
            <a:pPr eaLnBrk="1" hangingPunct="1">
              <a:lnSpc>
                <a:spcPct val="90000"/>
              </a:lnSpc>
            </a:pPr>
            <a:r>
              <a:rPr lang="ru-RU" sz="3000" b="1" smtClean="0">
                <a:solidFill>
                  <a:srgbClr val="FF3300"/>
                </a:solidFill>
                <a:latin typeface="Bookman Old Style" pitchFamily="18" charset="0"/>
              </a:rPr>
              <a:t>монологическое высказывание</a:t>
            </a:r>
            <a:r>
              <a:rPr lang="ru-RU" sz="3000" smtClean="0">
                <a:latin typeface="Bookman Old Style" pitchFamily="18" charset="0"/>
              </a:rPr>
              <a:t> на определенную тему с опорой на план (время на подготовку – 1,5 минуты, время выполнения задания – 2 мин).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4337"/>
                                        </p:tgtEl>
                                        <p:attrNameLst>
                                          <p:attrName>style.visibility</p:attrName>
                                        </p:attrNameLst>
                                      </p:cBhvr>
                                      <p:to>
                                        <p:strVal val="visible"/>
                                      </p:to>
                                    </p:set>
                                    <p:animEffect transition="in" filter="fade">
                                      <p:cBhvr>
                                        <p:cTn id="7" dur="1000"/>
                                        <p:tgtEl>
                                          <p:spTgt spid="14337"/>
                                        </p:tgtEl>
                                      </p:cBhvr>
                                    </p:animEffect>
                                    <p:anim calcmode="lin" valueType="num">
                                      <p:cBhvr>
                                        <p:cTn id="8" dur="1000" fill="hold"/>
                                        <p:tgtEl>
                                          <p:spTgt spid="14337"/>
                                        </p:tgtEl>
                                        <p:attrNameLst>
                                          <p:attrName>ppt_x</p:attrName>
                                        </p:attrNameLst>
                                      </p:cBhvr>
                                      <p:tavLst>
                                        <p:tav tm="0">
                                          <p:val>
                                            <p:strVal val="#ppt_x"/>
                                          </p:val>
                                        </p:tav>
                                        <p:tav tm="100000">
                                          <p:val>
                                            <p:strVal val="#ppt_x"/>
                                          </p:val>
                                        </p:tav>
                                      </p:tavLst>
                                    </p:anim>
                                    <p:anim calcmode="lin" valueType="num">
                                      <p:cBhvr>
                                        <p:cTn id="9" dur="898" decel="100000" fill="hold"/>
                                        <p:tgtEl>
                                          <p:spTgt spid="14337"/>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4337"/>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7"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457200" y="260350"/>
            <a:ext cx="8229600" cy="5865813"/>
          </a:xfrm>
        </p:spPr>
        <p:txBody>
          <a:bodyPr>
            <a:normAutofit/>
          </a:bodyPr>
          <a:lstStyle/>
          <a:p>
            <a:pPr eaLnBrk="1" hangingPunct="1">
              <a:lnSpc>
                <a:spcPct val="80000"/>
              </a:lnSpc>
              <a:defRPr/>
            </a:pPr>
            <a:r>
              <a:rPr lang="ru-RU" sz="2800">
                <a:latin typeface="Bookman Old Style" pitchFamily="18" charset="0"/>
              </a:rPr>
              <a:t>Клише для тех ответов, где потребуется выразить свое мнение или дать совет. </a:t>
            </a:r>
          </a:p>
          <a:p>
            <a:pPr eaLnBrk="1" hangingPunct="1">
              <a:lnSpc>
                <a:spcPct val="80000"/>
              </a:lnSpc>
              <a:buFont typeface="Wingdings" pitchFamily="2" charset="2"/>
              <a:buNone/>
              <a:defRPr/>
            </a:pPr>
            <a:endParaRPr lang="ru-RU" sz="2800">
              <a:latin typeface="Bookman Old Style" pitchFamily="18" charset="0"/>
            </a:endParaRPr>
          </a:p>
          <a:p>
            <a:pPr eaLnBrk="1" hangingPunct="1">
              <a:lnSpc>
                <a:spcPct val="80000"/>
              </a:lnSpc>
              <a:buFont typeface="Wingdings" pitchFamily="2" charset="2"/>
              <a:buNone/>
              <a:defRPr/>
            </a:pPr>
            <a:r>
              <a:rPr lang="ru-RU" sz="2800">
                <a:latin typeface="Bookman Old Style" pitchFamily="18" charset="0"/>
              </a:rPr>
              <a:t>Например: </a:t>
            </a:r>
            <a:r>
              <a:rPr lang="en-US" sz="2800">
                <a:latin typeface="Bookman Old Style" pitchFamily="18" charset="0"/>
              </a:rPr>
              <a:t>In my opinion… — </a:t>
            </a:r>
            <a:r>
              <a:rPr lang="ru-RU" sz="2800">
                <a:latin typeface="Bookman Old Style" pitchFamily="18" charset="0"/>
              </a:rPr>
              <a:t>По моему мнению… </a:t>
            </a:r>
          </a:p>
          <a:p>
            <a:pPr eaLnBrk="1" hangingPunct="1">
              <a:lnSpc>
                <a:spcPct val="80000"/>
              </a:lnSpc>
              <a:buFont typeface="Wingdings" pitchFamily="2" charset="2"/>
              <a:buNone/>
              <a:defRPr/>
            </a:pPr>
            <a:r>
              <a:rPr lang="en-US" sz="2800">
                <a:latin typeface="Bookman Old Style" pitchFamily="18" charset="0"/>
              </a:rPr>
              <a:t>From my point of view… — C </a:t>
            </a:r>
            <a:r>
              <a:rPr lang="ru-RU" sz="2800">
                <a:latin typeface="Bookman Old Style" pitchFamily="18" charset="0"/>
              </a:rPr>
              <a:t>моей точки зрения… </a:t>
            </a:r>
          </a:p>
          <a:p>
            <a:pPr eaLnBrk="1" hangingPunct="1">
              <a:lnSpc>
                <a:spcPct val="80000"/>
              </a:lnSpc>
              <a:buFont typeface="Wingdings" pitchFamily="2" charset="2"/>
              <a:buNone/>
              <a:defRPr/>
            </a:pPr>
            <a:r>
              <a:rPr lang="en-US" sz="2800">
                <a:latin typeface="Bookman Old Style" pitchFamily="18" charset="0"/>
              </a:rPr>
              <a:t>I reckon…  — </a:t>
            </a:r>
            <a:r>
              <a:rPr lang="ru-RU" sz="2800">
                <a:latin typeface="Bookman Old Style" pitchFamily="18" charset="0"/>
              </a:rPr>
              <a:t>Я считаю … </a:t>
            </a:r>
          </a:p>
          <a:p>
            <a:pPr eaLnBrk="1" hangingPunct="1">
              <a:lnSpc>
                <a:spcPct val="80000"/>
              </a:lnSpc>
              <a:buFont typeface="Wingdings" pitchFamily="2" charset="2"/>
              <a:buNone/>
              <a:defRPr/>
            </a:pPr>
            <a:r>
              <a:rPr lang="en-US" sz="2800">
                <a:latin typeface="Bookman Old Style" pitchFamily="18" charset="0"/>
              </a:rPr>
              <a:t>I advise… — </a:t>
            </a:r>
            <a:r>
              <a:rPr lang="ru-RU" sz="2800">
                <a:latin typeface="Bookman Old Style" pitchFamily="18" charset="0"/>
              </a:rPr>
              <a:t>Я советую… </a:t>
            </a:r>
          </a:p>
          <a:p>
            <a:pPr eaLnBrk="1" hangingPunct="1">
              <a:lnSpc>
                <a:spcPct val="80000"/>
              </a:lnSpc>
              <a:buFont typeface="Wingdings" pitchFamily="2" charset="2"/>
              <a:buNone/>
              <a:defRPr/>
            </a:pPr>
            <a:r>
              <a:rPr lang="en-US" sz="2800">
                <a:latin typeface="Bookman Old Style" pitchFamily="18" charset="0"/>
              </a:rPr>
              <a:t>You’d better do… — </a:t>
            </a:r>
            <a:r>
              <a:rPr lang="ru-RU" sz="2800">
                <a:latin typeface="Bookman Old Style" pitchFamily="18" charset="0"/>
              </a:rPr>
              <a:t>Вам лучше сделать… </a:t>
            </a:r>
          </a:p>
          <a:p>
            <a:pPr eaLnBrk="1" hangingPunct="1">
              <a:lnSpc>
                <a:spcPct val="80000"/>
              </a:lnSpc>
              <a:buFont typeface="Wingdings" pitchFamily="2" charset="2"/>
              <a:buNone/>
              <a:defRPr/>
            </a:pPr>
            <a:r>
              <a:rPr lang="en-US" sz="2800">
                <a:latin typeface="Bookman Old Style" pitchFamily="18" charset="0"/>
              </a:rPr>
              <a:t>You should do....  </a:t>
            </a:r>
            <a:r>
              <a:rPr lang="ru-RU" sz="2800">
                <a:latin typeface="Bookman Old Style" pitchFamily="18" charset="0"/>
              </a:rPr>
              <a:t>Вам стоит делать...</a:t>
            </a:r>
          </a:p>
          <a:p>
            <a:pPr eaLnBrk="1" hangingPunct="1">
              <a:lnSpc>
                <a:spcPct val="80000"/>
              </a:lnSpc>
              <a:buFont typeface="Wingdings" pitchFamily="2" charset="2"/>
              <a:buNone/>
              <a:defRPr/>
            </a:pPr>
            <a:r>
              <a:rPr lang="ru-RU" sz="2800">
                <a:latin typeface="Bookman Old Style" pitchFamily="18" charset="0"/>
              </a:rPr>
              <a:t> Кроме этого, важно — отвечать четко, не уходя в дебри и соблюдать грамматические правила! </a:t>
            </a:r>
          </a:p>
          <a:p>
            <a:pPr eaLnBrk="1" hangingPunct="1">
              <a:lnSpc>
                <a:spcPct val="80000"/>
              </a:lnSpc>
              <a:buFont typeface="Wingdings" pitchFamily="2" charset="2"/>
              <a:buNone/>
              <a:defRPr/>
            </a:pPr>
            <a:endParaRPr lang="ru-RU" sz="2800">
              <a:latin typeface="Bookman Old Style" pitchFamily="18" charset="0"/>
            </a:endParaRPr>
          </a:p>
          <a:p>
            <a:pPr eaLnBrk="1" hangingPunct="1">
              <a:lnSpc>
                <a:spcPct val="80000"/>
              </a:lnSpc>
              <a:buFont typeface="Wingdings" pitchFamily="2" charset="2"/>
              <a:buNone/>
              <a:defRPr/>
            </a:pPr>
            <a:endParaRPr lang="ru-RU" sz="1800"/>
          </a:p>
          <a:p>
            <a:pPr eaLnBrk="1" hangingPunct="1">
              <a:lnSpc>
                <a:spcPct val="80000"/>
              </a:lnSpc>
              <a:buFont typeface="Wingdings" pitchFamily="2" charset="2"/>
              <a:buNone/>
              <a:defRPr/>
            </a:pPr>
            <a:r>
              <a:rPr lang="en-US" sz="1800"/>
              <a:t/>
            </a:r>
            <a:br>
              <a:rPr lang="en-US" sz="1800"/>
            </a:br>
            <a:endParaRPr lang="ru-RU" sz="180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1000"/>
                                        <p:tgtEl>
                                          <p:spTgt spid="3">
                                            <p:txEl>
                                              <p:pRg st="2" end="2"/>
                                            </p:txEl>
                                          </p:spTgt>
                                        </p:tgtEl>
                                      </p:cBhvr>
                                    </p:animEffect>
                                    <p:anim calcmode="lin" valueType="num">
                                      <p:cBhvr>
                                        <p:cTn id="16"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1000"/>
                                        <p:tgtEl>
                                          <p:spTgt spid="3">
                                            <p:txEl>
                                              <p:pRg st="3" end="3"/>
                                            </p:txEl>
                                          </p:spTgt>
                                        </p:tgtEl>
                                      </p:cBhvr>
                                    </p:animEffect>
                                    <p:anim calcmode="lin" valueType="num">
                                      <p:cBhvr>
                                        <p:cTn id="24"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1000"/>
                                        <p:tgtEl>
                                          <p:spTgt spid="3">
                                            <p:txEl>
                                              <p:pRg st="6" end="6"/>
                                            </p:txEl>
                                          </p:spTgt>
                                        </p:tgtEl>
                                      </p:cBhvr>
                                    </p:animEffect>
                                    <p:anim calcmode="lin" valueType="num">
                                      <p:cBhvr>
                                        <p:cTn id="4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1000"/>
                                        <p:tgtEl>
                                          <p:spTgt spid="3">
                                            <p:txEl>
                                              <p:pRg st="7" end="7"/>
                                            </p:txEl>
                                          </p:spTgt>
                                        </p:tgtEl>
                                      </p:cBhvr>
                                    </p:animEffect>
                                    <p:anim calcmode="lin" valueType="num">
                                      <p:cBhvr>
                                        <p:cTn id="56"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Effect transition="in" filter="fade">
                                      <p:cBhvr>
                                        <p:cTn id="63" dur="1000"/>
                                        <p:tgtEl>
                                          <p:spTgt spid="3">
                                            <p:txEl>
                                              <p:pRg st="8" end="8"/>
                                            </p:txEl>
                                          </p:spTgt>
                                        </p:tgtEl>
                                      </p:cBhvr>
                                    </p:animEffect>
                                    <p:anim calcmode="lin" valueType="num">
                                      <p:cBhvr>
                                        <p:cTn id="64"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
                                            <p:txEl>
                                              <p:pRg st="11" end="11"/>
                                            </p:txEl>
                                          </p:spTgt>
                                        </p:tgtEl>
                                        <p:attrNameLst>
                                          <p:attrName>style.visibility</p:attrName>
                                        </p:attrNameLst>
                                      </p:cBhvr>
                                      <p:to>
                                        <p:strVal val="visible"/>
                                      </p:to>
                                    </p:set>
                                    <p:animEffect transition="in" filter="fade">
                                      <p:cBhvr>
                                        <p:cTn id="71" dur="1000"/>
                                        <p:tgtEl>
                                          <p:spTgt spid="3">
                                            <p:txEl>
                                              <p:pRg st="11" end="11"/>
                                            </p:txEl>
                                          </p:spTgt>
                                        </p:tgtEl>
                                      </p:cBhvr>
                                    </p:animEffect>
                                    <p:anim calcmode="lin" valueType="num">
                                      <p:cBhvr>
                                        <p:cTn id="72"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73" dur="898" decel="100000" fill="hold"/>
                                        <p:tgtEl>
                                          <p:spTgt spid="3">
                                            <p:txEl>
                                              <p:pRg st="11" end="11"/>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898"/>
                                          </p:stCondLst>
                                        </p:cTn>
                                        <p:tgtEl>
                                          <p:spTgt spid="3">
                                            <p:txEl>
                                              <p:pRg st="11" end="1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9" name="Rectangle 3"/>
          <p:cNvSpPr>
            <a:spLocks noGrp="1" noChangeArrowheads="1"/>
          </p:cNvSpPr>
          <p:nvPr>
            <p:ph type="body" idx="1"/>
          </p:nvPr>
        </p:nvSpPr>
        <p:spPr>
          <a:xfrm>
            <a:off x="250825" y="260350"/>
            <a:ext cx="8713788" cy="5870575"/>
          </a:xfrm>
        </p:spPr>
        <p:txBody>
          <a:bodyPr/>
          <a:lstStyle/>
          <a:p>
            <a:pPr eaLnBrk="1" hangingPunct="1">
              <a:lnSpc>
                <a:spcPct val="80000"/>
              </a:lnSpc>
              <a:defRPr/>
            </a:pPr>
            <a:r>
              <a:rPr lang="ru-RU" sz="2800" b="1">
                <a:latin typeface="Bookman Old Style" pitchFamily="18" charset="0"/>
              </a:rPr>
              <a:t>Подсказки:</a:t>
            </a:r>
          </a:p>
          <a:p>
            <a:pPr eaLnBrk="1" hangingPunct="1">
              <a:lnSpc>
                <a:spcPct val="80000"/>
              </a:lnSpc>
              <a:buFont typeface="Wingdings" pitchFamily="2" charset="2"/>
              <a:buNone/>
              <a:defRPr/>
            </a:pPr>
            <a:endParaRPr lang="ru-RU" sz="2800">
              <a:latin typeface="Bookman Old Style" pitchFamily="18" charset="0"/>
            </a:endParaRPr>
          </a:p>
          <a:p>
            <a:pPr eaLnBrk="1" hangingPunct="1">
              <a:lnSpc>
                <a:spcPct val="80000"/>
              </a:lnSpc>
              <a:defRPr/>
            </a:pPr>
            <a:r>
              <a:rPr lang="ru-RU" sz="2800">
                <a:latin typeface="Bookman Old Style" pitchFamily="18" charset="0"/>
              </a:rPr>
              <a:t>Количество баллов за задание — </a:t>
            </a:r>
            <a:r>
              <a:rPr lang="ru-RU" sz="2800" b="1">
                <a:latin typeface="Bookman Old Style" pitchFamily="18" charset="0"/>
              </a:rPr>
              <a:t>6 баллов</a:t>
            </a:r>
            <a:r>
              <a:rPr lang="ru-RU" sz="2800">
                <a:latin typeface="Bookman Old Style" pitchFamily="18" charset="0"/>
              </a:rPr>
              <a:t>.</a:t>
            </a:r>
          </a:p>
          <a:p>
            <a:pPr eaLnBrk="1" hangingPunct="1">
              <a:lnSpc>
                <a:spcPct val="80000"/>
              </a:lnSpc>
              <a:defRPr/>
            </a:pPr>
            <a:r>
              <a:rPr lang="ru-RU" sz="2800">
                <a:latin typeface="Bookman Old Style" pitchFamily="18" charset="0"/>
              </a:rPr>
              <a:t>Нужно ответить на 6 вопросов.</a:t>
            </a:r>
          </a:p>
          <a:p>
            <a:pPr eaLnBrk="1" hangingPunct="1">
              <a:lnSpc>
                <a:spcPct val="80000"/>
              </a:lnSpc>
              <a:defRPr/>
            </a:pPr>
            <a:r>
              <a:rPr lang="ru-RU" sz="2800">
                <a:latin typeface="Bookman Old Style" pitchFamily="18" charset="0"/>
              </a:rPr>
              <a:t>Вопросы задает электронный помощник без зрительной опоры.</a:t>
            </a:r>
          </a:p>
          <a:p>
            <a:pPr eaLnBrk="1" hangingPunct="1">
              <a:lnSpc>
                <a:spcPct val="80000"/>
              </a:lnSpc>
              <a:defRPr/>
            </a:pPr>
            <a:r>
              <a:rPr lang="ru-RU" sz="2800">
                <a:latin typeface="Bookman Old Style" pitchFamily="18" charset="0"/>
              </a:rPr>
              <a:t>На каждый вопрос отводится 40 секунд.</a:t>
            </a:r>
          </a:p>
          <a:p>
            <a:pPr eaLnBrk="1" hangingPunct="1">
              <a:lnSpc>
                <a:spcPct val="80000"/>
              </a:lnSpc>
              <a:defRPr/>
            </a:pPr>
            <a:r>
              <a:rPr lang="ru-RU" sz="2800">
                <a:latin typeface="Bookman Old Style" pitchFamily="18" charset="0"/>
              </a:rPr>
              <a:t>Всего на задание отводится 5-6 минут.</a:t>
            </a:r>
          </a:p>
          <a:p>
            <a:pPr eaLnBrk="1" hangingPunct="1">
              <a:lnSpc>
                <a:spcPct val="80000"/>
              </a:lnSpc>
              <a:defRPr/>
            </a:pPr>
            <a:r>
              <a:rPr lang="ru-RU" sz="2800">
                <a:latin typeface="Bookman Old Style" pitchFamily="18" charset="0"/>
              </a:rPr>
              <a:t>Не надо начинать отвечать сразу, у вас есть время, чтобы собраться с мыслями.</a:t>
            </a:r>
          </a:p>
          <a:p>
            <a:pPr eaLnBrk="1" hangingPunct="1">
              <a:lnSpc>
                <a:spcPct val="80000"/>
              </a:lnSpc>
              <a:defRPr/>
            </a:pPr>
            <a:r>
              <a:rPr lang="ru-RU" sz="2800">
                <a:latin typeface="Bookman Old Style" pitchFamily="18" charset="0"/>
              </a:rPr>
              <a:t>На каждый вопрос нужно дать полный развернутый аргументированный ответ.</a:t>
            </a:r>
          </a:p>
        </p:txBody>
      </p:sp>
    </p:spTree>
  </p:cSld>
  <p:clrMapOvr>
    <a:masterClrMapping/>
  </p:clrMapOvr>
  <p:transition>
    <p:wipe dir="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Grp="1" noChangeArrowheads="1"/>
          </p:cNvSpPr>
          <p:nvPr>
            <p:ph type="title"/>
          </p:nvPr>
        </p:nvSpPr>
        <p:spPr>
          <a:xfrm>
            <a:off x="457200" y="277813"/>
            <a:ext cx="8229600" cy="703262"/>
          </a:xfrm>
        </p:spPr>
        <p:txBody>
          <a:bodyPr/>
          <a:lstStyle/>
          <a:p>
            <a:pPr eaLnBrk="1" hangingPunct="1">
              <a:defRPr/>
            </a:pPr>
            <a:r>
              <a:rPr lang="ru-RU" sz="2800" i="1">
                <a:latin typeface="Bookman Old Style" pitchFamily="18" charset="0"/>
              </a:rPr>
              <a:t>Пример задания в формате вопрос-ответ</a:t>
            </a:r>
            <a:r>
              <a:rPr lang="ru-RU" sz="2800"/>
              <a:t>:</a:t>
            </a:r>
          </a:p>
        </p:txBody>
      </p:sp>
      <p:sp>
        <p:nvSpPr>
          <p:cNvPr id="84995" name="Rectangle 3"/>
          <p:cNvSpPr>
            <a:spLocks noGrp="1" noChangeArrowheads="1"/>
          </p:cNvSpPr>
          <p:nvPr>
            <p:ph type="body" idx="1"/>
          </p:nvPr>
        </p:nvSpPr>
        <p:spPr>
          <a:xfrm>
            <a:off x="0" y="1125538"/>
            <a:ext cx="8893175" cy="5732462"/>
          </a:xfrm>
        </p:spPr>
        <p:txBody>
          <a:bodyPr/>
          <a:lstStyle/>
          <a:p>
            <a:pPr eaLnBrk="1" hangingPunct="1">
              <a:lnSpc>
                <a:spcPct val="80000"/>
              </a:lnSpc>
              <a:buFont typeface="Wingdings" pitchFamily="2" charset="2"/>
              <a:buNone/>
              <a:defRPr/>
            </a:pPr>
            <a:r>
              <a:rPr lang="en-US" sz="2300" b="1">
                <a:latin typeface="Bookman Old Style" pitchFamily="18" charset="0"/>
              </a:rPr>
              <a:t>How old are you?</a:t>
            </a:r>
            <a:r>
              <a:rPr lang="en-US" sz="2300">
                <a:latin typeface="Bookman Old Style" pitchFamily="18" charset="0"/>
              </a:rPr>
              <a:t> —   </a:t>
            </a:r>
            <a:r>
              <a:rPr lang="en-US" sz="2300" i="1">
                <a:latin typeface="Bookman Old Style" pitchFamily="18" charset="0"/>
              </a:rPr>
              <a:t>I'm 15 years old.</a:t>
            </a:r>
            <a:r>
              <a:rPr lang="en-US" sz="2300">
                <a:latin typeface="Bookman Old Style" pitchFamily="18" charset="0"/>
              </a:rPr>
              <a:t> </a:t>
            </a:r>
            <a:endParaRPr lang="ru-RU" sz="2300">
              <a:latin typeface="Bookman Old Style" pitchFamily="18" charset="0"/>
            </a:endParaRPr>
          </a:p>
          <a:p>
            <a:pPr eaLnBrk="1" hangingPunct="1">
              <a:lnSpc>
                <a:spcPct val="80000"/>
              </a:lnSpc>
              <a:buFont typeface="Wingdings" pitchFamily="2" charset="2"/>
              <a:buNone/>
              <a:defRPr/>
            </a:pPr>
            <a:r>
              <a:rPr lang="en-US" sz="2300" b="1">
                <a:latin typeface="Bookman Old Style" pitchFamily="18" charset="0"/>
              </a:rPr>
              <a:t>What's your hobby and why are you interested in it?</a:t>
            </a:r>
            <a:r>
              <a:rPr lang="en-US" sz="2300">
                <a:latin typeface="Bookman Old Style" pitchFamily="18" charset="0"/>
              </a:rPr>
              <a:t>  - </a:t>
            </a:r>
            <a:r>
              <a:rPr lang="en-US" sz="2300" i="1">
                <a:latin typeface="Bookman Old Style" pitchFamily="18" charset="0"/>
              </a:rPr>
              <a:t>My hobby is swimming. I'm interested in it because I adore swimming — it makes me cheerful and confident. </a:t>
            </a:r>
            <a:endParaRPr lang="ru-RU" sz="2300" i="1">
              <a:latin typeface="Bookman Old Style" pitchFamily="18" charset="0"/>
            </a:endParaRPr>
          </a:p>
          <a:p>
            <a:pPr eaLnBrk="1" hangingPunct="1">
              <a:lnSpc>
                <a:spcPct val="80000"/>
              </a:lnSpc>
              <a:buFont typeface="Wingdings" pitchFamily="2" charset="2"/>
              <a:buNone/>
              <a:defRPr/>
            </a:pPr>
            <a:r>
              <a:rPr lang="en-US" sz="2300" b="1">
                <a:latin typeface="Bookman Old Style" pitchFamily="18" charset="0"/>
              </a:rPr>
              <a:t>How much time a week do you spend on your hobby?</a:t>
            </a:r>
            <a:r>
              <a:rPr lang="en-US" sz="2300">
                <a:latin typeface="Bookman Old Style" pitchFamily="18" charset="0"/>
              </a:rPr>
              <a:t>  -  </a:t>
            </a:r>
            <a:r>
              <a:rPr lang="en-US" sz="2300" i="1">
                <a:latin typeface="Bookman Old Style" pitchFamily="18" charset="0"/>
              </a:rPr>
              <a:t>As a rule, I spend on it about 4 hours a week.</a:t>
            </a:r>
            <a:r>
              <a:rPr lang="en-US" sz="2300">
                <a:latin typeface="Bookman Old Style" pitchFamily="18" charset="0"/>
              </a:rPr>
              <a:t> </a:t>
            </a:r>
            <a:endParaRPr lang="ru-RU" sz="2300">
              <a:latin typeface="Bookman Old Style" pitchFamily="18" charset="0"/>
            </a:endParaRPr>
          </a:p>
          <a:p>
            <a:pPr eaLnBrk="1" hangingPunct="1">
              <a:lnSpc>
                <a:spcPct val="80000"/>
              </a:lnSpc>
              <a:buFont typeface="Wingdings" pitchFamily="2" charset="2"/>
              <a:buNone/>
              <a:defRPr/>
            </a:pPr>
            <a:r>
              <a:rPr lang="en-US" sz="2300" b="1">
                <a:latin typeface="Bookman Old Style" pitchFamily="18" charset="0"/>
              </a:rPr>
              <a:t>What hobbies are the most popular with teenagers nowadays?</a:t>
            </a:r>
            <a:r>
              <a:rPr lang="en-US" sz="2300">
                <a:latin typeface="Bookman Old Style" pitchFamily="18" charset="0"/>
              </a:rPr>
              <a:t>  - </a:t>
            </a:r>
            <a:r>
              <a:rPr lang="en-US" sz="2300" i="1">
                <a:latin typeface="Bookman Old Style" pitchFamily="18" charset="0"/>
              </a:rPr>
              <a:t>From my point of view the most popular hobbies with teenagers now are computer games and some extreme sports like snowboarding.</a:t>
            </a:r>
            <a:r>
              <a:rPr lang="en-US" sz="2300">
                <a:latin typeface="Bookman Old Style" pitchFamily="18" charset="0"/>
              </a:rPr>
              <a:t> </a:t>
            </a:r>
            <a:endParaRPr lang="ru-RU" sz="2300">
              <a:latin typeface="Bookman Old Style" pitchFamily="18" charset="0"/>
            </a:endParaRPr>
          </a:p>
          <a:p>
            <a:pPr eaLnBrk="1" hangingPunct="1">
              <a:lnSpc>
                <a:spcPct val="80000"/>
              </a:lnSpc>
              <a:buFont typeface="Wingdings" pitchFamily="2" charset="2"/>
              <a:buNone/>
              <a:defRPr/>
            </a:pPr>
            <a:r>
              <a:rPr lang="en-US" sz="2300" b="1">
                <a:latin typeface="Bookman Old Style" pitchFamily="18" charset="0"/>
              </a:rPr>
              <a:t>Why do you think people take up hobbies?</a:t>
            </a:r>
            <a:r>
              <a:rPr lang="en-US" sz="2300">
                <a:latin typeface="Bookman Old Style" pitchFamily="18" charset="0"/>
              </a:rPr>
              <a:t>  - </a:t>
            </a:r>
            <a:r>
              <a:rPr lang="en-US" sz="2300" i="1">
                <a:latin typeface="Bookman Old Style" pitchFamily="18" charset="0"/>
              </a:rPr>
              <a:t>In my opinion people take up hobbies in order to find new friends, to get some new skills and just to feel happier. </a:t>
            </a:r>
            <a:endParaRPr lang="ru-RU" sz="2300" i="1">
              <a:latin typeface="Bookman Old Style" pitchFamily="18" charset="0"/>
            </a:endParaRPr>
          </a:p>
          <a:p>
            <a:pPr eaLnBrk="1" hangingPunct="1">
              <a:lnSpc>
                <a:spcPct val="80000"/>
              </a:lnSpc>
              <a:buFont typeface="Wingdings" pitchFamily="2" charset="2"/>
              <a:buNone/>
              <a:defRPr/>
            </a:pPr>
            <a:r>
              <a:rPr lang="en-US" sz="2300" b="1">
                <a:latin typeface="Bookman Old Style" pitchFamily="18" charset="0"/>
              </a:rPr>
              <a:t>What would you advise a person who wants to start a hobby?</a:t>
            </a:r>
            <a:r>
              <a:rPr lang="en-US" sz="2300">
                <a:latin typeface="Bookman Old Style" pitchFamily="18" charset="0"/>
              </a:rPr>
              <a:t> — </a:t>
            </a:r>
            <a:r>
              <a:rPr lang="en-US" sz="2300" i="1">
                <a:latin typeface="Bookman Old Style" pitchFamily="18" charset="0"/>
              </a:rPr>
              <a:t>You should find a hobby which will give you pleasure. If I were you I would go to the nearest sports club and find out what they offer...</a:t>
            </a:r>
            <a:r>
              <a:rPr lang="en-US" sz="2300">
                <a:latin typeface="Bookman Old Style" pitchFamily="18" charset="0"/>
              </a:rPr>
              <a:t>  </a:t>
            </a:r>
            <a:br>
              <a:rPr lang="en-US" sz="2300">
                <a:latin typeface="Bookman Old Style" pitchFamily="18" charset="0"/>
              </a:rPr>
            </a:br>
            <a:endParaRPr lang="ru-RU" sz="2300">
              <a:latin typeface="Bookman Old Style" pitchFamily="18" charset="0"/>
            </a:endParaRPr>
          </a:p>
        </p:txBody>
      </p:sp>
    </p:spTree>
  </p:cSld>
  <p:clrMapOvr>
    <a:masterClrMapping/>
  </p:clrMapOvr>
  <p:transition>
    <p:wipe dir="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nchorCtr="0">
            <a:normAutofit/>
          </a:bodyPr>
          <a:lstStyle/>
          <a:p>
            <a:pPr eaLnBrk="1" hangingPunct="1">
              <a:defRPr/>
            </a:pPr>
            <a:r>
              <a:rPr lang="ru-RU" sz="3200">
                <a:latin typeface="Bookman Old Style" pitchFamily="18" charset="0"/>
              </a:rPr>
              <a:t>Стратегии выполнения задания 2 (условный диалог-расспрос)</a:t>
            </a:r>
            <a:r>
              <a:rPr lang="ru-RU" sz="4000"/>
              <a:t> </a:t>
            </a:r>
          </a:p>
        </p:txBody>
      </p:sp>
      <p:sp>
        <p:nvSpPr>
          <p:cNvPr id="3" name="Объект 2"/>
          <p:cNvSpPr>
            <a:spLocks noGrp="1"/>
          </p:cNvSpPr>
          <p:nvPr>
            <p:ph idx="4294967295"/>
          </p:nvPr>
        </p:nvSpPr>
        <p:spPr/>
        <p:txBody>
          <a:bodyPr>
            <a:normAutofit/>
          </a:bodyPr>
          <a:lstStyle/>
          <a:p>
            <a:pPr eaLnBrk="1" hangingPunct="1">
              <a:lnSpc>
                <a:spcPct val="90000"/>
              </a:lnSpc>
              <a:defRPr/>
            </a:pPr>
            <a:r>
              <a:rPr lang="ru-RU" sz="3000">
                <a:latin typeface="Bookman Old Style" pitchFamily="18" charset="0"/>
              </a:rPr>
              <a:t>1. Прочитать текст задания про себя, обращая особое внимание </a:t>
            </a:r>
            <a:r>
              <a:rPr lang="ru-RU" sz="3000" i="1">
                <a:latin typeface="Bookman Old Style" pitchFamily="18" charset="0"/>
              </a:rPr>
              <a:t>на условия задания</a:t>
            </a:r>
            <a:r>
              <a:rPr lang="ru-RU" sz="3000">
                <a:latin typeface="Bookman Old Style" pitchFamily="18" charset="0"/>
              </a:rPr>
              <a:t>: количество вопросов (6 вопросов) и время ответа (40 сек.);</a:t>
            </a:r>
          </a:p>
          <a:p>
            <a:pPr eaLnBrk="1" hangingPunct="1">
              <a:lnSpc>
                <a:spcPct val="90000"/>
              </a:lnSpc>
              <a:defRPr/>
            </a:pPr>
            <a:r>
              <a:rPr lang="ru-RU" sz="3000">
                <a:latin typeface="Bookman Old Style" pitchFamily="18" charset="0"/>
              </a:rPr>
              <a:t>2. </a:t>
            </a:r>
            <a:r>
              <a:rPr lang="ru-RU" sz="3000" i="1">
                <a:latin typeface="Bookman Old Style" pitchFamily="18" charset="0"/>
              </a:rPr>
              <a:t>Давать полные и точные ответы на заданные вопросы</a:t>
            </a:r>
            <a:r>
              <a:rPr lang="ru-RU" sz="3000">
                <a:latin typeface="Bookman Old Style" pitchFamily="18" charset="0"/>
              </a:rPr>
              <a:t>, при необходимости используя </a:t>
            </a:r>
            <a:r>
              <a:rPr lang="ru-RU" sz="3000" i="1">
                <a:latin typeface="Bookman Old Style" pitchFamily="18" charset="0"/>
              </a:rPr>
              <a:t>аргументацию</a:t>
            </a:r>
            <a:r>
              <a:rPr lang="ru-RU" sz="3000">
                <a:latin typeface="Bookman Old Style" pitchFamily="18" charset="0"/>
              </a:rPr>
              <a:t> и выражая свое </a:t>
            </a:r>
            <a:r>
              <a:rPr lang="ru-RU" sz="3000" i="1">
                <a:latin typeface="Bookman Old Style" pitchFamily="18" charset="0"/>
              </a:rPr>
              <a:t>отношение к предмету речи</a:t>
            </a:r>
            <a:r>
              <a:rPr lang="ru-RU" sz="3000">
                <a:latin typeface="Bookman Old Style" pitchFamily="18" charset="0"/>
              </a:rPr>
              <a:t>;</a:t>
            </a:r>
          </a:p>
          <a:p>
            <a:pPr eaLnBrk="1" hangingPunct="1">
              <a:lnSpc>
                <a:spcPct val="90000"/>
              </a:lnSpc>
              <a:defRPr/>
            </a:pPr>
            <a:r>
              <a:rPr lang="ru-RU" sz="3000">
                <a:latin typeface="Bookman Old Style" pitchFamily="18" charset="0"/>
              </a:rPr>
              <a:t>3. Использовать </a:t>
            </a:r>
            <a:r>
              <a:rPr lang="ru-RU" sz="3000" i="1">
                <a:latin typeface="Bookman Old Style" pitchFamily="18" charset="0"/>
              </a:rPr>
              <a:t>лексические единицы и грамматические структуры</a:t>
            </a:r>
            <a:r>
              <a:rPr lang="ru-RU" sz="3000">
                <a:latin typeface="Bookman Old Style" pitchFamily="18" charset="0"/>
              </a:rPr>
              <a:t>, соответствующие коммуникативной задаче и сложности задания.</a:t>
            </a:r>
            <a:r>
              <a:rPr lang="ru-RU" sz="3000"/>
              <a:t>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898"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nchorCtr="0">
            <a:normAutofit/>
          </a:bodyPr>
          <a:lstStyle/>
          <a:p>
            <a:pPr eaLnBrk="1" hangingPunct="1">
              <a:defRPr/>
            </a:pPr>
            <a:r>
              <a:rPr lang="ru-RU" sz="2800">
                <a:solidFill>
                  <a:srgbClr val="FF3300"/>
                </a:solidFill>
                <a:latin typeface="Bookman Old Style" pitchFamily="18" charset="0"/>
              </a:rPr>
              <a:t>Задание 3</a:t>
            </a:r>
            <a:r>
              <a:rPr lang="en-US" sz="2800">
                <a:solidFill>
                  <a:srgbClr val="FF3300"/>
                </a:solidFill>
                <a:latin typeface="Bookman Old Style" pitchFamily="18" charset="0"/>
              </a:rPr>
              <a:t> </a:t>
            </a:r>
            <a:r>
              <a:rPr lang="ru-RU" sz="2800">
                <a:solidFill>
                  <a:srgbClr val="FF3300"/>
                </a:solidFill>
                <a:latin typeface="Bookman Old Style" pitchFamily="18" charset="0"/>
              </a:rPr>
              <a:t>Тематическое монологическое высказывание</a:t>
            </a:r>
          </a:p>
        </p:txBody>
      </p:sp>
      <p:sp>
        <p:nvSpPr>
          <p:cNvPr id="3" name="Объект 2"/>
          <p:cNvSpPr>
            <a:spLocks noGrp="1"/>
          </p:cNvSpPr>
          <p:nvPr>
            <p:ph idx="4294967295"/>
          </p:nvPr>
        </p:nvSpPr>
        <p:spPr/>
        <p:txBody>
          <a:bodyPr>
            <a:normAutofit/>
          </a:bodyPr>
          <a:lstStyle/>
          <a:p>
            <a:pPr marL="0" indent="0" eaLnBrk="1" hangingPunct="1">
              <a:lnSpc>
                <a:spcPct val="80000"/>
              </a:lnSpc>
              <a:buFont typeface="Wingdings" pitchFamily="2" charset="2"/>
              <a:buNone/>
              <a:defRPr/>
            </a:pPr>
            <a:r>
              <a:rPr lang="ru-RU" sz="2800">
                <a:latin typeface="Bookman Old Style" pitchFamily="18" charset="0"/>
                <a:cs typeface="Arial" charset="0"/>
              </a:rPr>
              <a:t>Оценивается по 3 критериям</a:t>
            </a:r>
            <a:r>
              <a:rPr lang="en-US" sz="2800">
                <a:latin typeface="Bookman Old Style" pitchFamily="18" charset="0"/>
                <a:cs typeface="Arial" charset="0"/>
              </a:rPr>
              <a:t>:</a:t>
            </a:r>
          </a:p>
          <a:p>
            <a:pPr marL="0" indent="0" eaLnBrk="1" hangingPunct="1">
              <a:lnSpc>
                <a:spcPct val="80000"/>
              </a:lnSpc>
              <a:buFont typeface="Wingdings" pitchFamily="2" charset="2"/>
              <a:buNone/>
              <a:defRPr/>
            </a:pPr>
            <a:r>
              <a:rPr lang="en-US" sz="2800">
                <a:latin typeface="Bookman Old Style" pitchFamily="18" charset="0"/>
                <a:cs typeface="Arial" charset="0"/>
              </a:rPr>
              <a:t>1) </a:t>
            </a:r>
            <a:r>
              <a:rPr lang="ru-RU" sz="2800">
                <a:latin typeface="Bookman Old Style" pitchFamily="18" charset="0"/>
                <a:cs typeface="Arial" charset="0"/>
              </a:rPr>
              <a:t>решение коммуникативной задачи (макс балл – 3)</a:t>
            </a:r>
          </a:p>
          <a:p>
            <a:pPr marL="0" indent="0" eaLnBrk="1" hangingPunct="1">
              <a:lnSpc>
                <a:spcPct val="80000"/>
              </a:lnSpc>
              <a:buFont typeface="Wingdings" pitchFamily="2" charset="2"/>
              <a:buNone/>
              <a:defRPr/>
            </a:pPr>
            <a:r>
              <a:rPr lang="ru-RU" sz="2800">
                <a:latin typeface="Bookman Old Style" pitchFamily="18" charset="0"/>
                <a:cs typeface="Arial" charset="0"/>
              </a:rPr>
              <a:t>2) организация высказывания (макс балл -2) </a:t>
            </a:r>
          </a:p>
          <a:p>
            <a:pPr marL="0" indent="0" eaLnBrk="1" hangingPunct="1">
              <a:lnSpc>
                <a:spcPct val="80000"/>
              </a:lnSpc>
              <a:buFont typeface="Wingdings" pitchFamily="2" charset="2"/>
              <a:buNone/>
              <a:defRPr/>
            </a:pPr>
            <a:r>
              <a:rPr lang="ru-RU" sz="2800">
                <a:latin typeface="Bookman Old Style" pitchFamily="18" charset="0"/>
                <a:cs typeface="Arial" charset="0"/>
              </a:rPr>
              <a:t>3) Языковое оформление речи (макс балл – 2)</a:t>
            </a:r>
          </a:p>
          <a:p>
            <a:pPr marL="0" indent="0" eaLnBrk="1" hangingPunct="1">
              <a:lnSpc>
                <a:spcPct val="80000"/>
              </a:lnSpc>
              <a:buFont typeface="Wingdings" pitchFamily="2" charset="2"/>
              <a:buNone/>
              <a:defRPr/>
            </a:pPr>
            <a:endParaRPr lang="ru-RU" sz="2800">
              <a:latin typeface="Bookman Old Style" pitchFamily="18" charset="0"/>
              <a:cs typeface="Arial" charset="0"/>
            </a:endParaRPr>
          </a:p>
          <a:p>
            <a:pPr marL="0" indent="0" eaLnBrk="1" hangingPunct="1">
              <a:lnSpc>
                <a:spcPct val="80000"/>
              </a:lnSpc>
              <a:buFont typeface="Wingdings" pitchFamily="2" charset="2"/>
              <a:buNone/>
              <a:defRPr/>
            </a:pPr>
            <a:r>
              <a:rPr lang="ru-RU" sz="2800">
                <a:latin typeface="Bookman Old Style" pitchFamily="18" charset="0"/>
                <a:cs typeface="Arial" charset="0"/>
              </a:rPr>
              <a:t>Под критерием </a:t>
            </a:r>
            <a:r>
              <a:rPr lang="ru-RU" sz="2800" i="1">
                <a:latin typeface="Bookman Old Style" pitchFamily="18" charset="0"/>
                <a:cs typeface="Arial" charset="0"/>
              </a:rPr>
              <a:t>решение коммуникативной задачи понимается</a:t>
            </a:r>
            <a:r>
              <a:rPr lang="en-US" sz="2800" i="1">
                <a:latin typeface="Bookman Old Style" pitchFamily="18" charset="0"/>
                <a:cs typeface="Arial" charset="0"/>
              </a:rPr>
              <a:t>:</a:t>
            </a:r>
          </a:p>
          <a:p>
            <a:pPr marL="0" indent="0" eaLnBrk="1" hangingPunct="1">
              <a:lnSpc>
                <a:spcPct val="80000"/>
              </a:lnSpc>
              <a:defRPr/>
            </a:pPr>
            <a:r>
              <a:rPr lang="ru-RU" sz="2800">
                <a:latin typeface="Bookman Old Style" pitchFamily="18" charset="0"/>
                <a:cs typeface="Arial" charset="0"/>
              </a:rPr>
              <a:t>полное и точное самостоятельное раскрытие содержания в соответствии с ситуацией общения, указанной в задании</a:t>
            </a:r>
            <a:r>
              <a:rPr lang="en-US" sz="2800">
                <a:latin typeface="Bookman Old Style" pitchFamily="18" charset="0"/>
                <a:cs typeface="Arial" charset="0"/>
              </a:rPr>
              <a:t>;</a:t>
            </a:r>
          </a:p>
          <a:p>
            <a:pPr marL="0" indent="0" eaLnBrk="1" hangingPunct="1">
              <a:lnSpc>
                <a:spcPct val="80000"/>
              </a:lnSpc>
              <a:defRPr/>
            </a:pPr>
            <a:r>
              <a:rPr lang="ru-RU" sz="2800">
                <a:latin typeface="Bookman Old Style" pitchFamily="18" charset="0"/>
                <a:cs typeface="Arial" charset="0"/>
              </a:rPr>
              <a:t>умение выражать свои мнение</a:t>
            </a:r>
          </a:p>
          <a:p>
            <a:pPr marL="0" indent="0" eaLnBrk="1" hangingPunct="1">
              <a:lnSpc>
                <a:spcPct val="80000"/>
              </a:lnSpc>
              <a:defRPr/>
            </a:pPr>
            <a:r>
              <a:rPr lang="ru-RU" sz="2800">
                <a:latin typeface="Bookman Old Style" pitchFamily="18" charset="0"/>
                <a:cs typeface="Arial" charset="0"/>
              </a:rPr>
              <a:t>выражать свое отношение к теме высказывания</a:t>
            </a:r>
          </a:p>
          <a:p>
            <a:pPr marL="0" indent="0" eaLnBrk="1" hangingPunct="1">
              <a:lnSpc>
                <a:spcPct val="80000"/>
              </a:lnSpc>
              <a:defRPr/>
            </a:pPr>
            <a:r>
              <a:rPr lang="ru-RU" sz="2800">
                <a:latin typeface="Bookman Old Style" pitchFamily="18" charset="0"/>
                <a:cs typeface="Arial" charset="0"/>
              </a:rPr>
              <a:t>соответствие высказывания объему,определенному в задании</a:t>
            </a:r>
          </a:p>
          <a:p>
            <a:pPr marL="0" indent="0" eaLnBrk="1" hangingPunct="1">
              <a:lnSpc>
                <a:spcPct val="80000"/>
              </a:lnSpc>
              <a:defRPr/>
            </a:pPr>
            <a:endParaRPr lang="ru-RU" sz="280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898"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Effect transition="in" filter="fade">
                                      <p:cBhvr>
                                        <p:cTn id="71" dur="1000"/>
                                        <p:tgtEl>
                                          <p:spTgt spid="3">
                                            <p:txEl>
                                              <p:pRg st="8" end="8"/>
                                            </p:txEl>
                                          </p:spTgt>
                                        </p:tgtEl>
                                      </p:cBhvr>
                                    </p:animEffect>
                                    <p:anim calcmode="lin" valueType="num">
                                      <p:cBhvr>
                                        <p:cTn id="7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3" dur="898"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898"/>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3">
                                            <p:txEl>
                                              <p:pRg st="9" end="9"/>
                                            </p:txEl>
                                          </p:spTgt>
                                        </p:tgtEl>
                                        <p:attrNameLst>
                                          <p:attrName>style.visibility</p:attrName>
                                        </p:attrNameLst>
                                      </p:cBhvr>
                                      <p:to>
                                        <p:strVal val="visible"/>
                                      </p:to>
                                    </p:set>
                                    <p:animEffect transition="in" filter="fade">
                                      <p:cBhvr>
                                        <p:cTn id="79" dur="1000"/>
                                        <p:tgtEl>
                                          <p:spTgt spid="3">
                                            <p:txEl>
                                              <p:pRg st="9" end="9"/>
                                            </p:txEl>
                                          </p:spTgt>
                                        </p:tgtEl>
                                      </p:cBhvr>
                                    </p:animEffect>
                                    <p:anim calcmode="lin" valueType="num">
                                      <p:cBhvr>
                                        <p:cTn id="80"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81" dur="898"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898"/>
                                          </p:stCondLst>
                                        </p:cTn>
                                        <p:tgtEl>
                                          <p:spTgt spid="3">
                                            <p:txEl>
                                              <p:pRg st="9" end="9"/>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6865" name="Заголовок 1"/>
          <p:cNvSpPr>
            <a:spLocks noGrp="1"/>
          </p:cNvSpPr>
          <p:nvPr>
            <p:ph type="title" idx="4294967295"/>
          </p:nvPr>
        </p:nvSpPr>
        <p:spPr/>
        <p:txBody>
          <a:bodyPr anchorCtr="0"/>
          <a:lstStyle/>
          <a:p>
            <a:pPr eaLnBrk="1" hangingPunct="1">
              <a:defRPr/>
            </a:pPr>
            <a:r>
              <a:rPr lang="en-US" sz="2400">
                <a:latin typeface="Bookman Old Style" pitchFamily="18" charset="0"/>
              </a:rPr>
              <a:t>Task 5 You are going to give a talk about the city/town you live in. You will have to start in 1,5 minutes and speak for not more than 2 minutes.</a:t>
            </a:r>
            <a:r>
              <a:rPr lang="en-US" sz="2400"/>
              <a:t> </a:t>
            </a:r>
            <a:endParaRPr lang="ru-RU" sz="2400"/>
          </a:p>
        </p:txBody>
      </p:sp>
      <p:sp>
        <p:nvSpPr>
          <p:cNvPr id="36866" name="Объект 2"/>
          <p:cNvSpPr>
            <a:spLocks noGrp="1"/>
          </p:cNvSpPr>
          <p:nvPr>
            <p:ph idx="4294967295"/>
          </p:nvPr>
        </p:nvSpPr>
        <p:spPr/>
        <p:txBody>
          <a:bodyPr/>
          <a:lstStyle/>
          <a:p>
            <a:pPr eaLnBrk="1" hangingPunct="1">
              <a:defRPr/>
            </a:pPr>
            <a:r>
              <a:rPr lang="en-US"/>
              <a:t>Remember to say:</a:t>
            </a:r>
          </a:p>
          <a:p>
            <a:pPr eaLnBrk="1" hangingPunct="1">
              <a:defRPr/>
            </a:pPr>
            <a:r>
              <a:rPr lang="en-US"/>
              <a:t>Why people do sports;</a:t>
            </a:r>
          </a:p>
          <a:p>
            <a:pPr eaLnBrk="1" hangingPunct="1">
              <a:defRPr/>
            </a:pPr>
            <a:r>
              <a:rPr lang="en-US"/>
              <a:t>Why people take part in any sports competition</a:t>
            </a:r>
          </a:p>
          <a:p>
            <a:pPr eaLnBrk="1" hangingPunct="1">
              <a:defRPr/>
            </a:pPr>
            <a:r>
              <a:rPr lang="en-US"/>
              <a:t>What kind of sports you like, and why</a:t>
            </a:r>
          </a:p>
          <a:p>
            <a:pPr eaLnBrk="1" hangingPunct="1">
              <a:defRPr/>
            </a:pPr>
            <a:endParaRPr lang="ru-RU"/>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6865"/>
                                        </p:tgtEl>
                                        <p:attrNameLst>
                                          <p:attrName>style.visibility</p:attrName>
                                        </p:attrNameLst>
                                      </p:cBhvr>
                                      <p:to>
                                        <p:strVal val="visible"/>
                                      </p:to>
                                    </p:set>
                                    <p:animEffect transition="in" filter="fade">
                                      <p:cBhvr>
                                        <p:cTn id="7" dur="1000"/>
                                        <p:tgtEl>
                                          <p:spTgt spid="36865"/>
                                        </p:tgtEl>
                                      </p:cBhvr>
                                    </p:animEffect>
                                    <p:anim calcmode="lin" valueType="num">
                                      <p:cBhvr>
                                        <p:cTn id="8" dur="1000" fill="hold"/>
                                        <p:tgtEl>
                                          <p:spTgt spid="36865"/>
                                        </p:tgtEl>
                                        <p:attrNameLst>
                                          <p:attrName>ppt_x</p:attrName>
                                        </p:attrNameLst>
                                      </p:cBhvr>
                                      <p:tavLst>
                                        <p:tav tm="0">
                                          <p:val>
                                            <p:strVal val="#ppt_x"/>
                                          </p:val>
                                        </p:tav>
                                        <p:tav tm="100000">
                                          <p:val>
                                            <p:strVal val="#ppt_x"/>
                                          </p:val>
                                        </p:tav>
                                      </p:tavLst>
                                    </p:anim>
                                    <p:anim calcmode="lin" valueType="num">
                                      <p:cBhvr>
                                        <p:cTn id="9" dur="898" decel="100000" fill="hold"/>
                                        <p:tgtEl>
                                          <p:spTgt spid="36865"/>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6865"/>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6866">
                                            <p:txEl>
                                              <p:pRg st="0" end="0"/>
                                            </p:txEl>
                                          </p:spTgt>
                                        </p:tgtEl>
                                        <p:attrNameLst>
                                          <p:attrName>style.visibility</p:attrName>
                                        </p:attrNameLst>
                                      </p:cBhvr>
                                      <p:to>
                                        <p:strVal val="visible"/>
                                      </p:to>
                                    </p:set>
                                    <p:animEffect transition="in" filter="fade">
                                      <p:cBhvr>
                                        <p:cTn id="15" dur="1000"/>
                                        <p:tgtEl>
                                          <p:spTgt spid="36866">
                                            <p:txEl>
                                              <p:pRg st="0" end="0"/>
                                            </p:txEl>
                                          </p:spTgt>
                                        </p:tgtEl>
                                      </p:cBhvr>
                                    </p:animEffect>
                                    <p:anim calcmode="lin" valueType="num">
                                      <p:cBhvr>
                                        <p:cTn id="16" dur="1000" fill="hold"/>
                                        <p:tgtEl>
                                          <p:spTgt spid="36866">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6866">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6866">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6866">
                                            <p:txEl>
                                              <p:pRg st="1" end="1"/>
                                            </p:txEl>
                                          </p:spTgt>
                                        </p:tgtEl>
                                        <p:attrNameLst>
                                          <p:attrName>style.visibility</p:attrName>
                                        </p:attrNameLst>
                                      </p:cBhvr>
                                      <p:to>
                                        <p:strVal val="visible"/>
                                      </p:to>
                                    </p:set>
                                    <p:animEffect transition="in" filter="fade">
                                      <p:cBhvr>
                                        <p:cTn id="23" dur="1000"/>
                                        <p:tgtEl>
                                          <p:spTgt spid="36866">
                                            <p:txEl>
                                              <p:pRg st="1" end="1"/>
                                            </p:txEl>
                                          </p:spTgt>
                                        </p:tgtEl>
                                      </p:cBhvr>
                                    </p:animEffect>
                                    <p:anim calcmode="lin" valueType="num">
                                      <p:cBhvr>
                                        <p:cTn id="24" dur="1000" fill="hold"/>
                                        <p:tgtEl>
                                          <p:spTgt spid="36866">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6866">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6866">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6866">
                                            <p:txEl>
                                              <p:pRg st="2" end="2"/>
                                            </p:txEl>
                                          </p:spTgt>
                                        </p:tgtEl>
                                        <p:attrNameLst>
                                          <p:attrName>style.visibility</p:attrName>
                                        </p:attrNameLst>
                                      </p:cBhvr>
                                      <p:to>
                                        <p:strVal val="visible"/>
                                      </p:to>
                                    </p:set>
                                    <p:animEffect transition="in" filter="fade">
                                      <p:cBhvr>
                                        <p:cTn id="31" dur="1000"/>
                                        <p:tgtEl>
                                          <p:spTgt spid="36866">
                                            <p:txEl>
                                              <p:pRg st="2" end="2"/>
                                            </p:txEl>
                                          </p:spTgt>
                                        </p:tgtEl>
                                      </p:cBhvr>
                                    </p:animEffect>
                                    <p:anim calcmode="lin" valueType="num">
                                      <p:cBhvr>
                                        <p:cTn id="32" dur="1000" fill="hold"/>
                                        <p:tgtEl>
                                          <p:spTgt spid="36866">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6866">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6866">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6866">
                                            <p:txEl>
                                              <p:pRg st="3" end="3"/>
                                            </p:txEl>
                                          </p:spTgt>
                                        </p:tgtEl>
                                        <p:attrNameLst>
                                          <p:attrName>style.visibility</p:attrName>
                                        </p:attrNameLst>
                                      </p:cBhvr>
                                      <p:to>
                                        <p:strVal val="visible"/>
                                      </p:to>
                                    </p:set>
                                    <p:animEffect transition="in" filter="fade">
                                      <p:cBhvr>
                                        <p:cTn id="39" dur="1000"/>
                                        <p:tgtEl>
                                          <p:spTgt spid="36866">
                                            <p:txEl>
                                              <p:pRg st="3" end="3"/>
                                            </p:txEl>
                                          </p:spTgt>
                                        </p:tgtEl>
                                      </p:cBhvr>
                                    </p:animEffect>
                                    <p:anim calcmode="lin" valueType="num">
                                      <p:cBhvr>
                                        <p:cTn id="40" dur="1000" fill="hold"/>
                                        <p:tgtEl>
                                          <p:spTgt spid="36866">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6866">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6866">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5" grpId="0"/>
      <p:bldP spid="36866" grpId="0" build="p"/>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7889" name="Заголовок 1"/>
          <p:cNvSpPr>
            <a:spLocks noGrp="1"/>
          </p:cNvSpPr>
          <p:nvPr>
            <p:ph type="title" idx="4294967295"/>
          </p:nvPr>
        </p:nvSpPr>
        <p:spPr>
          <a:xfrm>
            <a:off x="179388" y="0"/>
            <a:ext cx="8785225" cy="1125538"/>
          </a:xfrm>
        </p:spPr>
        <p:txBody>
          <a:bodyPr anchorCtr="0"/>
          <a:lstStyle/>
          <a:p>
            <a:pPr eaLnBrk="1" hangingPunct="1">
              <a:defRPr/>
            </a:pPr>
            <a:r>
              <a:rPr lang="ru-RU" sz="2400" b="1">
                <a:latin typeface="Bookman Old Style" pitchFamily="18" charset="0"/>
                <a:ea typeface="Arial CYR"/>
                <a:cs typeface="Arial CYR"/>
              </a:rPr>
              <a:t>Участник ОГЭ полно и развернуто раскрывает все пункты, указанные в задании, дает точный и развернутый ответ на каждый пункт </a:t>
            </a:r>
            <a:r>
              <a:rPr lang="ru-RU" sz="2400" b="1">
                <a:latin typeface="Bookman Old Style" pitchFamily="18" charset="0"/>
                <a:cs typeface="Arial" charset="0"/>
              </a:rPr>
              <a:t>плана</a:t>
            </a:r>
            <a:endParaRPr lang="ru-RU" sz="2400">
              <a:latin typeface="Bookman Old Style" pitchFamily="18" charset="0"/>
            </a:endParaRPr>
          </a:p>
        </p:txBody>
      </p:sp>
      <p:sp>
        <p:nvSpPr>
          <p:cNvPr id="3" name="Объект 2"/>
          <p:cNvSpPr>
            <a:spLocks noGrp="1"/>
          </p:cNvSpPr>
          <p:nvPr>
            <p:ph idx="4294967295"/>
          </p:nvPr>
        </p:nvSpPr>
        <p:spPr/>
        <p:txBody>
          <a:bodyPr>
            <a:normAutofit/>
          </a:bodyPr>
          <a:lstStyle/>
          <a:p>
            <a:pPr marL="0" indent="0" eaLnBrk="1" hangingPunct="1">
              <a:lnSpc>
                <a:spcPct val="80000"/>
              </a:lnSpc>
              <a:buFont typeface="Wingdings" pitchFamily="2" charset="2"/>
              <a:buNone/>
              <a:defRPr/>
            </a:pPr>
            <a:r>
              <a:rPr lang="ru-RU" sz="2600">
                <a:latin typeface="Bookman Old Style" pitchFamily="18" charset="0"/>
                <a:ea typeface="Arial CYR"/>
                <a:cs typeface="Arial CYR"/>
              </a:rPr>
              <a:t>По критерию </a:t>
            </a:r>
            <a:r>
              <a:rPr lang="ru-RU" sz="2600" b="1" i="1">
                <a:latin typeface="Bookman Old Style" pitchFamily="18" charset="0"/>
                <a:ea typeface="Arial CYR"/>
                <a:cs typeface="Arial CYR"/>
              </a:rPr>
              <a:t>решение коммуникативной задачи </a:t>
            </a:r>
            <a:r>
              <a:rPr lang="ru-RU" sz="2600">
                <a:latin typeface="Bookman Old Style" pitchFamily="18" charset="0"/>
                <a:ea typeface="Arial CYR"/>
                <a:cs typeface="Arial CYR"/>
              </a:rPr>
              <a:t>объем высказывания</a:t>
            </a:r>
            <a:r>
              <a:rPr lang="en-US" sz="2600">
                <a:latin typeface="Bookman Old Style" pitchFamily="18" charset="0"/>
                <a:ea typeface="Arial CYR"/>
                <a:cs typeface="Arial CYR"/>
              </a:rPr>
              <a:t>: 10-12 </a:t>
            </a:r>
            <a:r>
              <a:rPr lang="ru-RU" sz="2600">
                <a:latin typeface="Bookman Old Style" pitchFamily="18" charset="0"/>
                <a:ea typeface="Arial CYR"/>
                <a:cs typeface="Arial CYR"/>
              </a:rPr>
              <a:t>фраз, в среднем по 3 фразы на каждый пункт плана+вступление+заключение, для получения 2-х баллов объем 8-9 фраз, для 1 балла – 5 фраз</a:t>
            </a:r>
          </a:p>
          <a:p>
            <a:pPr marL="0" indent="0" eaLnBrk="1" hangingPunct="1">
              <a:lnSpc>
                <a:spcPct val="80000"/>
              </a:lnSpc>
              <a:buFont typeface="Wingdings" pitchFamily="2" charset="2"/>
              <a:buNone/>
              <a:defRPr/>
            </a:pPr>
            <a:r>
              <a:rPr lang="ru-RU" sz="2600">
                <a:latin typeface="Bookman Old Style" pitchFamily="18" charset="0"/>
                <a:ea typeface="Arial CYR"/>
                <a:cs typeface="Arial CYR"/>
              </a:rPr>
              <a:t>При получении экзаменуемым 0 баллов по критерию </a:t>
            </a:r>
            <a:r>
              <a:rPr lang="ru-RU" sz="2600" b="1" i="1">
                <a:latin typeface="Bookman Old Style" pitchFamily="18" charset="0"/>
                <a:ea typeface="Arial CYR"/>
                <a:cs typeface="Arial CYR"/>
              </a:rPr>
              <a:t>решение коммуникативной задачи</a:t>
            </a:r>
            <a:r>
              <a:rPr lang="ru-RU" sz="2600" b="1">
                <a:latin typeface="Bookman Old Style" pitchFamily="18" charset="0"/>
                <a:ea typeface="Arial CYR"/>
                <a:cs typeface="Arial CYR"/>
              </a:rPr>
              <a:t> в</a:t>
            </a:r>
            <a:r>
              <a:rPr lang="ru-RU" sz="2600">
                <a:latin typeface="Bookman Old Style" pitchFamily="18" charset="0"/>
                <a:ea typeface="Arial CYR"/>
                <a:cs typeface="Arial CYR"/>
              </a:rPr>
              <a:t>се задание оценивается в 0 баллов.</a:t>
            </a:r>
          </a:p>
          <a:p>
            <a:pPr marL="0" indent="0" eaLnBrk="1" hangingPunct="1">
              <a:lnSpc>
                <a:spcPct val="80000"/>
              </a:lnSpc>
              <a:buFont typeface="Wingdings" pitchFamily="2" charset="2"/>
              <a:buNone/>
              <a:defRPr/>
            </a:pPr>
            <a:r>
              <a:rPr lang="ru-RU" sz="2600">
                <a:latin typeface="Bookman Old Style" pitchFamily="18" charset="0"/>
                <a:ea typeface="Arial CYR"/>
                <a:cs typeface="Arial CYR"/>
              </a:rPr>
              <a:t>Критерий </a:t>
            </a:r>
            <a:r>
              <a:rPr lang="ru-RU" sz="2600" b="1" i="1">
                <a:latin typeface="Bookman Old Style" pitchFamily="18" charset="0"/>
                <a:ea typeface="Arial CYR"/>
                <a:cs typeface="Arial CYR"/>
              </a:rPr>
              <a:t>организация высказывания </a:t>
            </a:r>
            <a:r>
              <a:rPr lang="ru-RU" sz="2600">
                <a:latin typeface="Bookman Old Style" pitchFamily="18" charset="0"/>
                <a:ea typeface="Arial CYR"/>
                <a:cs typeface="Arial CYR"/>
              </a:rPr>
              <a:t>оценивает</a:t>
            </a:r>
            <a:r>
              <a:rPr lang="en-US" sz="2600">
                <a:latin typeface="Bookman Old Style" pitchFamily="18" charset="0"/>
                <a:ea typeface="Arial CYR"/>
                <a:cs typeface="Arial CYR"/>
              </a:rPr>
              <a:t>:</a:t>
            </a:r>
          </a:p>
          <a:p>
            <a:pPr marL="0" indent="0" eaLnBrk="1" hangingPunct="1">
              <a:lnSpc>
                <a:spcPct val="80000"/>
              </a:lnSpc>
              <a:defRPr/>
            </a:pPr>
            <a:r>
              <a:rPr lang="ru-RU" sz="2600" b="1">
                <a:latin typeface="Bookman Old Style" pitchFamily="18" charset="0"/>
                <a:ea typeface="Arial CYR"/>
                <a:cs typeface="Arial CYR"/>
              </a:rPr>
              <a:t> Логичность и связанность </a:t>
            </a:r>
            <a:r>
              <a:rPr lang="ru-RU" sz="2600">
                <a:latin typeface="Bookman Old Style" pitchFamily="18" charset="0"/>
                <a:ea typeface="Arial CYR"/>
                <a:cs typeface="Arial CYR"/>
              </a:rPr>
              <a:t>высказывания – использование языковых средств передачи логической связи между частями высказывания (союзы, вводные слова, местоимения)</a:t>
            </a:r>
          </a:p>
          <a:p>
            <a:pPr marL="0" indent="0" eaLnBrk="1" hangingPunct="1">
              <a:lnSpc>
                <a:spcPct val="80000"/>
              </a:lnSpc>
              <a:defRPr/>
            </a:pPr>
            <a:r>
              <a:rPr lang="ru-RU" sz="2600">
                <a:latin typeface="Bookman Old Style" pitchFamily="18" charset="0"/>
                <a:ea typeface="Arial CYR"/>
                <a:cs typeface="Arial CYR"/>
              </a:rPr>
              <a:t> Композицию высказывания</a:t>
            </a:r>
            <a:r>
              <a:rPr lang="en-US" sz="2600">
                <a:latin typeface="Bookman Old Style" pitchFamily="18" charset="0"/>
                <a:ea typeface="Arial CYR"/>
                <a:cs typeface="Arial CYR"/>
              </a:rPr>
              <a:t>; </a:t>
            </a:r>
            <a:r>
              <a:rPr lang="ru-RU" sz="2600">
                <a:latin typeface="Bookman Old Style" pitchFamily="18" charset="0"/>
                <a:ea typeface="Arial CYR"/>
                <a:cs typeface="Arial CYR"/>
              </a:rPr>
              <a:t>наличие вступления, основной части, заключения</a:t>
            </a:r>
          </a:p>
          <a:p>
            <a:pPr marL="0" indent="0" eaLnBrk="1" hangingPunct="1">
              <a:lnSpc>
                <a:spcPct val="80000"/>
              </a:lnSpc>
              <a:defRPr/>
            </a:pPr>
            <a:endParaRPr lang="ru-RU" sz="2600">
              <a:latin typeface="Bookman Old Style"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7889"/>
                                        </p:tgtEl>
                                        <p:attrNameLst>
                                          <p:attrName>style.visibility</p:attrName>
                                        </p:attrNameLst>
                                      </p:cBhvr>
                                      <p:to>
                                        <p:strVal val="visible"/>
                                      </p:to>
                                    </p:set>
                                    <p:animEffect transition="in" filter="fade">
                                      <p:cBhvr>
                                        <p:cTn id="7" dur="1000"/>
                                        <p:tgtEl>
                                          <p:spTgt spid="37889"/>
                                        </p:tgtEl>
                                      </p:cBhvr>
                                    </p:animEffect>
                                    <p:anim calcmode="lin" valueType="num">
                                      <p:cBhvr>
                                        <p:cTn id="8" dur="1000" fill="hold"/>
                                        <p:tgtEl>
                                          <p:spTgt spid="37889"/>
                                        </p:tgtEl>
                                        <p:attrNameLst>
                                          <p:attrName>ppt_x</p:attrName>
                                        </p:attrNameLst>
                                      </p:cBhvr>
                                      <p:tavLst>
                                        <p:tav tm="0">
                                          <p:val>
                                            <p:strVal val="#ppt_x"/>
                                          </p:val>
                                        </p:tav>
                                        <p:tav tm="100000">
                                          <p:val>
                                            <p:strVal val="#ppt_x"/>
                                          </p:val>
                                        </p:tav>
                                      </p:tavLst>
                                    </p:anim>
                                    <p:anim calcmode="lin" valueType="num">
                                      <p:cBhvr>
                                        <p:cTn id="9" dur="898" decel="100000" fill="hold"/>
                                        <p:tgtEl>
                                          <p:spTgt spid="37889"/>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7889"/>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9" grpId="0"/>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8913" name="Заголовок 1"/>
          <p:cNvSpPr>
            <a:spLocks noGrp="1"/>
          </p:cNvSpPr>
          <p:nvPr>
            <p:ph type="title" idx="4294967295"/>
          </p:nvPr>
        </p:nvSpPr>
        <p:spPr/>
        <p:txBody>
          <a:bodyPr anchorCtr="0"/>
          <a:lstStyle/>
          <a:p>
            <a:pPr eaLnBrk="1" hangingPunct="1">
              <a:defRPr/>
            </a:pPr>
            <a:r>
              <a:rPr lang="ru-RU" sz="2400">
                <a:latin typeface="Bookman Old Style" pitchFamily="18" charset="0"/>
                <a:cs typeface="Arial" charset="0"/>
              </a:rPr>
              <a:t>Критерий </a:t>
            </a:r>
            <a:r>
              <a:rPr lang="ru-RU" sz="2400" b="1" i="1">
                <a:latin typeface="Bookman Old Style" pitchFamily="18" charset="0"/>
                <a:cs typeface="Arial" charset="0"/>
              </a:rPr>
              <a:t>языкового оформления речи</a:t>
            </a:r>
            <a:r>
              <a:rPr lang="ru-RU" sz="2400" b="1">
                <a:latin typeface="Bookman Old Style" pitchFamily="18" charset="0"/>
                <a:cs typeface="Arial" charset="0"/>
              </a:rPr>
              <a:t> </a:t>
            </a:r>
            <a:r>
              <a:rPr lang="ru-RU" sz="2400" b="1" i="1">
                <a:latin typeface="Bookman Old Style" pitchFamily="18" charset="0"/>
                <a:cs typeface="Arial" charset="0"/>
              </a:rPr>
              <a:t>оценивает</a:t>
            </a:r>
            <a:r>
              <a:rPr lang="en-US" sz="2400" b="1" i="1">
                <a:latin typeface="Bookman Old Style" pitchFamily="18" charset="0"/>
                <a:ea typeface="Arial CYR"/>
                <a:cs typeface="Arial CYR"/>
              </a:rPr>
              <a:t>:</a:t>
            </a:r>
            <a:endParaRPr lang="ru-RU" sz="2400">
              <a:latin typeface="Bookman Old Style" pitchFamily="18" charset="0"/>
            </a:endParaRPr>
          </a:p>
        </p:txBody>
      </p:sp>
      <p:sp>
        <p:nvSpPr>
          <p:cNvPr id="3" name="Объект 2"/>
          <p:cNvSpPr>
            <a:spLocks noGrp="1"/>
          </p:cNvSpPr>
          <p:nvPr>
            <p:ph idx="4294967295"/>
          </p:nvPr>
        </p:nvSpPr>
        <p:spPr/>
        <p:txBody>
          <a:bodyPr>
            <a:normAutofit/>
          </a:bodyPr>
          <a:lstStyle/>
          <a:p>
            <a:pPr eaLnBrk="1" hangingPunct="1">
              <a:lnSpc>
                <a:spcPct val="80000"/>
              </a:lnSpc>
              <a:defRPr/>
            </a:pPr>
            <a:r>
              <a:rPr lang="ru-RU" sz="2700">
                <a:latin typeface="Bookman Old Style" pitchFamily="18" charset="0"/>
                <a:ea typeface="Arial CYR"/>
                <a:cs typeface="Arial CYR"/>
              </a:rPr>
              <a:t>Соответствие использованных лексических единиц и грамматических структур коммуникативной задаче</a:t>
            </a:r>
            <a:r>
              <a:rPr lang="en-US" sz="2700">
                <a:latin typeface="Bookman Old Style" pitchFamily="18" charset="0"/>
                <a:ea typeface="Arial CYR"/>
                <a:cs typeface="Arial CYR"/>
              </a:rPr>
              <a:t>;</a:t>
            </a:r>
          </a:p>
          <a:p>
            <a:pPr eaLnBrk="1" hangingPunct="1">
              <a:lnSpc>
                <a:spcPct val="80000"/>
              </a:lnSpc>
              <a:defRPr/>
            </a:pPr>
            <a:r>
              <a:rPr lang="ru-RU" sz="2700">
                <a:latin typeface="Bookman Old Style" pitchFamily="18" charset="0"/>
                <a:ea typeface="Arial CYR"/>
                <a:cs typeface="Arial CYR"/>
              </a:rPr>
              <a:t>Правильность оформления лексических словосочетаний, соблюдение сочетаемости английского языка, разнообразие используемой лексики и ее соответствие допороговому уровню</a:t>
            </a:r>
          </a:p>
          <a:p>
            <a:pPr eaLnBrk="1" hangingPunct="1">
              <a:lnSpc>
                <a:spcPct val="80000"/>
              </a:lnSpc>
              <a:defRPr/>
            </a:pPr>
            <a:r>
              <a:rPr lang="ru-RU" sz="2700">
                <a:latin typeface="Bookman Old Style" pitchFamily="18" charset="0"/>
                <a:ea typeface="Arial CYR"/>
                <a:cs typeface="Arial CYR"/>
              </a:rPr>
              <a:t>Разнообразие и правильность грамматических средств,</a:t>
            </a:r>
          </a:p>
          <a:p>
            <a:pPr eaLnBrk="1" hangingPunct="1">
              <a:lnSpc>
                <a:spcPct val="80000"/>
              </a:lnSpc>
              <a:defRPr/>
            </a:pPr>
            <a:r>
              <a:rPr lang="ru-RU" sz="2700">
                <a:latin typeface="Bookman Old Style" pitchFamily="18" charset="0"/>
                <a:ea typeface="Arial CYR"/>
                <a:cs typeface="Arial CYR"/>
              </a:rPr>
              <a:t>Соблюдение норм произношения английского языка</a:t>
            </a:r>
            <a:r>
              <a:rPr lang="en-US" sz="2700">
                <a:latin typeface="Bookman Old Style" pitchFamily="18" charset="0"/>
                <a:ea typeface="Arial CYR"/>
                <a:cs typeface="Arial CYR"/>
              </a:rPr>
              <a:t>: </a:t>
            </a:r>
            <a:r>
              <a:rPr lang="ru-RU" sz="2700">
                <a:latin typeface="Bookman Old Style" pitchFamily="18" charset="0"/>
                <a:ea typeface="Arial CYR"/>
                <a:cs typeface="Arial CYR"/>
              </a:rPr>
              <a:t>звуки в потоке речи, соблюдение ударения и норм интонационного оформления речи</a:t>
            </a:r>
          </a:p>
          <a:p>
            <a:pPr eaLnBrk="1" hangingPunct="1">
              <a:lnSpc>
                <a:spcPct val="80000"/>
              </a:lnSpc>
              <a:defRPr/>
            </a:pPr>
            <a:endParaRPr lang="ru-RU" sz="2700">
              <a:latin typeface="Bookman Old Style" pitchFamily="18" charset="0"/>
              <a:ea typeface="Arial CYR"/>
              <a:cs typeface="Arial CYR"/>
            </a:endParaRPr>
          </a:p>
          <a:p>
            <a:pPr eaLnBrk="1" hangingPunct="1">
              <a:lnSpc>
                <a:spcPct val="80000"/>
              </a:lnSpc>
              <a:defRPr/>
            </a:pPr>
            <a:endParaRPr lang="ru-RU" sz="2500"/>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8913"/>
                                        </p:tgtEl>
                                        <p:attrNameLst>
                                          <p:attrName>style.visibility</p:attrName>
                                        </p:attrNameLst>
                                      </p:cBhvr>
                                      <p:to>
                                        <p:strVal val="visible"/>
                                      </p:to>
                                    </p:set>
                                    <p:animEffect transition="in" filter="fade">
                                      <p:cBhvr>
                                        <p:cTn id="7" dur="1000"/>
                                        <p:tgtEl>
                                          <p:spTgt spid="38913"/>
                                        </p:tgtEl>
                                      </p:cBhvr>
                                    </p:animEffect>
                                    <p:anim calcmode="lin" valueType="num">
                                      <p:cBhvr>
                                        <p:cTn id="8" dur="1000" fill="hold"/>
                                        <p:tgtEl>
                                          <p:spTgt spid="38913"/>
                                        </p:tgtEl>
                                        <p:attrNameLst>
                                          <p:attrName>ppt_x</p:attrName>
                                        </p:attrNameLst>
                                      </p:cBhvr>
                                      <p:tavLst>
                                        <p:tav tm="0">
                                          <p:val>
                                            <p:strVal val="#ppt_x"/>
                                          </p:val>
                                        </p:tav>
                                        <p:tav tm="100000">
                                          <p:val>
                                            <p:strVal val="#ppt_x"/>
                                          </p:val>
                                        </p:tav>
                                      </p:tavLst>
                                    </p:anim>
                                    <p:anim calcmode="lin" valueType="num">
                                      <p:cBhvr>
                                        <p:cTn id="9" dur="898" decel="100000" fill="hold"/>
                                        <p:tgtEl>
                                          <p:spTgt spid="38913"/>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8913"/>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3" grpId="0"/>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9937" name="Заголовок 1"/>
          <p:cNvSpPr>
            <a:spLocks noGrp="1"/>
          </p:cNvSpPr>
          <p:nvPr>
            <p:ph type="title" idx="4294967295"/>
          </p:nvPr>
        </p:nvSpPr>
        <p:spPr>
          <a:xfrm>
            <a:off x="539750" y="881063"/>
            <a:ext cx="8229600" cy="2146300"/>
          </a:xfrm>
        </p:spPr>
        <p:txBody>
          <a:bodyPr anchorCtr="0"/>
          <a:lstStyle/>
          <a:p>
            <a:pPr eaLnBrk="1" hangingPunct="1">
              <a:defRPr/>
            </a:pPr>
            <a:r>
              <a:rPr lang="ru-RU" sz="2400">
                <a:latin typeface="Bookman Old Style" pitchFamily="18" charset="0"/>
              </a:rPr>
              <a:t/>
            </a:r>
            <a:br>
              <a:rPr lang="ru-RU" sz="2400">
                <a:latin typeface="Bookman Old Style" pitchFamily="18" charset="0"/>
              </a:rPr>
            </a:br>
            <a:r>
              <a:rPr lang="ru-RU" sz="2400">
                <a:latin typeface="Bookman Old Style" pitchFamily="18" charset="0"/>
              </a:rPr>
              <a:t/>
            </a:r>
            <a:br>
              <a:rPr lang="ru-RU" sz="2400">
                <a:latin typeface="Bookman Old Style" pitchFamily="18" charset="0"/>
              </a:rPr>
            </a:br>
            <a:r>
              <a:rPr lang="ru-RU" sz="2400">
                <a:latin typeface="Bookman Old Style" pitchFamily="18" charset="0"/>
              </a:rPr>
              <a:t>Часть 3 — монолог на основе картинки. Перед глазами у вас будет картинка (но она нужна лишь для опоры, а не для описания!), и вопросы, на которые требуется дать ответ. </a:t>
            </a:r>
            <a:br>
              <a:rPr lang="ru-RU" sz="2400">
                <a:latin typeface="Bookman Old Style" pitchFamily="18" charset="0"/>
              </a:rPr>
            </a:br>
            <a:r>
              <a:rPr lang="ru-RU" sz="2400">
                <a:latin typeface="Bookman Old Style" pitchFamily="18" charset="0"/>
              </a:rPr>
              <a:t/>
            </a:r>
            <a:br>
              <a:rPr lang="ru-RU" sz="2400">
                <a:latin typeface="Bookman Old Style" pitchFamily="18" charset="0"/>
              </a:rPr>
            </a:br>
            <a:r>
              <a:rPr lang="en-US" sz="2400">
                <a:latin typeface="Bookman Old Style" pitchFamily="18" charset="0"/>
              </a:rPr>
              <a:t>-Why people like travelling</a:t>
            </a:r>
            <a:r>
              <a:rPr lang="ru-RU" sz="2400">
                <a:latin typeface="Bookman Old Style" pitchFamily="18" charset="0"/>
              </a:rPr>
              <a:t>?</a:t>
            </a:r>
            <a:r>
              <a:rPr lang="en-US" sz="2400">
                <a:latin typeface="Bookman Old Style" pitchFamily="18" charset="0"/>
              </a:rPr>
              <a:t> </a:t>
            </a:r>
            <a:r>
              <a:rPr lang="ru-RU" sz="2400">
                <a:latin typeface="Bookman Old Style" pitchFamily="18" charset="0"/>
              </a:rPr>
              <a:t/>
            </a:r>
            <a:br>
              <a:rPr lang="ru-RU" sz="2400">
                <a:latin typeface="Bookman Old Style" pitchFamily="18" charset="0"/>
              </a:rPr>
            </a:br>
            <a:r>
              <a:rPr lang="en-US" sz="2400">
                <a:latin typeface="Bookman Old Style" pitchFamily="18" charset="0"/>
              </a:rPr>
              <a:t>-What way of travelling you prefer and why</a:t>
            </a:r>
            <a:r>
              <a:rPr lang="ru-RU" sz="2400">
                <a:latin typeface="Bookman Old Style" pitchFamily="18" charset="0"/>
              </a:rPr>
              <a:t>?</a:t>
            </a:r>
            <a:r>
              <a:rPr lang="en-US" sz="2400">
                <a:latin typeface="Bookman Old Style" pitchFamily="18" charset="0"/>
              </a:rPr>
              <a:t> </a:t>
            </a:r>
            <a:r>
              <a:rPr lang="ru-RU" sz="2400">
                <a:latin typeface="Bookman Old Style" pitchFamily="18" charset="0"/>
              </a:rPr>
              <a:t/>
            </a:r>
            <a:br>
              <a:rPr lang="ru-RU" sz="2400">
                <a:latin typeface="Bookman Old Style" pitchFamily="18" charset="0"/>
              </a:rPr>
            </a:br>
            <a:r>
              <a:rPr lang="ru-RU" sz="2400">
                <a:latin typeface="Bookman Old Style" pitchFamily="18" charset="0"/>
              </a:rPr>
              <a:t> </a:t>
            </a:r>
            <a:r>
              <a:rPr lang="en-US" sz="2400">
                <a:latin typeface="Bookman Old Style" pitchFamily="18" charset="0"/>
              </a:rPr>
              <a:t>-Whether you prefer to be a package tourist or to be a backpacking traveler</a:t>
            </a:r>
            <a:r>
              <a:rPr lang="ru-RU" sz="2400">
                <a:latin typeface="Bookman Old Style" pitchFamily="18" charset="0"/>
              </a:rPr>
              <a:t>?</a:t>
            </a:r>
            <a:r>
              <a:rPr lang="en-US" sz="2400">
                <a:latin typeface="Bookman Old Style" pitchFamily="18" charset="0"/>
              </a:rPr>
              <a:t> Why</a:t>
            </a:r>
            <a:r>
              <a:rPr lang="ru-RU" sz="2400">
                <a:latin typeface="Bookman Old Style" pitchFamily="18" charset="0"/>
              </a:rPr>
              <a:t>?</a:t>
            </a:r>
            <a:r>
              <a:rPr lang="en-US" sz="2400">
                <a:latin typeface="Bookman Old Style" pitchFamily="18" charset="0"/>
              </a:rPr>
              <a:t/>
            </a:r>
            <a:br>
              <a:rPr lang="en-US" sz="2400">
                <a:latin typeface="Bookman Old Style" pitchFamily="18" charset="0"/>
              </a:rPr>
            </a:br>
            <a:r>
              <a:rPr lang="en-US" sz="1600"/>
              <a:t/>
            </a:r>
            <a:br>
              <a:rPr lang="en-US" sz="1600"/>
            </a:br>
            <a:r>
              <a:rPr lang="ru-RU" sz="1600"/>
              <a:t/>
            </a:r>
            <a:br>
              <a:rPr lang="ru-RU" sz="1600"/>
            </a:br>
            <a:r>
              <a:rPr lang="ru-RU" sz="1600"/>
              <a:t/>
            </a:r>
            <a:br>
              <a:rPr lang="ru-RU" sz="1600"/>
            </a:br>
            <a:endParaRPr lang="ru-RU" sz="1600"/>
          </a:p>
        </p:txBody>
      </p:sp>
      <p:pic>
        <p:nvPicPr>
          <p:cNvPr id="40962" name="Picture 2" descr="oge-ustnaya"/>
          <p:cNvPicPr>
            <a:picLocks noChangeAspect="1" noChangeArrowheads="1"/>
          </p:cNvPicPr>
          <p:nvPr/>
        </p:nvPicPr>
        <p:blipFill>
          <a:blip r:embed="rId2"/>
          <a:srcRect/>
          <a:stretch>
            <a:fillRect/>
          </a:stretch>
        </p:blipFill>
        <p:spPr bwMode="auto">
          <a:xfrm>
            <a:off x="0" y="3789363"/>
            <a:ext cx="5689600" cy="3068637"/>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39937"/>
                                        </p:tgtEl>
                                        <p:attrNameLst>
                                          <p:attrName>style.visibility</p:attrName>
                                        </p:attrNameLst>
                                      </p:cBhvr>
                                      <p:to>
                                        <p:strVal val="visible"/>
                                      </p:to>
                                    </p:set>
                                    <p:animEffect transition="in" filter="fade">
                                      <p:cBhvr>
                                        <p:cTn id="7" dur="1000"/>
                                        <p:tgtEl>
                                          <p:spTgt spid="39937"/>
                                        </p:tgtEl>
                                      </p:cBhvr>
                                    </p:animEffect>
                                    <p:anim calcmode="lin" valueType="num">
                                      <p:cBhvr>
                                        <p:cTn id="8" dur="1000" fill="hold"/>
                                        <p:tgtEl>
                                          <p:spTgt spid="39937"/>
                                        </p:tgtEl>
                                        <p:attrNameLst>
                                          <p:attrName>ppt_x</p:attrName>
                                        </p:attrNameLst>
                                      </p:cBhvr>
                                      <p:tavLst>
                                        <p:tav tm="0">
                                          <p:val>
                                            <p:strVal val="#ppt_x"/>
                                          </p:val>
                                        </p:tav>
                                        <p:tav tm="100000">
                                          <p:val>
                                            <p:strVal val="#ppt_x"/>
                                          </p:val>
                                        </p:tav>
                                      </p:tavLst>
                                    </p:anim>
                                    <p:anim calcmode="lin" valueType="num">
                                      <p:cBhvr>
                                        <p:cTn id="9" dur="898" decel="100000" fill="hold"/>
                                        <p:tgtEl>
                                          <p:spTgt spid="39937"/>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993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Объект 2"/>
          <p:cNvSpPr>
            <a:spLocks noGrp="1"/>
          </p:cNvSpPr>
          <p:nvPr>
            <p:ph idx="4294967295"/>
          </p:nvPr>
        </p:nvSpPr>
        <p:spPr/>
        <p:txBody>
          <a:bodyPr>
            <a:normAutofit/>
          </a:bodyPr>
          <a:lstStyle/>
          <a:p>
            <a:pPr eaLnBrk="1" hangingPunct="1">
              <a:lnSpc>
                <a:spcPct val="80000"/>
              </a:lnSpc>
              <a:defRPr/>
            </a:pPr>
            <a:r>
              <a:rPr lang="en-US" sz="2500">
                <a:latin typeface="Bookman Old Style" pitchFamily="18" charset="0"/>
              </a:rPr>
              <a:t>«And now I am going to talk about travelling. People may travel for different reasons. For one group of people it may be the chance  to spend their vacation at a completely different place from the one they are used to. For others it may be the way of living — their lifestyle. Personally I prefer sight-seeing type of travelling. As I am keen on history I cannot stand the idea of not visiting all the historical places in Europe or Asia. What is more, I prefer travelling by bus as it allows me to spend a lot of time on the road and think about everything I need. Besides, it is much cheaper that travelling by plane. According to this I may conclude that I am an absolutely backpacking traveler. The idea that you can spend one day in one city and move to another part of the country the following day appeals to me very much. In the end I would like to say, that travelling broadens our minds and gives us an amazing experience we will never forget. Besides, you will be left with</a:t>
            </a:r>
            <a:r>
              <a:rPr lang="ru-RU" sz="2500">
                <a:latin typeface="Bookman Old Style" pitchFamily="18" charset="0"/>
              </a:rPr>
              <a:t> </a:t>
            </a:r>
            <a:r>
              <a:rPr lang="en-US" sz="2500">
                <a:latin typeface="Bookman Old Style" pitchFamily="18" charset="0"/>
              </a:rPr>
              <a:t>unforgettable  memories. What can be better?»</a:t>
            </a:r>
            <a:br>
              <a:rPr lang="en-US" sz="2500">
                <a:latin typeface="Bookman Old Style" pitchFamily="18" charset="0"/>
              </a:rPr>
            </a:br>
            <a:r>
              <a:rPr lang="en-US" sz="2500">
                <a:latin typeface="Bookman Old Style" pitchFamily="18" charset="0"/>
              </a:rPr>
              <a:t/>
            </a:r>
            <a:br>
              <a:rPr lang="en-US" sz="2500">
                <a:latin typeface="Bookman Old Style" pitchFamily="18" charset="0"/>
              </a:rPr>
            </a:br>
            <a:endParaRPr lang="ru-RU" sz="2500">
              <a:latin typeface="Bookman Old Style"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Grp="1" noChangeArrowheads="1"/>
          </p:cNvSpPr>
          <p:nvPr>
            <p:ph type="title"/>
          </p:nvPr>
        </p:nvSpPr>
        <p:spPr>
          <a:xfrm>
            <a:off x="457200" y="277813"/>
            <a:ext cx="8229600" cy="847725"/>
          </a:xfrm>
        </p:spPr>
        <p:txBody>
          <a:bodyPr/>
          <a:lstStyle/>
          <a:p>
            <a:pPr eaLnBrk="1" hangingPunct="1">
              <a:defRPr/>
            </a:pPr>
            <a:r>
              <a:rPr lang="ru-RU" sz="4000" b="1" i="1">
                <a:solidFill>
                  <a:srgbClr val="FF3300"/>
                </a:solidFill>
                <a:latin typeface="Bookman Old Style" pitchFamily="18" charset="0"/>
              </a:rPr>
              <a:t>Новая модель устной части экзамена</a:t>
            </a:r>
          </a:p>
        </p:txBody>
      </p:sp>
      <p:sp>
        <p:nvSpPr>
          <p:cNvPr id="83971" name="Rectangle 3"/>
          <p:cNvSpPr>
            <a:spLocks noGrp="1" noChangeArrowheads="1"/>
          </p:cNvSpPr>
          <p:nvPr>
            <p:ph type="body" idx="1"/>
          </p:nvPr>
        </p:nvSpPr>
        <p:spPr>
          <a:xfrm>
            <a:off x="0" y="1196975"/>
            <a:ext cx="9144000" cy="5661025"/>
          </a:xfrm>
        </p:spPr>
        <p:txBody>
          <a:bodyPr/>
          <a:lstStyle/>
          <a:p>
            <a:pPr algn="ctr" eaLnBrk="1" hangingPunct="1">
              <a:lnSpc>
                <a:spcPct val="80000"/>
              </a:lnSpc>
              <a:defRPr/>
            </a:pPr>
            <a:r>
              <a:rPr lang="ru-RU" sz="2500" b="1">
                <a:solidFill>
                  <a:srgbClr val="FF3300"/>
                </a:solidFill>
                <a:latin typeface="Bookman Old Style" pitchFamily="18" charset="0"/>
              </a:rPr>
              <a:t>Задание по чтению вслух</a:t>
            </a:r>
          </a:p>
          <a:p>
            <a:pPr eaLnBrk="1" hangingPunct="1">
              <a:lnSpc>
                <a:spcPct val="80000"/>
              </a:lnSpc>
              <a:buFont typeface="Wingdings" pitchFamily="2" charset="2"/>
              <a:buNone/>
              <a:defRPr/>
            </a:pPr>
            <a:r>
              <a:rPr lang="ru-RU" sz="2500">
                <a:latin typeface="Bookman Old Style" pitchFamily="18" charset="0"/>
              </a:rPr>
              <a:t>1. Позволяет настроить участников ОГЭ и облегчить им выполнение других заданий раздела 5 экзаменационной работы на английском языке; </a:t>
            </a:r>
          </a:p>
          <a:p>
            <a:pPr eaLnBrk="1" hangingPunct="1">
              <a:lnSpc>
                <a:spcPct val="80000"/>
              </a:lnSpc>
              <a:buFont typeface="Wingdings" pitchFamily="2" charset="2"/>
              <a:buNone/>
              <a:defRPr/>
            </a:pPr>
            <a:r>
              <a:rPr lang="ru-RU" sz="2500">
                <a:latin typeface="Bookman Old Style" pitchFamily="18" charset="0"/>
              </a:rPr>
              <a:t>2. Данный формат задания призван повысить внимание обучающихся и учителей к совершенствованию навыков чтения вслух на основном этапе обучения; </a:t>
            </a:r>
          </a:p>
          <a:p>
            <a:pPr eaLnBrk="1" hangingPunct="1">
              <a:lnSpc>
                <a:spcPct val="80000"/>
              </a:lnSpc>
              <a:buFont typeface="Arial" charset="0"/>
              <a:buAutoNum type="arabicPeriod" startAt="3"/>
              <a:defRPr/>
            </a:pPr>
            <a:r>
              <a:rPr lang="ru-RU" sz="2500">
                <a:latin typeface="Bookman Old Style" pitchFamily="18" charset="0"/>
              </a:rPr>
              <a:t>Работа над фонетическими (слухопроизносительными) навыками имеет важное значение, т.к. способствует успешности речевого общения; </a:t>
            </a:r>
          </a:p>
          <a:p>
            <a:pPr eaLnBrk="1" hangingPunct="1">
              <a:lnSpc>
                <a:spcPct val="80000"/>
              </a:lnSpc>
              <a:buFont typeface="Arial" charset="0"/>
              <a:buAutoNum type="arabicPeriod" startAt="3"/>
              <a:defRPr/>
            </a:pPr>
            <a:r>
              <a:rPr lang="ru-RU" sz="2500">
                <a:latin typeface="Bookman Old Style" pitchFamily="18" charset="0"/>
              </a:rPr>
              <a:t>Нарушение фонетической корректности речи часто приводит к непониманию получаемой информации.</a:t>
            </a:r>
          </a:p>
          <a:p>
            <a:pPr eaLnBrk="1" hangingPunct="1">
              <a:lnSpc>
                <a:spcPct val="80000"/>
              </a:lnSpc>
              <a:buFont typeface="Arial" charset="0"/>
              <a:buAutoNum type="arabicPeriod" startAt="3"/>
              <a:defRPr/>
            </a:pPr>
            <a:r>
              <a:rPr lang="ru-RU" sz="2500">
                <a:latin typeface="Bookman Old Style" pitchFamily="18" charset="0"/>
              </a:rPr>
              <a:t>Овладение фонетическими навыками является существенным условием развития всех видов речевой деятельности.</a:t>
            </a:r>
          </a:p>
          <a:p>
            <a:pPr eaLnBrk="1" hangingPunct="1">
              <a:buFont typeface="Wingdings" pitchFamily="2" charset="2"/>
              <a:buNone/>
              <a:defRPr/>
            </a:pPr>
            <a:endParaRPr lang="ru-RU" sz="2500">
              <a:latin typeface="Bookman Old Style" pitchFamily="18" charset="0"/>
            </a:endParaRPr>
          </a:p>
        </p:txBody>
      </p:sp>
    </p:spTree>
  </p:cSld>
  <p:clrMapOvr>
    <a:masterClrMapping/>
  </p:clrMapOvr>
  <p:transition>
    <p:wipe dir="d"/>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1985" name="Заголовок 1"/>
          <p:cNvSpPr>
            <a:spLocks noGrp="1"/>
          </p:cNvSpPr>
          <p:nvPr>
            <p:ph type="title" idx="4294967295"/>
          </p:nvPr>
        </p:nvSpPr>
        <p:spPr/>
        <p:txBody>
          <a:bodyPr anchorCtr="0"/>
          <a:lstStyle/>
          <a:p>
            <a:pPr eaLnBrk="1" hangingPunct="1">
              <a:defRPr/>
            </a:pPr>
            <a:r>
              <a:rPr lang="ru-RU" sz="2400" b="1">
                <a:latin typeface="Bookman Old Style" pitchFamily="18" charset="0"/>
              </a:rPr>
              <a:t/>
            </a:r>
            <a:br>
              <a:rPr lang="ru-RU" sz="2400" b="1">
                <a:latin typeface="Bookman Old Style" pitchFamily="18" charset="0"/>
              </a:rPr>
            </a:br>
            <a:r>
              <a:rPr lang="ru-RU" sz="2400" b="1">
                <a:latin typeface="Bookman Old Style" pitchFamily="18" charset="0"/>
              </a:rPr>
              <a:t/>
            </a:r>
            <a:br>
              <a:rPr lang="ru-RU" sz="2400" b="1">
                <a:latin typeface="Bookman Old Style" pitchFamily="18" charset="0"/>
              </a:rPr>
            </a:br>
            <a:r>
              <a:rPr lang="ru-RU" sz="2400" b="1">
                <a:latin typeface="Bookman Old Style" pitchFamily="18" charset="0"/>
              </a:rPr>
              <a:t/>
            </a:r>
            <a:br>
              <a:rPr lang="ru-RU" sz="2400" b="1">
                <a:latin typeface="Bookman Old Style" pitchFamily="18" charset="0"/>
              </a:rPr>
            </a:br>
            <a:r>
              <a:rPr lang="ru-RU" sz="2400" b="1">
                <a:latin typeface="Bookman Old Style" pitchFamily="18" charset="0"/>
              </a:rPr>
              <a:t/>
            </a:r>
            <a:br>
              <a:rPr lang="ru-RU" sz="2400" b="1">
                <a:latin typeface="Bookman Old Style" pitchFamily="18" charset="0"/>
              </a:rPr>
            </a:br>
            <a:r>
              <a:rPr lang="ru-RU" sz="2400" b="1">
                <a:latin typeface="Bookman Old Style" pitchFamily="18" charset="0"/>
              </a:rPr>
              <a:t/>
            </a:r>
            <a:br>
              <a:rPr lang="ru-RU" sz="2400" b="1">
                <a:latin typeface="Bookman Old Style" pitchFamily="18" charset="0"/>
              </a:rPr>
            </a:br>
            <a:r>
              <a:rPr lang="ru-RU" sz="2400" b="1">
                <a:latin typeface="Bookman Old Style" pitchFamily="18" charset="0"/>
              </a:rPr>
              <a:t/>
            </a:r>
            <a:br>
              <a:rPr lang="ru-RU" sz="2400" b="1">
                <a:latin typeface="Bookman Old Style" pitchFamily="18" charset="0"/>
              </a:rPr>
            </a:br>
            <a:r>
              <a:rPr lang="ru-RU" sz="2400" b="1">
                <a:latin typeface="Bookman Old Style" pitchFamily="18" charset="0"/>
              </a:rPr>
              <a:t/>
            </a:r>
            <a:br>
              <a:rPr lang="ru-RU" sz="2400" b="1">
                <a:latin typeface="Bookman Old Style" pitchFamily="18" charset="0"/>
              </a:rPr>
            </a:br>
            <a:r>
              <a:rPr lang="en-US" sz="2600" b="1">
                <a:latin typeface="Bookman Old Style" pitchFamily="18" charset="0"/>
              </a:rPr>
              <a:t>Task 3.</a:t>
            </a:r>
            <a:r>
              <a:rPr lang="en-US" sz="2600">
                <a:latin typeface="Bookman Old Style" pitchFamily="18" charset="0"/>
              </a:rPr>
              <a:t> You are going to give a talk about photography. You will have to start in 1.5 minutes and speak for not more than 2 minutes.</a:t>
            </a:r>
            <a:br>
              <a:rPr lang="en-US" sz="2600">
                <a:latin typeface="Bookman Old Style" pitchFamily="18" charset="0"/>
              </a:rPr>
            </a:br>
            <a:r>
              <a:rPr lang="ru-RU" sz="2600">
                <a:latin typeface="Bookman Old Style" pitchFamily="18" charset="0"/>
              </a:rPr>
              <a:t/>
            </a:r>
            <a:br>
              <a:rPr lang="ru-RU" sz="2600">
                <a:latin typeface="Bookman Old Style" pitchFamily="18" charset="0"/>
              </a:rPr>
            </a:br>
            <a:r>
              <a:rPr lang="en-US" sz="2600">
                <a:latin typeface="Bookman Old Style" pitchFamily="18" charset="0"/>
              </a:rPr>
              <a:t>Remember to say:</a:t>
            </a:r>
            <a:br>
              <a:rPr lang="en-US" sz="2600">
                <a:latin typeface="Bookman Old Style" pitchFamily="18" charset="0"/>
              </a:rPr>
            </a:br>
            <a:r>
              <a:rPr lang="en-US" sz="2600">
                <a:latin typeface="Bookman Old Style" pitchFamily="18" charset="0"/>
              </a:rPr>
              <a:t> why people like taking pictures</a:t>
            </a:r>
            <a:br>
              <a:rPr lang="en-US" sz="2600">
                <a:latin typeface="Bookman Old Style" pitchFamily="18" charset="0"/>
              </a:rPr>
            </a:br>
            <a:r>
              <a:rPr lang="en-US" sz="2600">
                <a:latin typeface="Bookman Old Style" pitchFamily="18" charset="0"/>
              </a:rPr>
              <a:t> why taking photos is more popular today than it was in the past</a:t>
            </a:r>
            <a:br>
              <a:rPr lang="en-US" sz="2600">
                <a:latin typeface="Bookman Old Style" pitchFamily="18" charset="0"/>
              </a:rPr>
            </a:br>
            <a:r>
              <a:rPr lang="en-US" sz="2600">
                <a:latin typeface="Bookman Old Style" pitchFamily="18" charset="0"/>
              </a:rPr>
              <a:t> what the best photo you have ever taken is</a:t>
            </a:r>
            <a:br>
              <a:rPr lang="en-US" sz="2600">
                <a:latin typeface="Bookman Old Style" pitchFamily="18" charset="0"/>
              </a:rPr>
            </a:br>
            <a:r>
              <a:rPr lang="en-US" sz="2600">
                <a:latin typeface="Bookman Old Style" pitchFamily="18" charset="0"/>
              </a:rPr>
              <a:t>You have to talk continuously.</a:t>
            </a:r>
            <a:endParaRPr lang="ru-RU" sz="2600">
              <a:latin typeface="Bookman Old Style" pitchFamily="18" charset="0"/>
            </a:endParaRPr>
          </a:p>
        </p:txBody>
      </p:sp>
      <p:pic>
        <p:nvPicPr>
          <p:cNvPr id="43010" name="Picture 4" descr="ОГЭ"/>
          <p:cNvPicPr>
            <a:picLocks noChangeAspect="1" noChangeArrowheads="1"/>
          </p:cNvPicPr>
          <p:nvPr/>
        </p:nvPicPr>
        <p:blipFill>
          <a:blip r:embed="rId2"/>
          <a:srcRect/>
          <a:stretch>
            <a:fillRect/>
          </a:stretch>
        </p:blipFill>
        <p:spPr bwMode="auto">
          <a:xfrm>
            <a:off x="468313" y="4292600"/>
            <a:ext cx="3887787" cy="2185988"/>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1985"/>
                                        </p:tgtEl>
                                        <p:attrNameLst>
                                          <p:attrName>style.visibility</p:attrName>
                                        </p:attrNameLst>
                                      </p:cBhvr>
                                      <p:to>
                                        <p:strVal val="visible"/>
                                      </p:to>
                                    </p:set>
                                    <p:animEffect transition="in" filter="fade">
                                      <p:cBhvr>
                                        <p:cTn id="7" dur="1000"/>
                                        <p:tgtEl>
                                          <p:spTgt spid="41985"/>
                                        </p:tgtEl>
                                      </p:cBhvr>
                                    </p:animEffect>
                                    <p:anim calcmode="lin" valueType="num">
                                      <p:cBhvr>
                                        <p:cTn id="8" dur="1000" fill="hold"/>
                                        <p:tgtEl>
                                          <p:spTgt spid="41985"/>
                                        </p:tgtEl>
                                        <p:attrNameLst>
                                          <p:attrName>ppt_x</p:attrName>
                                        </p:attrNameLst>
                                      </p:cBhvr>
                                      <p:tavLst>
                                        <p:tav tm="0">
                                          <p:val>
                                            <p:strVal val="#ppt_x"/>
                                          </p:val>
                                        </p:tav>
                                        <p:tav tm="100000">
                                          <p:val>
                                            <p:strVal val="#ppt_x"/>
                                          </p:val>
                                        </p:tav>
                                      </p:tavLst>
                                    </p:anim>
                                    <p:anim calcmode="lin" valueType="num">
                                      <p:cBhvr>
                                        <p:cTn id="9" dur="898" decel="100000" fill="hold"/>
                                        <p:tgtEl>
                                          <p:spTgt spid="41985"/>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4198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8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Прямоугольник 3"/>
          <p:cNvSpPr>
            <a:spLocks noChangeArrowheads="1"/>
          </p:cNvSpPr>
          <p:nvPr/>
        </p:nvSpPr>
        <p:spPr bwMode="auto">
          <a:xfrm>
            <a:off x="358775" y="100013"/>
            <a:ext cx="8785225" cy="6757987"/>
          </a:xfrm>
          <a:prstGeom prst="rect">
            <a:avLst/>
          </a:prstGeom>
          <a:noFill/>
          <a:ln w="9525">
            <a:noFill/>
            <a:miter lim="800000"/>
            <a:headEnd/>
            <a:tailEnd/>
          </a:ln>
        </p:spPr>
        <p:txBody>
          <a:bodyPr>
            <a:spAutoFit/>
          </a:bodyPr>
          <a:lstStyle/>
          <a:p>
            <a:r>
              <a:rPr lang="en-US" sz="2300"/>
              <a:t>Now </a:t>
            </a:r>
            <a:r>
              <a:rPr lang="en-US" sz="2300" i="1"/>
              <a:t>I’m going to give a talk about</a:t>
            </a:r>
            <a:r>
              <a:rPr lang="en-US" sz="2300"/>
              <a:t> photography.</a:t>
            </a:r>
          </a:p>
          <a:p>
            <a:r>
              <a:rPr lang="en-US" sz="2300" i="1"/>
              <a:t>In my opinion</a:t>
            </a:r>
            <a:r>
              <a:rPr lang="en-US" sz="2300"/>
              <a:t>, taking pictures is really popular now. Many of my friends and classmates have cameras on their mobiles which they use to take photos of everything they like.</a:t>
            </a:r>
          </a:p>
          <a:p>
            <a:r>
              <a:rPr lang="en-US" sz="2300"/>
              <a:t>Today taking photos is more popular than it was in the past </a:t>
            </a:r>
            <a:r>
              <a:rPr lang="en-US" sz="2300" i="1"/>
              <a:t>because</a:t>
            </a:r>
            <a:r>
              <a:rPr lang="en-US" sz="2300"/>
              <a:t> cameras are less expensive and many people can afford them. You can </a:t>
            </a:r>
            <a:r>
              <a:rPr lang="en-US" sz="2300" i="1"/>
              <a:t>even</a:t>
            </a:r>
            <a:r>
              <a:rPr lang="en-US" sz="2300"/>
              <a:t> take pictures using camera on your mobile phone! </a:t>
            </a:r>
            <a:r>
              <a:rPr lang="en-US" sz="2300" i="1"/>
              <a:t>Also</a:t>
            </a:r>
            <a:r>
              <a:rPr lang="en-US" sz="2300"/>
              <a:t>, there are a lot of social networks, </a:t>
            </a:r>
            <a:r>
              <a:rPr lang="en-US" sz="2300" i="1"/>
              <a:t>for example</a:t>
            </a:r>
            <a:r>
              <a:rPr lang="en-US" sz="2300"/>
              <a:t> Facebook or Vkontakte where people post photos and share them with friends.</a:t>
            </a:r>
          </a:p>
          <a:p>
            <a:r>
              <a:rPr lang="en-US" sz="2300" i="1"/>
              <a:t>Personally</a:t>
            </a:r>
            <a:r>
              <a:rPr lang="en-US" sz="2300"/>
              <a:t> I have one really great photo. It was taken last year in Rome. You can see my mother and me in it. We are standing near a beautiful fountain in the center of the city. The sun is shining and we are smiling.</a:t>
            </a:r>
          </a:p>
          <a:p>
            <a:r>
              <a:rPr lang="en-US" sz="2300" i="1"/>
              <a:t>In the end</a:t>
            </a:r>
            <a:r>
              <a:rPr lang="en-US" sz="2300"/>
              <a:t> I </a:t>
            </a:r>
            <a:r>
              <a:rPr lang="en-US" sz="2300" i="1"/>
              <a:t>would like to say that</a:t>
            </a:r>
            <a:r>
              <a:rPr lang="en-US" sz="2300"/>
              <a:t> taking photos helps us save one of the most precious things in life — our memories, which can always be with us when we look at this or that picture.</a:t>
            </a:r>
          </a:p>
        </p:txBody>
      </p:sp>
    </p:spTree>
  </p:cSld>
  <p:clrMapOvr>
    <a:masterClrMapping/>
  </p:clrMapOvr>
  <p:transition>
    <p:wipe dir="d"/>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Прямоугольник 3"/>
          <p:cNvSpPr>
            <a:spLocks noChangeArrowheads="1"/>
          </p:cNvSpPr>
          <p:nvPr/>
        </p:nvSpPr>
        <p:spPr bwMode="auto">
          <a:xfrm>
            <a:off x="0" y="0"/>
            <a:ext cx="9144000" cy="5643563"/>
          </a:xfrm>
          <a:prstGeom prst="rect">
            <a:avLst/>
          </a:prstGeom>
          <a:noFill/>
          <a:ln w="9525">
            <a:noFill/>
            <a:miter lim="800000"/>
            <a:headEnd/>
            <a:tailEnd/>
          </a:ln>
        </p:spPr>
        <p:txBody>
          <a:bodyPr>
            <a:spAutoFit/>
          </a:bodyPr>
          <a:lstStyle/>
          <a:p>
            <a:r>
              <a:rPr lang="en-US" sz="2800"/>
              <a:t>Задание: You are going to give a talk about hobby of one of your parents, relatives or a person you know. You will have to start in 1,5 minutes and speak for not more than 2 minutes.</a:t>
            </a:r>
            <a:br>
              <a:rPr lang="en-US" sz="2800"/>
            </a:br>
            <a:r>
              <a:rPr lang="en-US" sz="2800"/>
              <a:t>Remember to say:</a:t>
            </a:r>
            <a:br>
              <a:rPr lang="en-US" sz="2800"/>
            </a:br>
            <a:r>
              <a:rPr lang="en-US" sz="2800"/>
              <a:t>• what this hobby is</a:t>
            </a:r>
            <a:br>
              <a:rPr lang="en-US" sz="2800"/>
            </a:br>
            <a:r>
              <a:rPr lang="en-US" sz="2800"/>
              <a:t>• whether this hobby is popular with people in other countries</a:t>
            </a:r>
            <a:br>
              <a:rPr lang="en-US" sz="2800"/>
            </a:br>
            <a:r>
              <a:rPr lang="en-US" sz="2800"/>
              <a:t>• whether you would like to take up this hobby and why</a:t>
            </a:r>
            <a:br>
              <a:rPr lang="en-US" sz="2800"/>
            </a:br>
            <a:r>
              <a:rPr lang="en-US" sz="2800"/>
              <a:t>You have to talk continuously.</a:t>
            </a:r>
          </a:p>
          <a:p>
            <a:r>
              <a:rPr lang="en-US" sz="2800">
                <a:hlinkClick r:id="rId2"/>
              </a:rPr>
              <a:t/>
            </a:r>
            <a:br>
              <a:rPr lang="en-US" sz="2800">
                <a:hlinkClick r:id="rId2"/>
              </a:rPr>
            </a:br>
            <a:endParaRPr lang="ru-RU" sz="2800"/>
          </a:p>
        </p:txBody>
      </p:sp>
      <p:pic>
        <p:nvPicPr>
          <p:cNvPr id="45058" name="Picture 2" descr="марки"/>
          <p:cNvPicPr>
            <a:picLocks noChangeAspect="1" noChangeArrowheads="1"/>
          </p:cNvPicPr>
          <p:nvPr/>
        </p:nvPicPr>
        <p:blipFill>
          <a:blip r:embed="rId3"/>
          <a:srcRect/>
          <a:stretch>
            <a:fillRect/>
          </a:stretch>
        </p:blipFill>
        <p:spPr bwMode="auto">
          <a:xfrm>
            <a:off x="0" y="4724400"/>
            <a:ext cx="3995738" cy="21336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Объект 2"/>
          <p:cNvSpPr>
            <a:spLocks noGrp="1"/>
          </p:cNvSpPr>
          <p:nvPr>
            <p:ph idx="4294967295"/>
          </p:nvPr>
        </p:nvSpPr>
        <p:spPr/>
        <p:txBody>
          <a:bodyPr>
            <a:normAutofit/>
          </a:bodyPr>
          <a:lstStyle/>
          <a:p>
            <a:pPr eaLnBrk="1" hangingPunct="1">
              <a:lnSpc>
                <a:spcPct val="80000"/>
              </a:lnSpc>
              <a:defRPr/>
            </a:pPr>
            <a:r>
              <a:rPr lang="en-US" sz="2800">
                <a:latin typeface="Bookman Old Style" pitchFamily="18" charset="0"/>
              </a:rPr>
              <a:t>I’m going to tell you about a hobby of my dad. A hobby is an activity which you enjoy doing in your free time.</a:t>
            </a:r>
            <a:br>
              <a:rPr lang="en-US" sz="2800">
                <a:latin typeface="Bookman Old Style" pitchFamily="18" charset="0"/>
              </a:rPr>
            </a:br>
            <a:r>
              <a:rPr lang="en-US" sz="2800">
                <a:latin typeface="Bookman Old Style" pitchFamily="18" charset="0"/>
              </a:rPr>
              <a:t>      I’m sure, everybody has a hobby. As for my Dad, he’s fond of collecting. He’s been collecting stamps from different countries for thirty years. His collection is rather large.</a:t>
            </a:r>
            <a:br>
              <a:rPr lang="en-US" sz="2800">
                <a:latin typeface="Bookman Old Style" pitchFamily="18" charset="0"/>
              </a:rPr>
            </a:br>
            <a:r>
              <a:rPr lang="en-US" sz="2800">
                <a:latin typeface="Bookman Old Style" pitchFamily="18" charset="0"/>
              </a:rPr>
              <a:t>      No doubt, this hobby is popular with people in other countries. Some collectors can boast of having rare or old stamps in their albums. Now many people collect stamps from the postcards they receive doing postcrossing. </a:t>
            </a:r>
            <a:br>
              <a:rPr lang="en-US" sz="2800">
                <a:latin typeface="Bookman Old Style" pitchFamily="18" charset="0"/>
              </a:rPr>
            </a:br>
            <a:r>
              <a:rPr lang="en-US" sz="2800">
                <a:latin typeface="Bookman Old Style" pitchFamily="18" charset="0"/>
              </a:rPr>
              <a:t>      In my view, collecting stamps is a great idea. I’m eager to take it up. I think</a:t>
            </a:r>
            <a:r>
              <a:rPr lang="ru-RU" sz="2800">
                <a:latin typeface="Bookman Old Style" pitchFamily="18" charset="0"/>
              </a:rPr>
              <a:t> </a:t>
            </a:r>
            <a:r>
              <a:rPr lang="en-US" sz="2800">
                <a:latin typeface="Bookman Old Style" pitchFamily="18" charset="0"/>
              </a:rPr>
              <a:t>collecting stamps helps to learn more interesting information about different countries. </a:t>
            </a:r>
            <a:br>
              <a:rPr lang="en-US" sz="2800">
                <a:latin typeface="Bookman Old Style" pitchFamily="18" charset="0"/>
              </a:rPr>
            </a:br>
            <a:r>
              <a:rPr lang="en-US" sz="2800">
                <a:latin typeface="Bookman Old Style" pitchFamily="18" charset="0"/>
              </a:rPr>
              <a:t>      I hope I’ll be able to realize my dream.</a:t>
            </a:r>
            <a:br>
              <a:rPr lang="en-US" sz="2800">
                <a:latin typeface="Bookman Old Style" pitchFamily="18" charset="0"/>
              </a:rPr>
            </a:br>
            <a:r>
              <a:rPr lang="en-US" sz="2800">
                <a:latin typeface="Bookman Old Style" pitchFamily="18" charset="0"/>
              </a:rPr>
              <a:t>      That’s all I wanted to say.</a:t>
            </a:r>
            <a:endParaRPr lang="ru-RU" sz="2800">
              <a:latin typeface="Bookman Old Style"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7105" name="Заголовок 1"/>
          <p:cNvSpPr>
            <a:spLocks noGrp="1"/>
          </p:cNvSpPr>
          <p:nvPr>
            <p:ph type="title" idx="4294967295"/>
          </p:nvPr>
        </p:nvSpPr>
        <p:spPr/>
        <p:txBody>
          <a:bodyPr anchorCtr="0"/>
          <a:lstStyle/>
          <a:p>
            <a:pPr eaLnBrk="1" hangingPunct="1">
              <a:defRPr/>
            </a:pPr>
            <a:r>
              <a:rPr lang="ru-RU" sz="2400" b="1" i="1">
                <a:latin typeface="Bookman Old Style" pitchFamily="18" charset="0"/>
                <a:cs typeface="Arial" charset="0"/>
              </a:rPr>
              <a:t>Критерии оценивания выполнения задания 3</a:t>
            </a:r>
            <a:br>
              <a:rPr lang="ru-RU" sz="2400" b="1" i="1">
                <a:latin typeface="Bookman Old Style" pitchFamily="18" charset="0"/>
                <a:cs typeface="Arial" charset="0"/>
              </a:rPr>
            </a:br>
            <a:r>
              <a:rPr lang="ru-RU" sz="2400" b="1" i="1">
                <a:latin typeface="Bookman Old Style" pitchFamily="18" charset="0"/>
                <a:cs typeface="Arial" charset="0"/>
              </a:rPr>
              <a:t>(Тематическое монологическое высказывание) – максимум 7 баллов</a:t>
            </a:r>
            <a:endParaRPr lang="ru-RU" sz="2400" i="1">
              <a:latin typeface="Bookman Old Style" pitchFamily="18" charset="0"/>
            </a:endParaRPr>
          </a:p>
        </p:txBody>
      </p:sp>
      <p:graphicFrame>
        <p:nvGraphicFramePr>
          <p:cNvPr id="47131" name="Group 27"/>
          <p:cNvGraphicFramePr>
            <a:graphicFrameLocks noGrp="1"/>
          </p:cNvGraphicFramePr>
          <p:nvPr>
            <p:ph idx="4294967295"/>
          </p:nvPr>
        </p:nvGraphicFramePr>
        <p:xfrm>
          <a:off x="250825" y="1557338"/>
          <a:ext cx="8713788" cy="5160962"/>
        </p:xfrm>
        <a:graphic>
          <a:graphicData uri="http://schemas.openxmlformats.org/drawingml/2006/table">
            <a:tbl>
              <a:tblPr/>
              <a:tblGrid>
                <a:gridCol w="3289300"/>
                <a:gridCol w="1905000"/>
                <a:gridCol w="2135188"/>
                <a:gridCol w="1384300"/>
              </a:tblGrid>
              <a:tr h="1651000">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Решение</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Коммуникативной задачи</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Организация высказывания</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Языковое оформление высказывания</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Баллы</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509963">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Задание выполнено полностью</a:t>
                      </a:r>
                      <a:r>
                        <a:rPr kumimoji="0" lang="en-US"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цель достигнута</a:t>
                      </a:r>
                      <a:r>
                        <a:rPr kumimoji="0" lang="en-US"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 </a:t>
                      </a: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тема раскрыта в полном объеме (полно, точно и развернуто раскрыты все аспекты, указанные в задании.</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Объем высказывания 10-12 фраз</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rPr>
                        <a:t>3</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7105"/>
                                        </p:tgtEl>
                                        <p:attrNameLst>
                                          <p:attrName>style.visibility</p:attrName>
                                        </p:attrNameLst>
                                      </p:cBhvr>
                                      <p:to>
                                        <p:strVal val="visible"/>
                                      </p:to>
                                    </p:set>
                                    <p:animEffect transition="in" filter="fade">
                                      <p:cBhvr>
                                        <p:cTn id="7" dur="1000"/>
                                        <p:tgtEl>
                                          <p:spTgt spid="47105"/>
                                        </p:tgtEl>
                                      </p:cBhvr>
                                    </p:animEffect>
                                    <p:anim calcmode="lin" valueType="num">
                                      <p:cBhvr>
                                        <p:cTn id="8" dur="1000" fill="hold"/>
                                        <p:tgtEl>
                                          <p:spTgt spid="47105"/>
                                        </p:tgtEl>
                                        <p:attrNameLst>
                                          <p:attrName>ppt_x</p:attrName>
                                        </p:attrNameLst>
                                      </p:cBhvr>
                                      <p:tavLst>
                                        <p:tav tm="0">
                                          <p:val>
                                            <p:strVal val="#ppt_x"/>
                                          </p:val>
                                        </p:tav>
                                        <p:tav tm="100000">
                                          <p:val>
                                            <p:strVal val="#ppt_x"/>
                                          </p:val>
                                        </p:tav>
                                      </p:tavLst>
                                    </p:anim>
                                    <p:anim calcmode="lin" valueType="num">
                                      <p:cBhvr>
                                        <p:cTn id="9" dur="898" decel="100000" fill="hold"/>
                                        <p:tgtEl>
                                          <p:spTgt spid="47105"/>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4710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5" grpId="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8129" name="Заголовок 1"/>
          <p:cNvSpPr>
            <a:spLocks noGrp="1"/>
          </p:cNvSpPr>
          <p:nvPr>
            <p:ph type="title" idx="4294967295"/>
          </p:nvPr>
        </p:nvSpPr>
        <p:spPr>
          <a:xfrm>
            <a:off x="457200" y="277813"/>
            <a:ext cx="8229600" cy="774700"/>
          </a:xfrm>
        </p:spPr>
        <p:txBody>
          <a:bodyPr anchorCtr="0"/>
          <a:lstStyle/>
          <a:p>
            <a:pPr eaLnBrk="1" hangingPunct="1">
              <a:defRPr/>
            </a:pPr>
            <a:r>
              <a:rPr lang="ru-RU"/>
              <a:t>2 балла</a:t>
            </a:r>
          </a:p>
        </p:txBody>
      </p:sp>
      <p:graphicFrame>
        <p:nvGraphicFramePr>
          <p:cNvPr id="48151" name="Group 23"/>
          <p:cNvGraphicFramePr>
            <a:graphicFrameLocks noGrp="1"/>
          </p:cNvGraphicFramePr>
          <p:nvPr>
            <p:ph idx="4294967295"/>
          </p:nvPr>
        </p:nvGraphicFramePr>
        <p:xfrm>
          <a:off x="0" y="1052513"/>
          <a:ext cx="9144000" cy="5672137"/>
        </p:xfrm>
        <a:graphic>
          <a:graphicData uri="http://schemas.openxmlformats.org/drawingml/2006/table">
            <a:tbl>
              <a:tblPr/>
              <a:tblGrid>
                <a:gridCol w="2492375"/>
                <a:gridCol w="2879725"/>
                <a:gridCol w="3279775"/>
                <a:gridCol w="492125"/>
              </a:tblGrid>
              <a:tr h="5307013">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Задание выполнено</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цель общения достигнута</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НО тема раскрыта не в полном объеме (один аспект раскрыт не полностью)</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то раскрыты все.</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Объем высказывания 8-9 фраз</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Высказывание логично и имеет завершенный характер</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имеются вступительная и заключительная фразы, соответствующие теме. Средства логической связи используются правильно</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Использованный словарный запас, грамматические структуры, фонетическое оформление высказывания соответствуют поставленной задаче(допускается не более 4 негрубых лексико-грамматических ошибок И</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ИЛИ НЕ более 3 негрубых фонетических ошибок</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2</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63513">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8129"/>
                                        </p:tgtEl>
                                        <p:attrNameLst>
                                          <p:attrName>style.visibility</p:attrName>
                                        </p:attrNameLst>
                                      </p:cBhvr>
                                      <p:to>
                                        <p:strVal val="visible"/>
                                      </p:to>
                                    </p:set>
                                    <p:animEffect transition="in" filter="fade">
                                      <p:cBhvr>
                                        <p:cTn id="7" dur="1000"/>
                                        <p:tgtEl>
                                          <p:spTgt spid="48129"/>
                                        </p:tgtEl>
                                      </p:cBhvr>
                                    </p:animEffect>
                                    <p:anim calcmode="lin" valueType="num">
                                      <p:cBhvr>
                                        <p:cTn id="8" dur="1000" fill="hold"/>
                                        <p:tgtEl>
                                          <p:spTgt spid="48129"/>
                                        </p:tgtEl>
                                        <p:attrNameLst>
                                          <p:attrName>ppt_x</p:attrName>
                                        </p:attrNameLst>
                                      </p:cBhvr>
                                      <p:tavLst>
                                        <p:tav tm="0">
                                          <p:val>
                                            <p:strVal val="#ppt_x"/>
                                          </p:val>
                                        </p:tav>
                                        <p:tav tm="100000">
                                          <p:val>
                                            <p:strVal val="#ppt_x"/>
                                          </p:val>
                                        </p:tav>
                                      </p:tavLst>
                                    </p:anim>
                                    <p:anim calcmode="lin" valueType="num">
                                      <p:cBhvr>
                                        <p:cTn id="9" dur="898" decel="100000" fill="hold"/>
                                        <p:tgtEl>
                                          <p:spTgt spid="48129"/>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48129"/>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29" grpId="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49153" name="Заголовок 1"/>
          <p:cNvSpPr>
            <a:spLocks noGrp="1"/>
          </p:cNvSpPr>
          <p:nvPr>
            <p:ph type="title" idx="4294967295"/>
          </p:nvPr>
        </p:nvSpPr>
        <p:spPr>
          <a:xfrm>
            <a:off x="457200" y="277813"/>
            <a:ext cx="8229600" cy="630237"/>
          </a:xfrm>
        </p:spPr>
        <p:txBody>
          <a:bodyPr anchorCtr="0"/>
          <a:lstStyle/>
          <a:p>
            <a:pPr eaLnBrk="1" hangingPunct="1">
              <a:defRPr/>
            </a:pPr>
            <a:r>
              <a:rPr lang="ru-RU" sz="4000"/>
              <a:t>1 балл</a:t>
            </a:r>
          </a:p>
        </p:txBody>
      </p:sp>
      <p:graphicFrame>
        <p:nvGraphicFramePr>
          <p:cNvPr id="49176" name="Group 24"/>
          <p:cNvGraphicFramePr>
            <a:graphicFrameLocks noGrp="1"/>
          </p:cNvGraphicFramePr>
          <p:nvPr>
            <p:ph idx="4294967295"/>
          </p:nvPr>
        </p:nvGraphicFramePr>
        <p:xfrm>
          <a:off x="0" y="1052513"/>
          <a:ext cx="9144000" cy="5394325"/>
        </p:xfrm>
        <a:graphic>
          <a:graphicData uri="http://schemas.openxmlformats.org/drawingml/2006/table">
            <a:tbl>
              <a:tblPr/>
              <a:tblGrid>
                <a:gridCol w="3119438"/>
                <a:gridCol w="2641600"/>
                <a:gridCol w="2640012"/>
                <a:gridCol w="742950"/>
              </a:tblGrid>
              <a:tr h="371475">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Задание выполнено  частично</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цель общения достигнута частично</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тема раскрытав ограниченном объеме (один аспект не раскрыт)ИЛИ все аспекты раскрыты неполно ИЛИ два аспекта раскрыты не в полном объеме, третий аспект дан полно и частично.</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Объем высказывания 6-7 фраз</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Высказывание в основном логично и имеет достаточно завершенный характер</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НО отсутствует  вступительная ИЛИ заключительная фразы, имеются 1-2 нарушения в использовании средств логической связи</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Использованный словарный запас, грамматические структуры, фонетическое оформление высказывания соответствуют поставленной задаче(допускается не более 5 негрубых лексико-грамматических ошибок И</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ИЛИ НЕ более 4 негрубух фонетических ошибок</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1</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71450">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49153"/>
                                        </p:tgtEl>
                                        <p:attrNameLst>
                                          <p:attrName>style.visibility</p:attrName>
                                        </p:attrNameLst>
                                      </p:cBhvr>
                                      <p:to>
                                        <p:strVal val="visible"/>
                                      </p:to>
                                    </p:set>
                                    <p:animEffect transition="in" filter="fade">
                                      <p:cBhvr>
                                        <p:cTn id="7" dur="1000"/>
                                        <p:tgtEl>
                                          <p:spTgt spid="49153"/>
                                        </p:tgtEl>
                                      </p:cBhvr>
                                    </p:animEffect>
                                    <p:anim calcmode="lin" valueType="num">
                                      <p:cBhvr>
                                        <p:cTn id="8" dur="1000" fill="hold"/>
                                        <p:tgtEl>
                                          <p:spTgt spid="49153"/>
                                        </p:tgtEl>
                                        <p:attrNameLst>
                                          <p:attrName>ppt_x</p:attrName>
                                        </p:attrNameLst>
                                      </p:cBhvr>
                                      <p:tavLst>
                                        <p:tav tm="0">
                                          <p:val>
                                            <p:strVal val="#ppt_x"/>
                                          </p:val>
                                        </p:tav>
                                        <p:tav tm="100000">
                                          <p:val>
                                            <p:strVal val="#ppt_x"/>
                                          </p:val>
                                        </p:tav>
                                      </p:tavLst>
                                    </p:anim>
                                    <p:anim calcmode="lin" valueType="num">
                                      <p:cBhvr>
                                        <p:cTn id="9" dur="898" decel="100000" fill="hold"/>
                                        <p:tgtEl>
                                          <p:spTgt spid="49153"/>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49153"/>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3" grpId="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7" name="Заголовок 1"/>
          <p:cNvSpPr>
            <a:spLocks noGrp="1"/>
          </p:cNvSpPr>
          <p:nvPr>
            <p:ph type="title" idx="4294967295"/>
          </p:nvPr>
        </p:nvSpPr>
        <p:spPr/>
        <p:txBody>
          <a:bodyPr anchorCtr="0"/>
          <a:lstStyle/>
          <a:p>
            <a:pPr eaLnBrk="1" hangingPunct="1">
              <a:defRPr/>
            </a:pPr>
            <a:r>
              <a:rPr lang="ru-RU"/>
              <a:t>0 балл</a:t>
            </a:r>
          </a:p>
        </p:txBody>
      </p:sp>
      <p:graphicFrame>
        <p:nvGraphicFramePr>
          <p:cNvPr id="50198" name="Group 22"/>
          <p:cNvGraphicFramePr>
            <a:graphicFrameLocks noGrp="1"/>
          </p:cNvGraphicFramePr>
          <p:nvPr>
            <p:ph idx="4294967295"/>
          </p:nvPr>
        </p:nvGraphicFramePr>
        <p:xfrm>
          <a:off x="0" y="1125538"/>
          <a:ext cx="9144000" cy="5399087"/>
        </p:xfrm>
        <a:graphic>
          <a:graphicData uri="http://schemas.openxmlformats.org/drawingml/2006/table">
            <a:tbl>
              <a:tblPr/>
              <a:tblGrid>
                <a:gridCol w="2890838"/>
                <a:gridCol w="2881312"/>
                <a:gridCol w="2687638"/>
                <a:gridCol w="684212"/>
              </a:tblGrid>
              <a:tr h="4986338">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Задание не выполнено</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цель общения не достигнута</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 т.е. два аспекта содержания не раскрыты</a:t>
                      </a:r>
                    </a:p>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Объем высказывания 5 и менее фраз</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Высказывание в нелогично , вступительная и заключительная  фразы отсутствуют, средства логической связи практически не используютя</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Понимание высказывания затруднено из-за многочисленных лексико-грамматических и фонетических ошибок (6 и более лексико-грамматических ошибок И</a:t>
                      </a:r>
                      <a:r>
                        <a:rPr kumimoji="0" lang="en-US"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a:t>
                      </a: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ИЛИ 5 и более фонетических ошибок) ИЛИ более 3 грубых ошибок</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r>
                        <a:rPr kumimoji="0" lang="ru-RU" sz="1800" b="1" i="0" u="none" strike="noStrike" cap="none" normalizeH="0" baseline="0" smtClean="0">
                          <a:ln>
                            <a:noFill/>
                          </a:ln>
                          <a:solidFill>
                            <a:srgbClr val="FFFFFF"/>
                          </a:solidFill>
                          <a:effectLst>
                            <a:outerShdw blurRad="38100" dist="38100" dir="2700000" algn="tl">
                              <a:srgbClr val="000000"/>
                            </a:outerShdw>
                          </a:effectLst>
                          <a:latin typeface="Verdana" pitchFamily="34" charset="0"/>
                        </a:rPr>
                        <a:t>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12750">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ct val="0"/>
                        </a:spcBef>
                        <a:spcAft>
                          <a:spcPct val="0"/>
                        </a:spcAft>
                        <a:buClr>
                          <a:schemeClr val="hlink"/>
                        </a:buClr>
                        <a:buSzPct val="60000"/>
                        <a:buFontTx/>
                        <a:buNone/>
                        <a:tabLst/>
                      </a:pPr>
                      <a:endParaRPr kumimoji="0" lang="ru-RU" sz="1800" b="0" i="0" u="none" strike="noStrike" cap="none" normalizeH="0" baseline="0" smtClean="0">
                        <a:ln>
                          <a:noFill/>
                        </a:ln>
                        <a:solidFill>
                          <a:srgbClr val="000000"/>
                        </a:solidFill>
                        <a:effectLst>
                          <a:outerShdw blurRad="38100" dist="38100" dir="2700000" algn="tl">
                            <a:srgbClr val="FFFFFF"/>
                          </a:outerShdw>
                        </a:effectLst>
                        <a:latin typeface="Verdana" pitchFamily="34"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0177"/>
                                        </p:tgtEl>
                                        <p:attrNameLst>
                                          <p:attrName>style.visibility</p:attrName>
                                        </p:attrNameLst>
                                      </p:cBhvr>
                                      <p:to>
                                        <p:strVal val="visible"/>
                                      </p:to>
                                    </p:set>
                                    <p:animEffect transition="in" filter="fade">
                                      <p:cBhvr>
                                        <p:cTn id="7" dur="1000"/>
                                        <p:tgtEl>
                                          <p:spTgt spid="50177"/>
                                        </p:tgtEl>
                                      </p:cBhvr>
                                    </p:animEffect>
                                    <p:anim calcmode="lin" valueType="num">
                                      <p:cBhvr>
                                        <p:cTn id="8" dur="1000" fill="hold"/>
                                        <p:tgtEl>
                                          <p:spTgt spid="50177"/>
                                        </p:tgtEl>
                                        <p:attrNameLst>
                                          <p:attrName>ppt_x</p:attrName>
                                        </p:attrNameLst>
                                      </p:cBhvr>
                                      <p:tavLst>
                                        <p:tav tm="0">
                                          <p:val>
                                            <p:strVal val="#ppt_x"/>
                                          </p:val>
                                        </p:tav>
                                        <p:tav tm="100000">
                                          <p:val>
                                            <p:strVal val="#ppt_x"/>
                                          </p:val>
                                        </p:tav>
                                      </p:tavLst>
                                    </p:anim>
                                    <p:anim calcmode="lin" valueType="num">
                                      <p:cBhvr>
                                        <p:cTn id="9" dur="898" decel="100000" fill="hold"/>
                                        <p:tgtEl>
                                          <p:spTgt spid="50177"/>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5017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7" grpId="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Объект 2"/>
          <p:cNvSpPr>
            <a:spLocks noGrp="1"/>
          </p:cNvSpPr>
          <p:nvPr>
            <p:ph idx="4294967295"/>
          </p:nvPr>
        </p:nvSpPr>
        <p:spPr/>
        <p:txBody>
          <a:bodyPr>
            <a:normAutofit/>
          </a:bodyPr>
          <a:lstStyle/>
          <a:p>
            <a:pPr algn="ctr" eaLnBrk="1" hangingPunct="1">
              <a:lnSpc>
                <a:spcPct val="80000"/>
              </a:lnSpc>
              <a:buFont typeface="Wingdings" pitchFamily="2" charset="2"/>
              <a:buNone/>
              <a:defRPr/>
            </a:pPr>
            <a:r>
              <a:rPr lang="ru-RU" b="1">
                <a:solidFill>
                  <a:srgbClr val="FF3300"/>
                </a:solidFill>
                <a:latin typeface="Times New Roman" pitchFamily="18" charset="0"/>
              </a:rPr>
              <a:t>Подсказки:</a:t>
            </a:r>
            <a:endParaRPr lang="ru-RU">
              <a:solidFill>
                <a:srgbClr val="FF3300"/>
              </a:solidFill>
              <a:latin typeface="Times New Roman" pitchFamily="18" charset="0"/>
            </a:endParaRPr>
          </a:p>
          <a:p>
            <a:pPr eaLnBrk="1" hangingPunct="1">
              <a:lnSpc>
                <a:spcPct val="80000"/>
              </a:lnSpc>
              <a:defRPr/>
            </a:pPr>
            <a:r>
              <a:rPr lang="ru-RU" sz="3100">
                <a:latin typeface="Times New Roman" pitchFamily="18" charset="0"/>
              </a:rPr>
              <a:t>Сказать нужно </a:t>
            </a:r>
            <a:r>
              <a:rPr lang="ru-RU" sz="3100" b="1">
                <a:latin typeface="Times New Roman" pitchFamily="18" charset="0"/>
              </a:rPr>
              <a:t>10-12 фраз</a:t>
            </a:r>
            <a:r>
              <a:rPr lang="ru-RU" sz="3100">
                <a:latin typeface="Times New Roman" pitchFamily="18" charset="0"/>
              </a:rPr>
              <a:t> (НЕ БОЛЕЕ).</a:t>
            </a:r>
          </a:p>
          <a:p>
            <a:pPr eaLnBrk="1" hangingPunct="1">
              <a:lnSpc>
                <a:spcPct val="80000"/>
              </a:lnSpc>
              <a:defRPr/>
            </a:pPr>
            <a:r>
              <a:rPr lang="ru-RU" sz="3100">
                <a:latin typeface="Times New Roman" pitchFamily="18" charset="0"/>
              </a:rPr>
              <a:t>Нужно раскрыть все пункты плана.</a:t>
            </a:r>
          </a:p>
          <a:p>
            <a:pPr eaLnBrk="1" hangingPunct="1">
              <a:lnSpc>
                <a:spcPct val="80000"/>
              </a:lnSpc>
              <a:defRPr/>
            </a:pPr>
            <a:r>
              <a:rPr lang="ru-RU" sz="3100">
                <a:latin typeface="Times New Roman" pitchFamily="18" charset="0"/>
              </a:rPr>
              <a:t>Всего на задание отводится </a:t>
            </a:r>
            <a:r>
              <a:rPr lang="ru-RU" sz="3100" b="1">
                <a:latin typeface="Times New Roman" pitchFamily="18" charset="0"/>
              </a:rPr>
              <a:t>1,5 — 2 минуты.</a:t>
            </a:r>
            <a:endParaRPr lang="ru-RU" sz="3100">
              <a:latin typeface="Times New Roman" pitchFamily="18" charset="0"/>
            </a:endParaRPr>
          </a:p>
          <a:p>
            <a:pPr eaLnBrk="1" hangingPunct="1">
              <a:lnSpc>
                <a:spcPct val="80000"/>
              </a:lnSpc>
              <a:defRPr/>
            </a:pPr>
            <a:r>
              <a:rPr lang="ru-RU" sz="3100">
                <a:latin typeface="Times New Roman" pitchFamily="18" charset="0"/>
              </a:rPr>
              <a:t>Не надо начинать говорить сразу. У вас есть 1,5 минуты, чтобы собраться с мыслями.</a:t>
            </a:r>
          </a:p>
          <a:p>
            <a:pPr eaLnBrk="1" hangingPunct="1">
              <a:lnSpc>
                <a:spcPct val="80000"/>
              </a:lnSpc>
              <a:defRPr/>
            </a:pPr>
            <a:r>
              <a:rPr lang="ru-RU" sz="3100">
                <a:latin typeface="Times New Roman" pitchFamily="18" charset="0"/>
              </a:rPr>
              <a:t>Ваше сообщение должно состоять из </a:t>
            </a:r>
            <a:r>
              <a:rPr lang="ru-RU" sz="3100" b="1">
                <a:latin typeface="Times New Roman" pitchFamily="18" charset="0"/>
              </a:rPr>
              <a:t>вступления, основной части и заключения.</a:t>
            </a:r>
            <a:endParaRPr lang="ru-RU" sz="3100">
              <a:latin typeface="Times New Roman" pitchFamily="18" charset="0"/>
            </a:endParaRPr>
          </a:p>
          <a:p>
            <a:pPr eaLnBrk="1" hangingPunct="1">
              <a:lnSpc>
                <a:spcPct val="80000"/>
              </a:lnSpc>
              <a:defRPr/>
            </a:pPr>
            <a:r>
              <a:rPr lang="ru-RU" sz="3100">
                <a:latin typeface="Times New Roman" pitchFamily="18" charset="0"/>
              </a:rPr>
              <a:t>Ваше высказывание должно быть логично, то есть содержать причинно- следственные союзы (because, so, that’s why, as a result и т.п.)</a:t>
            </a:r>
          </a:p>
          <a:p>
            <a:pPr eaLnBrk="1" hangingPunct="1">
              <a:lnSpc>
                <a:spcPct val="80000"/>
              </a:lnSpc>
              <a:defRPr/>
            </a:pPr>
            <a:r>
              <a:rPr lang="ru-RU" sz="3100">
                <a:latin typeface="Times New Roman" pitchFamily="18" charset="0"/>
              </a:rPr>
              <a:t>Ваше высказывание не должно выглядеть заученным топиком.</a:t>
            </a:r>
          </a:p>
          <a:p>
            <a:pPr eaLnBrk="1" hangingPunct="1">
              <a:lnSpc>
                <a:spcPct val="80000"/>
              </a:lnSpc>
              <a:defRPr/>
            </a:pPr>
            <a:r>
              <a:rPr lang="ru-RU" sz="3100">
                <a:latin typeface="Times New Roman" pitchFamily="18" charset="0"/>
              </a:rPr>
              <a:t>Вы можете получить </a:t>
            </a:r>
            <a:r>
              <a:rPr lang="ru-RU" sz="3100" b="1">
                <a:latin typeface="Times New Roman" pitchFamily="18" charset="0"/>
              </a:rPr>
              <a:t>7 баллов</a:t>
            </a:r>
            <a:r>
              <a:rPr lang="ru-RU" sz="3100">
                <a:latin typeface="Times New Roman" pitchFamily="18" charset="0"/>
              </a:rPr>
              <a:t> за это задание.</a:t>
            </a:r>
          </a:p>
          <a:p>
            <a:pPr eaLnBrk="1" hangingPunct="1">
              <a:lnSpc>
                <a:spcPct val="80000"/>
              </a:lnSpc>
              <a:defRPr/>
            </a:pPr>
            <a:endParaRPr lang="ru-RU">
              <a:latin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1000"/>
                                        <p:tgtEl>
                                          <p:spTgt spid="3">
                                            <p:txEl>
                                              <p:pRg st="1" end="1"/>
                                            </p:txEl>
                                          </p:spTgt>
                                        </p:tgtEl>
                                      </p:cBhvr>
                                    </p:animEffect>
                                    <p:anim calcmode="lin" valueType="num">
                                      <p:cBhvr>
                                        <p:cTn id="16"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2" end="2"/>
                                            </p:txEl>
                                          </p:spTgt>
                                        </p:tgtEl>
                                        <p:attrNameLst>
                                          <p:attrName>style.visibility</p:attrName>
                                        </p:attrNameLst>
                                      </p:cBhvr>
                                      <p:to>
                                        <p:strVal val="visible"/>
                                      </p:to>
                                    </p:set>
                                    <p:animEffect transition="in" filter="fade">
                                      <p:cBhvr>
                                        <p:cTn id="23" dur="1000"/>
                                        <p:tgtEl>
                                          <p:spTgt spid="3">
                                            <p:txEl>
                                              <p:pRg st="2" end="2"/>
                                            </p:txEl>
                                          </p:spTgt>
                                        </p:tgtEl>
                                      </p:cBhvr>
                                    </p:animEffect>
                                    <p:anim calcmode="lin" valueType="num">
                                      <p:cBhvr>
                                        <p:cTn id="24"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anim calcmode="lin" valueType="num">
                                      <p:cBhvr>
                                        <p:cTn id="32"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Effect transition="in" filter="fade">
                                      <p:cBhvr>
                                        <p:cTn id="39" dur="1000"/>
                                        <p:tgtEl>
                                          <p:spTgt spid="3">
                                            <p:txEl>
                                              <p:pRg st="4" end="4"/>
                                            </p:txEl>
                                          </p:spTgt>
                                        </p:tgtEl>
                                      </p:cBhvr>
                                    </p:animEffect>
                                    <p:anim calcmode="lin" valueType="num">
                                      <p:cBhvr>
                                        <p:cTn id="4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Effect transition="in" filter="fade">
                                      <p:cBhvr>
                                        <p:cTn id="47" dur="1000"/>
                                        <p:tgtEl>
                                          <p:spTgt spid="3">
                                            <p:txEl>
                                              <p:pRg st="5" end="5"/>
                                            </p:txEl>
                                          </p:spTgt>
                                        </p:tgtEl>
                                      </p:cBhvr>
                                    </p:animEffect>
                                    <p:anim calcmode="lin" valueType="num">
                                      <p:cBhvr>
                                        <p:cTn id="4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6" end="6"/>
                                            </p:txEl>
                                          </p:spTgt>
                                        </p:tgtEl>
                                        <p:attrNameLst>
                                          <p:attrName>style.visibility</p:attrName>
                                        </p:attrNameLst>
                                      </p:cBhvr>
                                      <p:to>
                                        <p:strVal val="visible"/>
                                      </p:to>
                                    </p:set>
                                    <p:animEffect transition="in" filter="fade">
                                      <p:cBhvr>
                                        <p:cTn id="55" dur="1000"/>
                                        <p:tgtEl>
                                          <p:spTgt spid="3">
                                            <p:txEl>
                                              <p:pRg st="6" end="6"/>
                                            </p:txEl>
                                          </p:spTgt>
                                        </p:tgtEl>
                                      </p:cBhvr>
                                    </p:animEffect>
                                    <p:anim calcmode="lin" valueType="num">
                                      <p:cBhvr>
                                        <p:cTn id="56"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7" end="7"/>
                                            </p:txEl>
                                          </p:spTgt>
                                        </p:tgtEl>
                                        <p:attrNameLst>
                                          <p:attrName>style.visibility</p:attrName>
                                        </p:attrNameLst>
                                      </p:cBhvr>
                                      <p:to>
                                        <p:strVal val="visible"/>
                                      </p:to>
                                    </p:set>
                                    <p:animEffect transition="in" filter="fade">
                                      <p:cBhvr>
                                        <p:cTn id="63" dur="1000"/>
                                        <p:tgtEl>
                                          <p:spTgt spid="3">
                                            <p:txEl>
                                              <p:pRg st="7" end="7"/>
                                            </p:txEl>
                                          </p:spTgt>
                                        </p:tgtEl>
                                      </p:cBhvr>
                                    </p:animEffect>
                                    <p:anim calcmode="lin" valueType="num">
                                      <p:cBhvr>
                                        <p:cTn id="6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
                                            <p:txEl>
                                              <p:pRg st="8" end="8"/>
                                            </p:txEl>
                                          </p:spTgt>
                                        </p:tgtEl>
                                        <p:attrNameLst>
                                          <p:attrName>style.visibility</p:attrName>
                                        </p:attrNameLst>
                                      </p:cBhvr>
                                      <p:to>
                                        <p:strVal val="visible"/>
                                      </p:to>
                                    </p:set>
                                    <p:animEffect transition="in" filter="fade">
                                      <p:cBhvr>
                                        <p:cTn id="71" dur="1000"/>
                                        <p:tgtEl>
                                          <p:spTgt spid="3">
                                            <p:txEl>
                                              <p:pRg st="8" end="8"/>
                                            </p:txEl>
                                          </p:spTgt>
                                        </p:tgtEl>
                                      </p:cBhvr>
                                    </p:animEffect>
                                    <p:anim calcmode="lin" valueType="num">
                                      <p:cBhvr>
                                        <p:cTn id="7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73" dur="898"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898"/>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5" name="Picture 2" descr="D:\ГМО 2016\ОГЭ вариант\чтен текста.jpg"/>
          <p:cNvPicPr>
            <a:picLocks noChangeAspect="1" noChangeArrowheads="1"/>
          </p:cNvPicPr>
          <p:nvPr/>
        </p:nvPicPr>
        <p:blipFill>
          <a:blip r:embed="rId2"/>
          <a:srcRect/>
          <a:stretch>
            <a:fillRect/>
          </a:stretch>
        </p:blipFill>
        <p:spPr bwMode="auto">
          <a:xfrm>
            <a:off x="-771525" y="-350838"/>
            <a:ext cx="10688638" cy="7559676"/>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Прямоугольник 3"/>
          <p:cNvSpPr>
            <a:spLocks noChangeArrowheads="1"/>
          </p:cNvSpPr>
          <p:nvPr/>
        </p:nvSpPr>
        <p:spPr bwMode="auto">
          <a:xfrm>
            <a:off x="179388" y="188913"/>
            <a:ext cx="8964612" cy="6057900"/>
          </a:xfrm>
          <a:prstGeom prst="rect">
            <a:avLst/>
          </a:prstGeom>
          <a:noFill/>
          <a:ln w="9525">
            <a:noFill/>
            <a:miter lim="800000"/>
            <a:headEnd/>
            <a:tailEnd/>
          </a:ln>
        </p:spPr>
        <p:txBody>
          <a:bodyPr>
            <a:spAutoFit/>
          </a:bodyPr>
          <a:lstStyle/>
          <a:p>
            <a:pPr algn="ctr"/>
            <a:r>
              <a:rPr lang="ru-RU" sz="2400" b="1">
                <a:solidFill>
                  <a:srgbClr val="FF0000"/>
                </a:solidFill>
              </a:rPr>
              <a:t>Обобщенный план демонстрационного варианта экзаменационной работы по английскому языку</a:t>
            </a:r>
          </a:p>
          <a:p>
            <a:r>
              <a:rPr lang="ru-RU" sz="1600">
                <a:cs typeface="Arial" charset="0"/>
              </a:rPr>
              <a:t>Проверяемые виды                      Уровень сложности    Тип задания   Примерное </a:t>
            </a:r>
          </a:p>
          <a:p>
            <a:r>
              <a:rPr lang="ru-RU" sz="1600">
                <a:cs typeface="Arial" charset="0"/>
              </a:rPr>
              <a:t>деятельности,умения,навыки                                                              </a:t>
            </a:r>
            <a:r>
              <a:rPr lang="en-US" sz="1600">
                <a:cs typeface="Arial" charset="0"/>
              </a:rPr>
              <a:t>t </a:t>
            </a:r>
            <a:r>
              <a:rPr lang="ru-RU" sz="1600">
                <a:cs typeface="Arial" charset="0"/>
              </a:rPr>
              <a:t> выполнения</a:t>
            </a:r>
            <a:r>
              <a:rPr lang="en-US" sz="1600">
                <a:cs typeface="Arial" charset="0"/>
              </a:rPr>
              <a:t> (</a:t>
            </a:r>
            <a:r>
              <a:rPr lang="ru-RU" sz="1600">
                <a:cs typeface="Arial" charset="0"/>
              </a:rPr>
              <a:t>мин)</a:t>
            </a:r>
            <a:r>
              <a:rPr lang="en-US" sz="1600">
                <a:cs typeface="Arial" charset="0"/>
              </a:rPr>
              <a:t> </a:t>
            </a:r>
            <a:endParaRPr lang="ru-RU" sz="1600">
              <a:solidFill>
                <a:srgbClr val="7030A0"/>
              </a:solidFill>
              <a:cs typeface="Arial" charset="0"/>
            </a:endParaRPr>
          </a:p>
          <a:p>
            <a:pPr>
              <a:buFont typeface="Wingdings" pitchFamily="2" charset="2"/>
              <a:buChar char="§"/>
            </a:pPr>
            <a:r>
              <a:rPr lang="ru-RU" sz="2400"/>
              <a:t>Чтение вслух</a:t>
            </a:r>
            <a:br>
              <a:rPr lang="ru-RU" sz="2400"/>
            </a:br>
            <a:r>
              <a:rPr lang="ru-RU" sz="2400"/>
              <a:t>небольшого текста         </a:t>
            </a:r>
            <a:r>
              <a:rPr lang="ru-RU" sz="2400" b="1"/>
              <a:t>1  </a:t>
            </a:r>
            <a:r>
              <a:rPr lang="ru-RU" sz="2400"/>
              <a:t>                РО                 5 </a:t>
            </a:r>
          </a:p>
          <a:p>
            <a:pPr>
              <a:buFont typeface="Wingdings" pitchFamily="2" charset="2"/>
              <a:buChar char="§"/>
            </a:pPr>
            <a:r>
              <a:rPr lang="ru-RU" sz="2400"/>
              <a:t> Условный диалог-        </a:t>
            </a:r>
            <a:r>
              <a:rPr lang="ru-RU" sz="2400" b="1"/>
              <a:t>2   </a:t>
            </a:r>
            <a:r>
              <a:rPr lang="ru-RU" sz="2400"/>
              <a:t>               РО                 5</a:t>
            </a:r>
            <a:br>
              <a:rPr lang="ru-RU" sz="2400"/>
            </a:br>
            <a:r>
              <a:rPr lang="ru-RU" sz="2400"/>
              <a:t>расспрос </a:t>
            </a:r>
          </a:p>
          <a:p>
            <a:pPr>
              <a:buFont typeface="Wingdings" pitchFamily="2" charset="2"/>
              <a:buChar char="§"/>
            </a:pPr>
            <a:r>
              <a:rPr lang="ru-RU" sz="2400"/>
              <a:t>Тематическое                </a:t>
            </a:r>
            <a:r>
              <a:rPr lang="ru-RU" sz="2400" b="1"/>
              <a:t>2  </a:t>
            </a:r>
            <a:r>
              <a:rPr lang="ru-RU" sz="2400"/>
              <a:t>                РО                 5</a:t>
            </a:r>
            <a:br>
              <a:rPr lang="ru-RU" sz="2400"/>
            </a:br>
            <a:r>
              <a:rPr lang="ru-RU" sz="2400"/>
              <a:t>монологическое</a:t>
            </a:r>
            <a:br>
              <a:rPr lang="ru-RU" sz="2400"/>
            </a:br>
            <a:r>
              <a:rPr lang="ru-RU" sz="2400"/>
              <a:t>высказывание с</a:t>
            </a:r>
            <a:br>
              <a:rPr lang="ru-RU" sz="2400"/>
            </a:br>
            <a:r>
              <a:rPr lang="ru-RU" sz="2400"/>
              <a:t>вербальной опорой в</a:t>
            </a:r>
            <a:br>
              <a:rPr lang="ru-RU" sz="2400"/>
            </a:br>
            <a:r>
              <a:rPr lang="ru-RU" sz="2400"/>
              <a:t>тексте задания</a:t>
            </a:r>
            <a:br>
              <a:rPr lang="ru-RU" sz="2400"/>
            </a:br>
            <a:endParaRPr lang="ru-RU" sz="2400"/>
          </a:p>
          <a:p>
            <a:pPr>
              <a:buFont typeface="Wingdings" pitchFamily="2" charset="2"/>
              <a:buChar char="§"/>
            </a:pPr>
            <a:r>
              <a:rPr lang="ru-RU" sz="2400" b="1"/>
              <a:t>Итого </a:t>
            </a:r>
            <a:r>
              <a:rPr lang="en-US" sz="2400"/>
              <a:t>: </a:t>
            </a:r>
            <a:r>
              <a:rPr lang="ru-RU" sz="2400"/>
              <a:t>15 мин (на одного</a:t>
            </a:r>
            <a:br>
              <a:rPr lang="ru-RU" sz="2400"/>
            </a:br>
            <a:r>
              <a:rPr lang="ru-RU" sz="2400"/>
              <a:t>человека)</a:t>
            </a:r>
            <a:br>
              <a:rPr lang="ru-RU" sz="2400"/>
            </a:br>
            <a:endParaRPr lang="ru-RU" sz="2400"/>
          </a:p>
        </p:txBody>
      </p:sp>
    </p:spTree>
  </p:cSld>
  <p:clrMapOvr>
    <a:masterClrMapping/>
  </p:clrMapOvr>
  <p:transition>
    <p:wipe dir="d"/>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2" descr="D:\ГМО 2016\ОГЭ вариант\Диалог рассспрос.jpg"/>
          <p:cNvPicPr>
            <a:picLocks noChangeAspect="1" noChangeArrowheads="1"/>
          </p:cNvPicPr>
          <p:nvPr/>
        </p:nvPicPr>
        <p:blipFill>
          <a:blip r:embed="rId2"/>
          <a:srcRect/>
          <a:stretch>
            <a:fillRect/>
          </a:stretch>
        </p:blipFill>
        <p:spPr bwMode="auto">
          <a:xfrm>
            <a:off x="-771525" y="-350838"/>
            <a:ext cx="10688638" cy="7559676"/>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273" name="Picture 2" descr="D:\ГМО 2016\ОГЭ вариант\Тем монол высказ.jpg"/>
          <p:cNvPicPr>
            <a:picLocks noChangeAspect="1" noChangeArrowheads="1"/>
          </p:cNvPicPr>
          <p:nvPr/>
        </p:nvPicPr>
        <p:blipFill>
          <a:blip r:embed="rId2"/>
          <a:srcRect/>
          <a:stretch>
            <a:fillRect/>
          </a:stretch>
        </p:blipFill>
        <p:spPr bwMode="auto">
          <a:xfrm>
            <a:off x="-771525" y="-350838"/>
            <a:ext cx="10688638" cy="7559676"/>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0"/>
            <a:ext cx="9324975" cy="6858000"/>
          </a:xfrm>
        </p:spPr>
        <p:txBody>
          <a:bodyPr>
            <a:normAutofit/>
          </a:bodyPr>
          <a:lstStyle/>
          <a:p>
            <a:pPr marL="0" indent="0" eaLnBrk="1" hangingPunct="1">
              <a:lnSpc>
                <a:spcPct val="80000"/>
              </a:lnSpc>
              <a:buFont typeface="Wingdings" pitchFamily="2" charset="2"/>
              <a:buNone/>
              <a:defRPr/>
            </a:pPr>
            <a:r>
              <a:rPr lang="ru-RU" sz="2400">
                <a:latin typeface="Times New Roman" pitchFamily="18" charset="0"/>
              </a:rPr>
              <a:t>В аудитории проведения участник занимает рабочее место. Организатор в данной аудитории проводит инструктаж: о заполнении полей для номера аудитории проведения и номера КИМ; о времени на подготовку и выполнение заданий. Также организатор предупреждает участника о том, что при выполнении задания 2 (условный диалог-распрос) отвечать на вопрос необходимо сразу после его прослушивания, затем слушать следующий вопрос и отвечать. Следует сообщить участнику о том, что время на подготовку к ответу на вопросы задания 2 не предусматривается. Прежде чем приступить к ответам на вопросы участник проговаривает на русском языке в средство аудиозаписи уникальный идентификационный номер своей работы. Перед ответом на каждое задание участник произносит номер каждого задания на русском языке. После завершения выполнения 1-го задания, организатор, сопровождающий участника, должен включить воспроизведение аудиозаписи 2-го задания (условный диалог-расспрос). Участник последовательно слушает и отвечает на каждый вопрос в аудиозаписи, а затем приступает к подготовке и выполнению 3-го задания. По истечении 15-ти минут организаторы в аудитории объявляют о завершении экзамена и выключает аудиозапись ответа. Участник расписывается в ведомости о проведении экзамена. </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1" name="Заголовок 1"/>
          <p:cNvSpPr>
            <a:spLocks noGrp="1"/>
          </p:cNvSpPr>
          <p:nvPr>
            <p:ph type="title" idx="4294967295"/>
          </p:nvPr>
        </p:nvSpPr>
        <p:spPr>
          <a:xfrm>
            <a:off x="457200" y="277813"/>
            <a:ext cx="8229600" cy="271462"/>
          </a:xfrm>
        </p:spPr>
        <p:txBody>
          <a:bodyPr anchorCtr="0"/>
          <a:lstStyle/>
          <a:p>
            <a:pPr eaLnBrk="1" hangingPunct="1">
              <a:defRPr/>
            </a:pPr>
            <a:r>
              <a:rPr lang="ru-RU" sz="4000"/>
              <a:t>Полезные ресурсы</a:t>
            </a:r>
          </a:p>
        </p:txBody>
      </p:sp>
      <p:sp>
        <p:nvSpPr>
          <p:cNvPr id="3" name="Объект 2"/>
          <p:cNvSpPr>
            <a:spLocks noGrp="1"/>
          </p:cNvSpPr>
          <p:nvPr>
            <p:ph idx="4294967295"/>
          </p:nvPr>
        </p:nvSpPr>
        <p:spPr/>
        <p:txBody>
          <a:bodyPr>
            <a:normAutofit/>
          </a:bodyPr>
          <a:lstStyle/>
          <a:p>
            <a:pPr eaLnBrk="1" hangingPunct="1">
              <a:lnSpc>
                <a:spcPct val="80000"/>
              </a:lnSpc>
              <a:defRPr/>
            </a:pPr>
            <a:r>
              <a:rPr lang="en-US" sz="2300">
                <a:latin typeface="Times New Roman" pitchFamily="18" charset="0"/>
                <a:hlinkClick r:id="rId2"/>
              </a:rPr>
              <a:t>https:</a:t>
            </a:r>
            <a:r>
              <a:rPr lang="en-US" sz="2300">
                <a:latin typeface="Times New Roman" pitchFamily="18" charset="0"/>
                <a:sym typeface="Wingdings" pitchFamily="2" charset="2"/>
                <a:hlinkClick r:id="rId2"/>
              </a:rPr>
              <a:t>//en-oge.sdamgia.ru/?redir=1</a:t>
            </a:r>
            <a:endParaRPr lang="en-US" sz="2300">
              <a:latin typeface="Times New Roman" pitchFamily="18" charset="0"/>
              <a:sym typeface="Wingdings" pitchFamily="2" charset="2"/>
            </a:endParaRPr>
          </a:p>
          <a:p>
            <a:pPr eaLnBrk="1" hangingPunct="1">
              <a:lnSpc>
                <a:spcPct val="80000"/>
              </a:lnSpc>
              <a:buFont typeface="Wingdings" pitchFamily="2" charset="2"/>
              <a:buNone/>
              <a:defRPr/>
            </a:pPr>
            <a:r>
              <a:rPr lang="ru-RU" sz="2300">
                <a:latin typeface="Times New Roman" pitchFamily="18" charset="0"/>
                <a:sym typeface="Wingdings" pitchFamily="2" charset="2"/>
              </a:rPr>
              <a:t>Решу ОГЕ. Английский язык</a:t>
            </a:r>
            <a:endParaRPr lang="en-US" sz="2300">
              <a:latin typeface="Times New Roman" pitchFamily="18" charset="0"/>
              <a:sym typeface="Wingdings" pitchFamily="2" charset="2"/>
            </a:endParaRPr>
          </a:p>
          <a:p>
            <a:pPr eaLnBrk="1" hangingPunct="1">
              <a:lnSpc>
                <a:spcPct val="80000"/>
              </a:lnSpc>
              <a:defRPr/>
            </a:pPr>
            <a:r>
              <a:rPr lang="en-US" sz="2300">
                <a:latin typeface="Times New Roman" pitchFamily="18" charset="0"/>
                <a:sym typeface="Wingdings" pitchFamily="2" charset="2"/>
                <a:hlinkClick r:id="rId3"/>
              </a:rPr>
              <a:t>http://fipi.ru/sites/default/files/document/1457100799/aya2016gia9pismo.pdf</a:t>
            </a:r>
            <a:endParaRPr lang="ru-RU" sz="2300">
              <a:latin typeface="Times New Roman" pitchFamily="18" charset="0"/>
              <a:sym typeface="Wingdings" pitchFamily="2" charset="2"/>
            </a:endParaRPr>
          </a:p>
          <a:p>
            <a:pPr eaLnBrk="1" hangingPunct="1">
              <a:lnSpc>
                <a:spcPct val="80000"/>
              </a:lnSpc>
              <a:buFont typeface="Wingdings" pitchFamily="2" charset="2"/>
              <a:buNone/>
              <a:defRPr/>
            </a:pPr>
            <a:r>
              <a:rPr lang="ru-RU" sz="2300">
                <a:latin typeface="Times New Roman" pitchFamily="18" charset="0"/>
                <a:sym typeface="Wingdings" pitchFamily="2" charset="2"/>
              </a:rPr>
              <a:t>Аналитические и методические материалы (сайт ФИПИ) </a:t>
            </a:r>
            <a:endParaRPr lang="en-US" sz="2300">
              <a:latin typeface="Times New Roman" pitchFamily="18" charset="0"/>
              <a:sym typeface="Wingdings" pitchFamily="2" charset="2"/>
            </a:endParaRPr>
          </a:p>
          <a:p>
            <a:pPr eaLnBrk="1" hangingPunct="1">
              <a:lnSpc>
                <a:spcPct val="80000"/>
              </a:lnSpc>
              <a:defRPr/>
            </a:pPr>
            <a:r>
              <a:rPr lang="en-US" sz="2300">
                <a:latin typeface="Times New Roman" pitchFamily="18" charset="0"/>
                <a:sym typeface="Wingdings" pitchFamily="2" charset="2"/>
                <a:hlinkClick r:id="rId4"/>
              </a:rPr>
              <a:t>https://sites.google.com/site/gaysinmv/v-pomos-ucenikam/podgotovka-k-ege-po-anglijskomu-azyku</a:t>
            </a:r>
            <a:endParaRPr lang="ru-RU" sz="2300">
              <a:latin typeface="Times New Roman" pitchFamily="18" charset="0"/>
              <a:sym typeface="Wingdings" pitchFamily="2" charset="2"/>
            </a:endParaRPr>
          </a:p>
          <a:p>
            <a:pPr eaLnBrk="1" hangingPunct="1">
              <a:lnSpc>
                <a:spcPct val="80000"/>
              </a:lnSpc>
              <a:buFont typeface="Wingdings" pitchFamily="2" charset="2"/>
              <a:buNone/>
              <a:defRPr/>
            </a:pPr>
            <a:r>
              <a:rPr lang="ru-RU" sz="2300">
                <a:latin typeface="Times New Roman" pitchFamily="18" charset="0"/>
                <a:sym typeface="Wingdings" pitchFamily="2" charset="2"/>
              </a:rPr>
              <a:t>Сайт Гайсиной М.В. Материалы для подготовки к ЕГЭ и ОГЕ. Тренажеры, имитирующие устные экзамены ОГЕ и ЕГЭ и пр.</a:t>
            </a:r>
            <a:endParaRPr lang="en-US" sz="2300">
              <a:latin typeface="Times New Roman" pitchFamily="18" charset="0"/>
              <a:sym typeface="Wingdings" pitchFamily="2" charset="2"/>
            </a:endParaRPr>
          </a:p>
          <a:p>
            <a:pPr eaLnBrk="1" hangingPunct="1">
              <a:lnSpc>
                <a:spcPct val="80000"/>
              </a:lnSpc>
              <a:defRPr/>
            </a:pPr>
            <a:r>
              <a:rPr lang="en-US" sz="2300">
                <a:latin typeface="Times New Roman" pitchFamily="18" charset="0"/>
                <a:hlinkClick r:id="rId5"/>
              </a:rPr>
              <a:t>https://docs.google.com/viewer?a=v&amp;pid=sites&amp;sreid=ZGVmYXVsdGRvbWFpbsxnYXIzaW5tdnxneDoyNDewZDdiZjexMTYOYzQ2</a:t>
            </a:r>
            <a:endParaRPr lang="ru-RU" sz="2300">
              <a:latin typeface="Times New Roman" pitchFamily="18" charset="0"/>
            </a:endParaRPr>
          </a:p>
          <a:p>
            <a:pPr eaLnBrk="1" hangingPunct="1">
              <a:lnSpc>
                <a:spcPct val="80000"/>
              </a:lnSpc>
              <a:buFont typeface="Wingdings" pitchFamily="2" charset="2"/>
              <a:buNone/>
              <a:defRPr/>
            </a:pPr>
            <a:r>
              <a:rPr lang="ru-RU" sz="2300">
                <a:latin typeface="Times New Roman" pitchFamily="18" charset="0"/>
              </a:rPr>
              <a:t>Тренажер для подготовки к сдаче устной части ОГЭ по английскому языку в новом формате с запрограммированным временем и аудиофайлом (задание 2).</a:t>
            </a:r>
          </a:p>
          <a:p>
            <a:pPr eaLnBrk="1" hangingPunct="1">
              <a:lnSpc>
                <a:spcPct val="80000"/>
              </a:lnSpc>
              <a:buFont typeface="Wingdings" pitchFamily="2" charset="2"/>
              <a:buNone/>
              <a:defRPr/>
            </a:pPr>
            <a:r>
              <a:rPr lang="ru-RU" sz="2300">
                <a:latin typeface="Times New Roman" pitchFamily="18" charset="0"/>
              </a:rPr>
              <a:t>«Английский язык. ОГЭ. Устная часть». Автор — Радислав Мильруд. «ОГЭ-2016. Английский язык». Автор — Ю.А. Веселова. </a:t>
            </a:r>
            <a:r>
              <a:rPr lang="ru-RU" sz="2300">
                <a:latin typeface="Times New Roman" pitchFamily="18" charset="0"/>
                <a:hlinkClick r:id="rId6"/>
              </a:rPr>
              <a:t>http://lizasenglish.ru/ekzameny-na-anglijskom/ustnaya-chastj-oge-2016.html</a:t>
            </a:r>
            <a:r>
              <a:rPr lang="ru-RU" sz="2300">
                <a:latin typeface="Times New Roman" pitchFamily="18" charset="0"/>
              </a:rPr>
              <a:t/>
            </a:r>
            <a:br>
              <a:rPr lang="ru-RU" sz="2300">
                <a:latin typeface="Times New Roman" pitchFamily="18" charset="0"/>
              </a:rPr>
            </a:br>
            <a:endParaRPr lang="ru-RU" sz="2300">
              <a:latin typeface="Times New Roman"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56321"/>
                                        </p:tgtEl>
                                        <p:attrNameLst>
                                          <p:attrName>style.visibility</p:attrName>
                                        </p:attrNameLst>
                                      </p:cBhvr>
                                      <p:to>
                                        <p:strVal val="visible"/>
                                      </p:to>
                                    </p:set>
                                    <p:animEffect transition="in" filter="fade">
                                      <p:cBhvr>
                                        <p:cTn id="7" dur="1000"/>
                                        <p:tgtEl>
                                          <p:spTgt spid="56321"/>
                                        </p:tgtEl>
                                      </p:cBhvr>
                                    </p:animEffect>
                                    <p:anim calcmode="lin" valueType="num">
                                      <p:cBhvr>
                                        <p:cTn id="8" dur="1000" fill="hold"/>
                                        <p:tgtEl>
                                          <p:spTgt spid="56321"/>
                                        </p:tgtEl>
                                        <p:attrNameLst>
                                          <p:attrName>ppt_x</p:attrName>
                                        </p:attrNameLst>
                                      </p:cBhvr>
                                      <p:tavLst>
                                        <p:tav tm="0">
                                          <p:val>
                                            <p:strVal val="#ppt_x"/>
                                          </p:val>
                                        </p:tav>
                                        <p:tav tm="100000">
                                          <p:val>
                                            <p:strVal val="#ppt_x"/>
                                          </p:val>
                                        </p:tav>
                                      </p:tavLst>
                                    </p:anim>
                                    <p:anim calcmode="lin" valueType="num">
                                      <p:cBhvr>
                                        <p:cTn id="9" dur="898" decel="100000" fill="hold"/>
                                        <p:tgtEl>
                                          <p:spTgt spid="56321"/>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56321"/>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Effect transition="in" filter="fade">
                                      <p:cBhvr>
                                        <p:cTn id="55" dur="1000"/>
                                        <p:tgtEl>
                                          <p:spTgt spid="3">
                                            <p:txEl>
                                              <p:pRg st="5" end="5"/>
                                            </p:txEl>
                                          </p:spTgt>
                                        </p:tgtEl>
                                      </p:cBhvr>
                                    </p:animEffect>
                                    <p:anim calcmode="lin" valueType="num">
                                      <p:cBhvr>
                                        <p:cTn id="5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fade">
                                      <p:cBhvr>
                                        <p:cTn id="63" dur="1000"/>
                                        <p:tgtEl>
                                          <p:spTgt spid="3">
                                            <p:txEl>
                                              <p:pRg st="6" end="6"/>
                                            </p:txEl>
                                          </p:spTgt>
                                        </p:tgtEl>
                                      </p:cBhvr>
                                    </p:animEffect>
                                    <p:anim calcmode="lin" valueType="num">
                                      <p:cBhvr>
                                        <p:cTn id="6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
                                            <p:txEl>
                                              <p:pRg st="7" end="7"/>
                                            </p:txEl>
                                          </p:spTgt>
                                        </p:tgtEl>
                                        <p:attrNameLst>
                                          <p:attrName>style.visibility</p:attrName>
                                        </p:attrNameLst>
                                      </p:cBhvr>
                                      <p:to>
                                        <p:strVal val="visible"/>
                                      </p:to>
                                    </p:set>
                                    <p:animEffect transition="in" filter="fade">
                                      <p:cBhvr>
                                        <p:cTn id="71" dur="1000"/>
                                        <p:tgtEl>
                                          <p:spTgt spid="3">
                                            <p:txEl>
                                              <p:pRg st="7" end="7"/>
                                            </p:txEl>
                                          </p:spTgt>
                                        </p:tgtEl>
                                      </p:cBhvr>
                                    </p:animEffect>
                                    <p:anim calcmode="lin" valueType="num">
                                      <p:cBhvr>
                                        <p:cTn id="7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3" dur="898"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898"/>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Effect transition="in" filter="fade">
                                      <p:cBhvr>
                                        <p:cTn id="79" dur="1000"/>
                                        <p:tgtEl>
                                          <p:spTgt spid="3">
                                            <p:txEl>
                                              <p:pRg st="8" end="8"/>
                                            </p:txEl>
                                          </p:spTgt>
                                        </p:tgtEl>
                                      </p:cBhvr>
                                    </p:animEffect>
                                    <p:anim calcmode="lin" valueType="num">
                                      <p:cBhvr>
                                        <p:cTn id="8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81" dur="898"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898"/>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1"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1" name="Заголовок 1"/>
          <p:cNvSpPr>
            <a:spLocks noGrp="1"/>
          </p:cNvSpPr>
          <p:nvPr>
            <p:ph type="title" idx="4294967295"/>
          </p:nvPr>
        </p:nvSpPr>
        <p:spPr>
          <a:xfrm>
            <a:off x="250825" y="260350"/>
            <a:ext cx="8893175" cy="1139825"/>
          </a:xfrm>
        </p:spPr>
        <p:txBody>
          <a:bodyPr anchorCtr="0"/>
          <a:lstStyle/>
          <a:p>
            <a:pPr eaLnBrk="1" hangingPunct="1">
              <a:defRPr/>
            </a:pPr>
            <a:r>
              <a:rPr lang="ru-RU" sz="3100" b="1" i="1">
                <a:solidFill>
                  <a:srgbClr val="FF3300"/>
                </a:solidFill>
                <a:latin typeface="Bookman Old Style" pitchFamily="18" charset="0"/>
              </a:rPr>
              <a:t>Общение происходит в рамках следующих сфер общения и примерной тематики:</a:t>
            </a:r>
          </a:p>
        </p:txBody>
      </p:sp>
      <p:sp>
        <p:nvSpPr>
          <p:cNvPr id="3" name="Объект 2"/>
          <p:cNvSpPr>
            <a:spLocks noGrp="1"/>
          </p:cNvSpPr>
          <p:nvPr>
            <p:ph idx="4294967295"/>
          </p:nvPr>
        </p:nvSpPr>
        <p:spPr/>
        <p:txBody>
          <a:bodyPr>
            <a:normAutofit/>
          </a:bodyPr>
          <a:lstStyle/>
          <a:p>
            <a:pPr eaLnBrk="1" hangingPunct="1">
              <a:lnSpc>
                <a:spcPct val="80000"/>
              </a:lnSpc>
              <a:defRPr/>
            </a:pPr>
            <a:r>
              <a:rPr lang="ru-RU" sz="2800">
                <a:solidFill>
                  <a:srgbClr val="FF3300"/>
                </a:solidFill>
                <a:latin typeface="Bookman Old Style" pitchFamily="18" charset="0"/>
              </a:rPr>
              <a:t>социально-бытовая сфера общения</a:t>
            </a:r>
            <a:r>
              <a:rPr lang="ru-RU" sz="2800">
                <a:latin typeface="Bookman Old Style" pitchFamily="18" charset="0"/>
              </a:rPr>
              <a:t> (общение в семье и школе, межличностные отношения с друзьями и сверстниками); </a:t>
            </a:r>
          </a:p>
          <a:p>
            <a:pPr eaLnBrk="1" hangingPunct="1">
              <a:lnSpc>
                <a:spcPct val="80000"/>
              </a:lnSpc>
              <a:defRPr/>
            </a:pPr>
            <a:r>
              <a:rPr lang="ru-RU" sz="2800">
                <a:solidFill>
                  <a:srgbClr val="FF3300"/>
                </a:solidFill>
                <a:latin typeface="Bookman Old Style" pitchFamily="18" charset="0"/>
              </a:rPr>
              <a:t>социально-культурная</a:t>
            </a:r>
            <a:r>
              <a:rPr lang="ru-RU" sz="2800">
                <a:latin typeface="Bookman Old Style" pitchFamily="18" charset="0"/>
              </a:rPr>
              <a:t> </a:t>
            </a:r>
            <a:r>
              <a:rPr lang="ru-RU" sz="2800">
                <a:solidFill>
                  <a:srgbClr val="FF3300"/>
                </a:solidFill>
                <a:latin typeface="Bookman Old Style" pitchFamily="18" charset="0"/>
              </a:rPr>
              <a:t>сфера</a:t>
            </a:r>
            <a:r>
              <a:rPr lang="ru-RU" sz="2800">
                <a:latin typeface="Bookman Old Style" pitchFamily="18" charset="0"/>
              </a:rPr>
              <a:t> (досуг и увлечения молодежи; </a:t>
            </a:r>
          </a:p>
          <a:p>
            <a:pPr eaLnBrk="1" hangingPunct="1">
              <a:lnSpc>
                <a:spcPct val="80000"/>
              </a:lnSpc>
              <a:defRPr/>
            </a:pPr>
            <a:r>
              <a:rPr lang="ru-RU" sz="2800">
                <a:solidFill>
                  <a:srgbClr val="FF3300"/>
                </a:solidFill>
                <a:latin typeface="Bookman Old Style" pitchFamily="18" charset="0"/>
              </a:rPr>
              <a:t>страны изучаемого языка</a:t>
            </a:r>
            <a:r>
              <a:rPr lang="ru-RU" sz="2800">
                <a:latin typeface="Bookman Old Style" pitchFamily="18" charset="0"/>
              </a:rPr>
              <a:t>; </a:t>
            </a:r>
          </a:p>
          <a:p>
            <a:pPr eaLnBrk="1" hangingPunct="1">
              <a:lnSpc>
                <a:spcPct val="80000"/>
              </a:lnSpc>
              <a:defRPr/>
            </a:pPr>
            <a:r>
              <a:rPr lang="ru-RU" sz="2800">
                <a:solidFill>
                  <a:srgbClr val="FF3300"/>
                </a:solidFill>
                <a:latin typeface="Bookman Old Style" pitchFamily="18" charset="0"/>
              </a:rPr>
              <a:t>родная страна</a:t>
            </a:r>
            <a:r>
              <a:rPr lang="ru-RU" sz="2800">
                <a:latin typeface="Bookman Old Style" pitchFamily="18" charset="0"/>
              </a:rPr>
              <a:t>; выдающиеся люди, их вклад в науку и мировую культуру; </a:t>
            </a:r>
          </a:p>
          <a:p>
            <a:pPr eaLnBrk="1" hangingPunct="1">
              <a:lnSpc>
                <a:spcPct val="80000"/>
              </a:lnSpc>
              <a:defRPr/>
            </a:pPr>
            <a:r>
              <a:rPr lang="ru-RU" sz="2800">
                <a:solidFill>
                  <a:srgbClr val="FF3300"/>
                </a:solidFill>
                <a:latin typeface="Bookman Old Style" pitchFamily="18" charset="0"/>
              </a:rPr>
              <a:t>природа и проблемы экологии</a:t>
            </a:r>
            <a:r>
              <a:rPr lang="ru-RU" sz="2800">
                <a:latin typeface="Bookman Old Style" pitchFamily="18" charset="0"/>
              </a:rPr>
              <a:t>; </a:t>
            </a:r>
          </a:p>
          <a:p>
            <a:pPr eaLnBrk="1" hangingPunct="1">
              <a:lnSpc>
                <a:spcPct val="80000"/>
              </a:lnSpc>
              <a:defRPr/>
            </a:pPr>
            <a:r>
              <a:rPr lang="ru-RU" sz="2800">
                <a:solidFill>
                  <a:srgbClr val="FF3300"/>
                </a:solidFill>
                <a:latin typeface="Bookman Old Style" pitchFamily="18" charset="0"/>
              </a:rPr>
              <a:t>здоровой образ жизни</a:t>
            </a:r>
            <a:r>
              <a:rPr lang="ru-RU" sz="2800">
                <a:latin typeface="Bookman Old Style" pitchFamily="18" charset="0"/>
              </a:rPr>
              <a:t>; </a:t>
            </a:r>
          </a:p>
          <a:p>
            <a:pPr eaLnBrk="1" hangingPunct="1">
              <a:lnSpc>
                <a:spcPct val="80000"/>
              </a:lnSpc>
              <a:defRPr/>
            </a:pPr>
            <a:r>
              <a:rPr lang="ru-RU" sz="2800">
                <a:solidFill>
                  <a:srgbClr val="FF3300"/>
                </a:solidFill>
                <a:latin typeface="Bookman Old Style" pitchFamily="18" charset="0"/>
              </a:rPr>
              <a:t>учебно-трудовая сфера</a:t>
            </a:r>
            <a:r>
              <a:rPr lang="ru-RU" sz="2800">
                <a:latin typeface="Bookman Old Style" pitchFamily="18" charset="0"/>
              </a:rPr>
              <a:t> (проблема выбора профессии и роль иностранного языка).</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15361"/>
                                        </p:tgtEl>
                                        <p:attrNameLst>
                                          <p:attrName>style.visibility</p:attrName>
                                        </p:attrNameLst>
                                      </p:cBhvr>
                                      <p:to>
                                        <p:strVal val="visible"/>
                                      </p:to>
                                    </p:set>
                                    <p:animEffect transition="in" filter="fade">
                                      <p:cBhvr>
                                        <p:cTn id="7" dur="1000"/>
                                        <p:tgtEl>
                                          <p:spTgt spid="15361"/>
                                        </p:tgtEl>
                                      </p:cBhvr>
                                    </p:animEffect>
                                    <p:anim calcmode="lin" valueType="num">
                                      <p:cBhvr>
                                        <p:cTn id="8" dur="1000" fill="hold"/>
                                        <p:tgtEl>
                                          <p:spTgt spid="15361"/>
                                        </p:tgtEl>
                                        <p:attrNameLst>
                                          <p:attrName>ppt_x</p:attrName>
                                        </p:attrNameLst>
                                      </p:cBhvr>
                                      <p:tavLst>
                                        <p:tav tm="0">
                                          <p:val>
                                            <p:strVal val="#ppt_x"/>
                                          </p:val>
                                        </p:tav>
                                        <p:tav tm="100000">
                                          <p:val>
                                            <p:strVal val="#ppt_x"/>
                                          </p:val>
                                        </p:tav>
                                      </p:tavLst>
                                    </p:anim>
                                    <p:anim calcmode="lin" valueType="num">
                                      <p:cBhvr>
                                        <p:cTn id="9" dur="898" decel="100000" fill="hold"/>
                                        <p:tgtEl>
                                          <p:spTgt spid="15361"/>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15361"/>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Effect transition="in" filter="fade">
                                      <p:cBhvr>
                                        <p:cTn id="55" dur="1000"/>
                                        <p:tgtEl>
                                          <p:spTgt spid="3">
                                            <p:txEl>
                                              <p:pRg st="5" end="5"/>
                                            </p:txEl>
                                          </p:spTgt>
                                        </p:tgtEl>
                                      </p:cBhvr>
                                    </p:animEffect>
                                    <p:anim calcmode="lin" valueType="num">
                                      <p:cBhvr>
                                        <p:cTn id="5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fade">
                                      <p:cBhvr>
                                        <p:cTn id="63" dur="1000"/>
                                        <p:tgtEl>
                                          <p:spTgt spid="3">
                                            <p:txEl>
                                              <p:pRg st="6" end="6"/>
                                            </p:txEl>
                                          </p:spTgt>
                                        </p:tgtEl>
                                      </p:cBhvr>
                                    </p:animEffect>
                                    <p:anim calcmode="lin" valueType="num">
                                      <p:cBhvr>
                                        <p:cTn id="6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nchorCtr="0">
            <a:normAutofit/>
          </a:bodyPr>
          <a:lstStyle/>
          <a:p>
            <a:pPr eaLnBrk="1" hangingPunct="1">
              <a:defRPr/>
            </a:pPr>
            <a:r>
              <a:rPr lang="ru-RU" sz="4000" b="1">
                <a:solidFill>
                  <a:srgbClr val="6600CC"/>
                </a:solidFill>
                <a:latin typeface="Bookman Old Style" pitchFamily="18" charset="0"/>
              </a:rPr>
              <a:t>Виды деятельности, стимулирующие говорение:</a:t>
            </a:r>
          </a:p>
        </p:txBody>
      </p:sp>
      <p:sp>
        <p:nvSpPr>
          <p:cNvPr id="3" name="Объект 2"/>
          <p:cNvSpPr>
            <a:spLocks noGrp="1"/>
          </p:cNvSpPr>
          <p:nvPr>
            <p:ph idx="4294967295"/>
          </p:nvPr>
        </p:nvSpPr>
        <p:spPr/>
        <p:txBody>
          <a:bodyPr>
            <a:normAutofit/>
          </a:bodyPr>
          <a:lstStyle/>
          <a:p>
            <a:pPr eaLnBrk="1" hangingPunct="1">
              <a:lnSpc>
                <a:spcPct val="80000"/>
              </a:lnSpc>
              <a:defRPr/>
            </a:pPr>
            <a:r>
              <a:rPr lang="ru-RU" sz="2000" b="1">
                <a:latin typeface="Bookman Old Style" pitchFamily="18" charset="0"/>
              </a:rPr>
              <a:t>1. Дискуссии.</a:t>
            </a:r>
          </a:p>
          <a:p>
            <a:pPr eaLnBrk="1" hangingPunct="1">
              <a:lnSpc>
                <a:spcPct val="80000"/>
              </a:lnSpc>
              <a:defRPr/>
            </a:pPr>
            <a:r>
              <a:rPr lang="ru-RU" sz="2000" b="1">
                <a:latin typeface="Bookman Old Style" pitchFamily="18" charset="0"/>
              </a:rPr>
              <a:t>2. Ролевая игра.</a:t>
            </a:r>
            <a:endParaRPr lang="ru-RU" sz="2000">
              <a:latin typeface="Bookman Old Style" pitchFamily="18" charset="0"/>
            </a:endParaRPr>
          </a:p>
          <a:p>
            <a:pPr eaLnBrk="1" hangingPunct="1">
              <a:lnSpc>
                <a:spcPct val="80000"/>
              </a:lnSpc>
              <a:defRPr/>
            </a:pPr>
            <a:r>
              <a:rPr lang="ru-RU" sz="2000" b="1">
                <a:latin typeface="Bookman Old Style" pitchFamily="18" charset="0"/>
              </a:rPr>
              <a:t>3. Имитационные модели.</a:t>
            </a:r>
            <a:endParaRPr lang="ru-RU" sz="2000">
              <a:latin typeface="Bookman Old Style" pitchFamily="18" charset="0"/>
            </a:endParaRPr>
          </a:p>
          <a:p>
            <a:pPr eaLnBrk="1" hangingPunct="1">
              <a:lnSpc>
                <a:spcPct val="80000"/>
              </a:lnSpc>
              <a:defRPr/>
            </a:pPr>
            <a:r>
              <a:rPr lang="ru-RU" sz="2000" b="1">
                <a:latin typeface="Bookman Old Style" pitchFamily="18" charset="0"/>
              </a:rPr>
              <a:t>4. Информационный пробел.</a:t>
            </a:r>
            <a:endParaRPr lang="ru-RU" sz="2000">
              <a:latin typeface="Bookman Old Style" pitchFamily="18" charset="0"/>
            </a:endParaRPr>
          </a:p>
          <a:p>
            <a:pPr eaLnBrk="1" hangingPunct="1">
              <a:lnSpc>
                <a:spcPct val="80000"/>
              </a:lnSpc>
              <a:defRPr/>
            </a:pPr>
            <a:r>
              <a:rPr lang="ru-RU" sz="2000" b="1">
                <a:latin typeface="Bookman Old Style" pitchFamily="18" charset="0"/>
              </a:rPr>
              <a:t>5. Мозговой штурм.</a:t>
            </a:r>
            <a:endParaRPr lang="ru-RU" sz="2000">
              <a:latin typeface="Bookman Old Style" pitchFamily="18" charset="0"/>
            </a:endParaRPr>
          </a:p>
          <a:p>
            <a:pPr eaLnBrk="1" hangingPunct="1">
              <a:lnSpc>
                <a:spcPct val="80000"/>
              </a:lnSpc>
              <a:defRPr/>
            </a:pPr>
            <a:r>
              <a:rPr lang="ru-RU" sz="2000" b="1">
                <a:latin typeface="Bookman Old Style" pitchFamily="18" charset="0"/>
              </a:rPr>
              <a:t>6. Рассказывание историй.</a:t>
            </a:r>
          </a:p>
          <a:p>
            <a:pPr eaLnBrk="1" hangingPunct="1">
              <a:lnSpc>
                <a:spcPct val="80000"/>
              </a:lnSpc>
              <a:defRPr/>
            </a:pPr>
            <a:r>
              <a:rPr lang="ru-RU" sz="2000" b="1">
                <a:latin typeface="Bookman Old Style" pitchFamily="18" charset="0"/>
              </a:rPr>
              <a:t>7. Интервью.</a:t>
            </a:r>
            <a:endParaRPr lang="ru-RU" sz="2000">
              <a:latin typeface="Bookman Old Style" pitchFamily="18" charset="0"/>
            </a:endParaRPr>
          </a:p>
          <a:p>
            <a:pPr eaLnBrk="1" hangingPunct="1">
              <a:lnSpc>
                <a:spcPct val="80000"/>
              </a:lnSpc>
              <a:defRPr/>
            </a:pPr>
            <a:r>
              <a:rPr lang="ru-RU" sz="2000" b="1">
                <a:latin typeface="Bookman Old Style" pitchFamily="18" charset="0"/>
              </a:rPr>
              <a:t>8. Завершение истории.</a:t>
            </a:r>
            <a:endParaRPr lang="ru-RU" sz="2000">
              <a:latin typeface="Bookman Old Style" pitchFamily="18" charset="0"/>
            </a:endParaRPr>
          </a:p>
          <a:p>
            <a:pPr eaLnBrk="1" hangingPunct="1">
              <a:lnSpc>
                <a:spcPct val="80000"/>
              </a:lnSpc>
              <a:defRPr/>
            </a:pPr>
            <a:r>
              <a:rPr lang="ru-RU" sz="2000" b="1">
                <a:latin typeface="Bookman Old Style" pitchFamily="18" charset="0"/>
              </a:rPr>
              <a:t>9. Доклады.</a:t>
            </a:r>
            <a:endParaRPr lang="ru-RU" sz="2000">
              <a:latin typeface="Bookman Old Style" pitchFamily="18" charset="0"/>
            </a:endParaRPr>
          </a:p>
          <a:p>
            <a:pPr eaLnBrk="1" hangingPunct="1">
              <a:lnSpc>
                <a:spcPct val="80000"/>
              </a:lnSpc>
              <a:defRPr/>
            </a:pPr>
            <a:r>
              <a:rPr lang="ru-RU" sz="2000" b="1">
                <a:latin typeface="Bookman Old Style" pitchFamily="18" charset="0"/>
              </a:rPr>
              <a:t>10. Рассказ по картинкам.</a:t>
            </a:r>
            <a:endParaRPr lang="ru-RU" sz="2000">
              <a:latin typeface="Bookman Old Style" pitchFamily="18" charset="0"/>
            </a:endParaRPr>
          </a:p>
          <a:p>
            <a:pPr eaLnBrk="1" hangingPunct="1">
              <a:lnSpc>
                <a:spcPct val="80000"/>
              </a:lnSpc>
              <a:defRPr/>
            </a:pPr>
            <a:r>
              <a:rPr lang="ru-RU" sz="2000" b="1">
                <a:latin typeface="Bookman Old Style" pitchFamily="18" charset="0"/>
              </a:rPr>
              <a:t>11. Описание картинки.</a:t>
            </a:r>
            <a:endParaRPr lang="ru-RU" sz="2000">
              <a:latin typeface="Bookman Old Style" pitchFamily="18" charset="0"/>
            </a:endParaRPr>
          </a:p>
          <a:p>
            <a:pPr eaLnBrk="1" hangingPunct="1">
              <a:lnSpc>
                <a:spcPct val="80000"/>
              </a:lnSpc>
              <a:defRPr/>
            </a:pPr>
            <a:r>
              <a:rPr lang="ru-RU" sz="2000" b="1">
                <a:latin typeface="Bookman Old Style" pitchFamily="18" charset="0"/>
              </a:rPr>
              <a:t>12. Найди отличие</a:t>
            </a:r>
            <a:r>
              <a:rPr lang="ru-RU" sz="2000">
                <a:latin typeface="Bookman Old Style" pitchFamily="18" charset="0"/>
              </a:rPr>
              <a:t>.</a:t>
            </a:r>
          </a:p>
          <a:p>
            <a:pPr eaLnBrk="1" hangingPunct="1">
              <a:lnSpc>
                <a:spcPct val="80000"/>
              </a:lnSpc>
              <a:defRPr/>
            </a:pPr>
            <a:r>
              <a:rPr lang="ru-RU" sz="2000" b="1">
                <a:latin typeface="Bookman Old Style" pitchFamily="18" charset="0"/>
              </a:rPr>
              <a:t>13. Использование мультимедийных программ</a:t>
            </a:r>
          </a:p>
          <a:p>
            <a:pPr eaLnBrk="1" hangingPunct="1">
              <a:lnSpc>
                <a:spcPct val="80000"/>
              </a:lnSpc>
              <a:defRPr/>
            </a:pPr>
            <a:r>
              <a:rPr lang="ru-RU" sz="2000" b="1">
                <a:latin typeface="Bookman Old Style" pitchFamily="18" charset="0"/>
              </a:rPr>
              <a:t>14. Метод Video-English</a:t>
            </a:r>
            <a:r>
              <a:rPr lang="ru-RU" sz="2000">
                <a:latin typeface="Bookman Old Style" pitchFamily="18" charset="0"/>
              </a:rPr>
              <a:t> </a:t>
            </a:r>
          </a:p>
          <a:p>
            <a:pPr eaLnBrk="1" hangingPunct="1">
              <a:lnSpc>
                <a:spcPct val="80000"/>
              </a:lnSpc>
              <a:defRPr/>
            </a:pPr>
            <a:r>
              <a:rPr lang="ru-RU" sz="2000" b="1">
                <a:latin typeface="Bookman Old Style" pitchFamily="18" charset="0"/>
              </a:rPr>
              <a:t>15. Использование клише.</a:t>
            </a:r>
            <a:endParaRPr lang="ru-RU" sz="2000">
              <a:latin typeface="Bookman Old Style" pitchFamily="18" charset="0"/>
            </a:endParaRPr>
          </a:p>
          <a:p>
            <a:pPr eaLnBrk="1" hangingPunct="1">
              <a:lnSpc>
                <a:spcPct val="80000"/>
              </a:lnSpc>
              <a:defRPr/>
            </a:pPr>
            <a:endParaRPr lang="ru-RU" sz="2000">
              <a:latin typeface="Bookman Old Style" pitchFamily="18" charset="0"/>
            </a:endParaRPr>
          </a:p>
          <a:p>
            <a:pPr eaLnBrk="1" hangingPunct="1">
              <a:lnSpc>
                <a:spcPct val="80000"/>
              </a:lnSpc>
              <a:defRPr/>
            </a:pPr>
            <a:endParaRPr lang="ru-RU" sz="2000">
              <a:latin typeface="Bookman Old Style" pitchFamily="18" charset="0"/>
            </a:endParaRPr>
          </a:p>
          <a:p>
            <a:pPr eaLnBrk="1" hangingPunct="1">
              <a:lnSpc>
                <a:spcPct val="80000"/>
              </a:lnSpc>
              <a:defRPr/>
            </a:pPr>
            <a:endParaRPr lang="ru-RU" sz="2000">
              <a:latin typeface="Bookman Old Style"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898"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Effect transition="in" filter="fade">
                                      <p:cBhvr>
                                        <p:cTn id="55" dur="1000"/>
                                        <p:tgtEl>
                                          <p:spTgt spid="3">
                                            <p:txEl>
                                              <p:pRg st="5" end="5"/>
                                            </p:txEl>
                                          </p:spTgt>
                                        </p:tgtEl>
                                      </p:cBhvr>
                                    </p:animEffect>
                                    <p:anim calcmode="lin" valueType="num">
                                      <p:cBhvr>
                                        <p:cTn id="5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fade">
                                      <p:cBhvr>
                                        <p:cTn id="63" dur="1000"/>
                                        <p:tgtEl>
                                          <p:spTgt spid="3">
                                            <p:txEl>
                                              <p:pRg st="6" end="6"/>
                                            </p:txEl>
                                          </p:spTgt>
                                        </p:tgtEl>
                                      </p:cBhvr>
                                    </p:animEffect>
                                    <p:anim calcmode="lin" valueType="num">
                                      <p:cBhvr>
                                        <p:cTn id="6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
                                            <p:txEl>
                                              <p:pRg st="7" end="7"/>
                                            </p:txEl>
                                          </p:spTgt>
                                        </p:tgtEl>
                                        <p:attrNameLst>
                                          <p:attrName>style.visibility</p:attrName>
                                        </p:attrNameLst>
                                      </p:cBhvr>
                                      <p:to>
                                        <p:strVal val="visible"/>
                                      </p:to>
                                    </p:set>
                                    <p:animEffect transition="in" filter="fade">
                                      <p:cBhvr>
                                        <p:cTn id="71" dur="1000"/>
                                        <p:tgtEl>
                                          <p:spTgt spid="3">
                                            <p:txEl>
                                              <p:pRg st="7" end="7"/>
                                            </p:txEl>
                                          </p:spTgt>
                                        </p:tgtEl>
                                      </p:cBhvr>
                                    </p:animEffect>
                                    <p:anim calcmode="lin" valueType="num">
                                      <p:cBhvr>
                                        <p:cTn id="7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3" dur="898"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898"/>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Effect transition="in" filter="fade">
                                      <p:cBhvr>
                                        <p:cTn id="79" dur="1000"/>
                                        <p:tgtEl>
                                          <p:spTgt spid="3">
                                            <p:txEl>
                                              <p:pRg st="8" end="8"/>
                                            </p:txEl>
                                          </p:spTgt>
                                        </p:tgtEl>
                                      </p:cBhvr>
                                    </p:animEffect>
                                    <p:anim calcmode="lin" valueType="num">
                                      <p:cBhvr>
                                        <p:cTn id="8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81" dur="898"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898"/>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7" presetClass="entr" presetSubtype="0" fill="hold" grpId="0" nodeType="clickEffect">
                                  <p:stCondLst>
                                    <p:cond delay="0"/>
                                  </p:stCondLst>
                                  <p:childTnLst>
                                    <p:set>
                                      <p:cBhvr>
                                        <p:cTn id="86" dur="1" fill="hold">
                                          <p:stCondLst>
                                            <p:cond delay="0"/>
                                          </p:stCondLst>
                                        </p:cTn>
                                        <p:tgtEl>
                                          <p:spTgt spid="3">
                                            <p:txEl>
                                              <p:pRg st="9" end="9"/>
                                            </p:txEl>
                                          </p:spTgt>
                                        </p:tgtEl>
                                        <p:attrNameLst>
                                          <p:attrName>style.visibility</p:attrName>
                                        </p:attrNameLst>
                                      </p:cBhvr>
                                      <p:to>
                                        <p:strVal val="visible"/>
                                      </p:to>
                                    </p:set>
                                    <p:animEffect transition="in" filter="fade">
                                      <p:cBhvr>
                                        <p:cTn id="87" dur="1000"/>
                                        <p:tgtEl>
                                          <p:spTgt spid="3">
                                            <p:txEl>
                                              <p:pRg st="9" end="9"/>
                                            </p:txEl>
                                          </p:spTgt>
                                        </p:tgtEl>
                                      </p:cBhvr>
                                    </p:animEffect>
                                    <p:anim calcmode="lin" valueType="num">
                                      <p:cBhvr>
                                        <p:cTn id="8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89" dur="898"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90" dur="100" accel="100000" fill="hold">
                                          <p:stCondLst>
                                            <p:cond delay="898"/>
                                          </p:stCondLst>
                                        </p:cTn>
                                        <p:tgtEl>
                                          <p:spTgt spid="3">
                                            <p:txEl>
                                              <p:pRg st="9" end="9"/>
                                            </p:txEl>
                                          </p:spTgt>
                                        </p:tgtEl>
                                        <p:attrNameLst>
                                          <p:attrName>ppt_y</p:attrName>
                                        </p:attrNameLst>
                                      </p:cBhvr>
                                      <p:tavLst>
                                        <p:tav tm="0">
                                          <p:val>
                                            <p:strVal val="#ppt_y-.03"/>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37" presetClass="entr" presetSubtype="0" fill="hold" grpId="0" nodeType="clickEffect">
                                  <p:stCondLst>
                                    <p:cond delay="0"/>
                                  </p:stCondLst>
                                  <p:childTnLst>
                                    <p:set>
                                      <p:cBhvr>
                                        <p:cTn id="94" dur="1" fill="hold">
                                          <p:stCondLst>
                                            <p:cond delay="0"/>
                                          </p:stCondLst>
                                        </p:cTn>
                                        <p:tgtEl>
                                          <p:spTgt spid="3">
                                            <p:txEl>
                                              <p:pRg st="10" end="10"/>
                                            </p:txEl>
                                          </p:spTgt>
                                        </p:tgtEl>
                                        <p:attrNameLst>
                                          <p:attrName>style.visibility</p:attrName>
                                        </p:attrNameLst>
                                      </p:cBhvr>
                                      <p:to>
                                        <p:strVal val="visible"/>
                                      </p:to>
                                    </p:set>
                                    <p:animEffect transition="in" filter="fade">
                                      <p:cBhvr>
                                        <p:cTn id="95" dur="1000"/>
                                        <p:tgtEl>
                                          <p:spTgt spid="3">
                                            <p:txEl>
                                              <p:pRg st="10" end="10"/>
                                            </p:txEl>
                                          </p:spTgt>
                                        </p:tgtEl>
                                      </p:cBhvr>
                                    </p:animEffect>
                                    <p:anim calcmode="lin" valueType="num">
                                      <p:cBhvr>
                                        <p:cTn id="9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97" dur="898" decel="100000" fill="hold"/>
                                        <p:tgtEl>
                                          <p:spTgt spid="3">
                                            <p:txEl>
                                              <p:pRg st="10" end="10"/>
                                            </p:txEl>
                                          </p:spTgt>
                                        </p:tgtEl>
                                        <p:attrNameLst>
                                          <p:attrName>ppt_y</p:attrName>
                                        </p:attrNameLst>
                                      </p:cBhvr>
                                      <p:tavLst>
                                        <p:tav tm="0">
                                          <p:val>
                                            <p:strVal val="#ppt_y+1"/>
                                          </p:val>
                                        </p:tav>
                                        <p:tav tm="100000">
                                          <p:val>
                                            <p:strVal val="#ppt_y-.03"/>
                                          </p:val>
                                        </p:tav>
                                      </p:tavLst>
                                    </p:anim>
                                    <p:anim calcmode="lin" valueType="num">
                                      <p:cBhvr>
                                        <p:cTn id="98" dur="100" accel="100000" fill="hold">
                                          <p:stCondLst>
                                            <p:cond delay="898"/>
                                          </p:stCondLst>
                                        </p:cTn>
                                        <p:tgtEl>
                                          <p:spTgt spid="3">
                                            <p:txEl>
                                              <p:pRg st="10" end="10"/>
                                            </p:txEl>
                                          </p:spTgt>
                                        </p:tgtEl>
                                        <p:attrNameLst>
                                          <p:attrName>ppt_y</p:attrName>
                                        </p:attrNameLst>
                                      </p:cBhvr>
                                      <p:tavLst>
                                        <p:tav tm="0">
                                          <p:val>
                                            <p:strVal val="#ppt_y-.03"/>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7" presetClass="entr" presetSubtype="0" fill="hold" grpId="0" nodeType="clickEffect">
                                  <p:stCondLst>
                                    <p:cond delay="0"/>
                                  </p:stCondLst>
                                  <p:childTnLst>
                                    <p:set>
                                      <p:cBhvr>
                                        <p:cTn id="102" dur="1" fill="hold">
                                          <p:stCondLst>
                                            <p:cond delay="0"/>
                                          </p:stCondLst>
                                        </p:cTn>
                                        <p:tgtEl>
                                          <p:spTgt spid="3">
                                            <p:txEl>
                                              <p:pRg st="11" end="11"/>
                                            </p:txEl>
                                          </p:spTgt>
                                        </p:tgtEl>
                                        <p:attrNameLst>
                                          <p:attrName>style.visibility</p:attrName>
                                        </p:attrNameLst>
                                      </p:cBhvr>
                                      <p:to>
                                        <p:strVal val="visible"/>
                                      </p:to>
                                    </p:set>
                                    <p:animEffect transition="in" filter="fade">
                                      <p:cBhvr>
                                        <p:cTn id="103" dur="1000"/>
                                        <p:tgtEl>
                                          <p:spTgt spid="3">
                                            <p:txEl>
                                              <p:pRg st="11" end="11"/>
                                            </p:txEl>
                                          </p:spTgt>
                                        </p:tgtEl>
                                      </p:cBhvr>
                                    </p:animEffect>
                                    <p:anim calcmode="lin" valueType="num">
                                      <p:cBhvr>
                                        <p:cTn id="10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105" dur="898" decel="100000" fill="hold"/>
                                        <p:tgtEl>
                                          <p:spTgt spid="3">
                                            <p:txEl>
                                              <p:pRg st="11" end="11"/>
                                            </p:txEl>
                                          </p:spTgt>
                                        </p:tgtEl>
                                        <p:attrNameLst>
                                          <p:attrName>ppt_y</p:attrName>
                                        </p:attrNameLst>
                                      </p:cBhvr>
                                      <p:tavLst>
                                        <p:tav tm="0">
                                          <p:val>
                                            <p:strVal val="#ppt_y+1"/>
                                          </p:val>
                                        </p:tav>
                                        <p:tav tm="100000">
                                          <p:val>
                                            <p:strVal val="#ppt_y-.03"/>
                                          </p:val>
                                        </p:tav>
                                      </p:tavLst>
                                    </p:anim>
                                    <p:anim calcmode="lin" valueType="num">
                                      <p:cBhvr>
                                        <p:cTn id="106" dur="100" accel="100000" fill="hold">
                                          <p:stCondLst>
                                            <p:cond delay="898"/>
                                          </p:stCondLst>
                                        </p:cTn>
                                        <p:tgtEl>
                                          <p:spTgt spid="3">
                                            <p:txEl>
                                              <p:pRg st="11" end="11"/>
                                            </p:txEl>
                                          </p:spTgt>
                                        </p:tgtEl>
                                        <p:attrNameLst>
                                          <p:attrName>ppt_y</p:attrName>
                                        </p:attrNameLst>
                                      </p:cBhvr>
                                      <p:tavLst>
                                        <p:tav tm="0">
                                          <p:val>
                                            <p:strVal val="#ppt_y-.03"/>
                                          </p:val>
                                        </p:tav>
                                        <p:tav tm="100000">
                                          <p:val>
                                            <p:strVal val="#ppt_y"/>
                                          </p:val>
                                        </p:tav>
                                      </p:tavLst>
                                    </p:anim>
                                  </p:childTnLst>
                                </p:cTn>
                              </p:par>
                            </p:childTnLst>
                          </p:cTn>
                        </p:par>
                      </p:childTnLst>
                    </p:cTn>
                  </p:par>
                  <p:par>
                    <p:cTn id="107" fill="hold">
                      <p:stCondLst>
                        <p:cond delay="indefinite"/>
                      </p:stCondLst>
                      <p:childTnLst>
                        <p:par>
                          <p:cTn id="108" fill="hold">
                            <p:stCondLst>
                              <p:cond delay="0"/>
                            </p:stCondLst>
                            <p:childTnLst>
                              <p:par>
                                <p:cTn id="109" presetID="37" presetClass="entr" presetSubtype="0" fill="hold" grpId="0" nodeType="clickEffect">
                                  <p:stCondLst>
                                    <p:cond delay="0"/>
                                  </p:stCondLst>
                                  <p:childTnLst>
                                    <p:set>
                                      <p:cBhvr>
                                        <p:cTn id="110" dur="1" fill="hold">
                                          <p:stCondLst>
                                            <p:cond delay="0"/>
                                          </p:stCondLst>
                                        </p:cTn>
                                        <p:tgtEl>
                                          <p:spTgt spid="3">
                                            <p:txEl>
                                              <p:pRg st="12" end="12"/>
                                            </p:txEl>
                                          </p:spTgt>
                                        </p:tgtEl>
                                        <p:attrNameLst>
                                          <p:attrName>style.visibility</p:attrName>
                                        </p:attrNameLst>
                                      </p:cBhvr>
                                      <p:to>
                                        <p:strVal val="visible"/>
                                      </p:to>
                                    </p:set>
                                    <p:animEffect transition="in" filter="fade">
                                      <p:cBhvr>
                                        <p:cTn id="111" dur="1000"/>
                                        <p:tgtEl>
                                          <p:spTgt spid="3">
                                            <p:txEl>
                                              <p:pRg st="12" end="12"/>
                                            </p:txEl>
                                          </p:spTgt>
                                        </p:tgtEl>
                                      </p:cBhvr>
                                    </p:animEffect>
                                    <p:anim calcmode="lin" valueType="num">
                                      <p:cBhvr>
                                        <p:cTn id="112" dur="1000" fill="hold"/>
                                        <p:tgtEl>
                                          <p:spTgt spid="3">
                                            <p:txEl>
                                              <p:pRg st="12" end="12"/>
                                            </p:txEl>
                                          </p:spTgt>
                                        </p:tgtEl>
                                        <p:attrNameLst>
                                          <p:attrName>ppt_x</p:attrName>
                                        </p:attrNameLst>
                                      </p:cBhvr>
                                      <p:tavLst>
                                        <p:tav tm="0">
                                          <p:val>
                                            <p:strVal val="#ppt_x"/>
                                          </p:val>
                                        </p:tav>
                                        <p:tav tm="100000">
                                          <p:val>
                                            <p:strVal val="#ppt_x"/>
                                          </p:val>
                                        </p:tav>
                                      </p:tavLst>
                                    </p:anim>
                                    <p:anim calcmode="lin" valueType="num">
                                      <p:cBhvr>
                                        <p:cTn id="113" dur="898" decel="100000" fill="hold"/>
                                        <p:tgtEl>
                                          <p:spTgt spid="3">
                                            <p:txEl>
                                              <p:pRg st="12" end="12"/>
                                            </p:txEl>
                                          </p:spTgt>
                                        </p:tgtEl>
                                        <p:attrNameLst>
                                          <p:attrName>ppt_y</p:attrName>
                                        </p:attrNameLst>
                                      </p:cBhvr>
                                      <p:tavLst>
                                        <p:tav tm="0">
                                          <p:val>
                                            <p:strVal val="#ppt_y+1"/>
                                          </p:val>
                                        </p:tav>
                                        <p:tav tm="100000">
                                          <p:val>
                                            <p:strVal val="#ppt_y-.03"/>
                                          </p:val>
                                        </p:tav>
                                      </p:tavLst>
                                    </p:anim>
                                    <p:anim calcmode="lin" valueType="num">
                                      <p:cBhvr>
                                        <p:cTn id="114" dur="100" accel="100000" fill="hold">
                                          <p:stCondLst>
                                            <p:cond delay="898"/>
                                          </p:stCondLst>
                                        </p:cTn>
                                        <p:tgtEl>
                                          <p:spTgt spid="3">
                                            <p:txEl>
                                              <p:pRg st="12" end="12"/>
                                            </p:txEl>
                                          </p:spTgt>
                                        </p:tgtEl>
                                        <p:attrNameLst>
                                          <p:attrName>ppt_y</p:attrName>
                                        </p:attrNameLst>
                                      </p:cBhvr>
                                      <p:tavLst>
                                        <p:tav tm="0">
                                          <p:val>
                                            <p:strVal val="#ppt_y-.03"/>
                                          </p:val>
                                        </p:tav>
                                        <p:tav tm="100000">
                                          <p:val>
                                            <p:strVal val="#ppt_y"/>
                                          </p:val>
                                        </p:tav>
                                      </p:tavLst>
                                    </p:anim>
                                  </p:childTnLst>
                                </p:cTn>
                              </p:par>
                            </p:childTnLst>
                          </p:cTn>
                        </p:par>
                      </p:childTnLst>
                    </p:cTn>
                  </p:par>
                  <p:par>
                    <p:cTn id="115" fill="hold">
                      <p:stCondLst>
                        <p:cond delay="indefinite"/>
                      </p:stCondLst>
                      <p:childTnLst>
                        <p:par>
                          <p:cTn id="116" fill="hold">
                            <p:stCondLst>
                              <p:cond delay="0"/>
                            </p:stCondLst>
                            <p:childTnLst>
                              <p:par>
                                <p:cTn id="117" presetID="37" presetClass="entr" presetSubtype="0" fill="hold" grpId="0" nodeType="clickEffect">
                                  <p:stCondLst>
                                    <p:cond delay="0"/>
                                  </p:stCondLst>
                                  <p:childTnLst>
                                    <p:set>
                                      <p:cBhvr>
                                        <p:cTn id="118" dur="1" fill="hold">
                                          <p:stCondLst>
                                            <p:cond delay="0"/>
                                          </p:stCondLst>
                                        </p:cTn>
                                        <p:tgtEl>
                                          <p:spTgt spid="3">
                                            <p:txEl>
                                              <p:pRg st="13" end="13"/>
                                            </p:txEl>
                                          </p:spTgt>
                                        </p:tgtEl>
                                        <p:attrNameLst>
                                          <p:attrName>style.visibility</p:attrName>
                                        </p:attrNameLst>
                                      </p:cBhvr>
                                      <p:to>
                                        <p:strVal val="visible"/>
                                      </p:to>
                                    </p:set>
                                    <p:animEffect transition="in" filter="fade">
                                      <p:cBhvr>
                                        <p:cTn id="119" dur="1000"/>
                                        <p:tgtEl>
                                          <p:spTgt spid="3">
                                            <p:txEl>
                                              <p:pRg st="13" end="13"/>
                                            </p:txEl>
                                          </p:spTgt>
                                        </p:tgtEl>
                                      </p:cBhvr>
                                    </p:animEffect>
                                    <p:anim calcmode="lin" valueType="num">
                                      <p:cBhvr>
                                        <p:cTn id="120" dur="1000" fill="hold"/>
                                        <p:tgtEl>
                                          <p:spTgt spid="3">
                                            <p:txEl>
                                              <p:pRg st="13" end="13"/>
                                            </p:txEl>
                                          </p:spTgt>
                                        </p:tgtEl>
                                        <p:attrNameLst>
                                          <p:attrName>ppt_x</p:attrName>
                                        </p:attrNameLst>
                                      </p:cBhvr>
                                      <p:tavLst>
                                        <p:tav tm="0">
                                          <p:val>
                                            <p:strVal val="#ppt_x"/>
                                          </p:val>
                                        </p:tav>
                                        <p:tav tm="100000">
                                          <p:val>
                                            <p:strVal val="#ppt_x"/>
                                          </p:val>
                                        </p:tav>
                                      </p:tavLst>
                                    </p:anim>
                                    <p:anim calcmode="lin" valueType="num">
                                      <p:cBhvr>
                                        <p:cTn id="121" dur="898" decel="100000" fill="hold"/>
                                        <p:tgtEl>
                                          <p:spTgt spid="3">
                                            <p:txEl>
                                              <p:pRg st="13" end="13"/>
                                            </p:txEl>
                                          </p:spTgt>
                                        </p:tgtEl>
                                        <p:attrNameLst>
                                          <p:attrName>ppt_y</p:attrName>
                                        </p:attrNameLst>
                                      </p:cBhvr>
                                      <p:tavLst>
                                        <p:tav tm="0">
                                          <p:val>
                                            <p:strVal val="#ppt_y+1"/>
                                          </p:val>
                                        </p:tav>
                                        <p:tav tm="100000">
                                          <p:val>
                                            <p:strVal val="#ppt_y-.03"/>
                                          </p:val>
                                        </p:tav>
                                      </p:tavLst>
                                    </p:anim>
                                    <p:anim calcmode="lin" valueType="num">
                                      <p:cBhvr>
                                        <p:cTn id="122" dur="100" accel="100000" fill="hold">
                                          <p:stCondLst>
                                            <p:cond delay="898"/>
                                          </p:stCondLst>
                                        </p:cTn>
                                        <p:tgtEl>
                                          <p:spTgt spid="3">
                                            <p:txEl>
                                              <p:pRg st="13" end="13"/>
                                            </p:txEl>
                                          </p:spTgt>
                                        </p:tgtEl>
                                        <p:attrNameLst>
                                          <p:attrName>ppt_y</p:attrName>
                                        </p:attrNameLst>
                                      </p:cBhvr>
                                      <p:tavLst>
                                        <p:tav tm="0">
                                          <p:val>
                                            <p:strVal val="#ppt_y-.03"/>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37" presetClass="entr" presetSubtype="0" fill="hold" grpId="0" nodeType="clickEffect">
                                  <p:stCondLst>
                                    <p:cond delay="0"/>
                                  </p:stCondLst>
                                  <p:childTnLst>
                                    <p:set>
                                      <p:cBhvr>
                                        <p:cTn id="126" dur="1" fill="hold">
                                          <p:stCondLst>
                                            <p:cond delay="0"/>
                                          </p:stCondLst>
                                        </p:cTn>
                                        <p:tgtEl>
                                          <p:spTgt spid="3">
                                            <p:txEl>
                                              <p:pRg st="14" end="14"/>
                                            </p:txEl>
                                          </p:spTgt>
                                        </p:tgtEl>
                                        <p:attrNameLst>
                                          <p:attrName>style.visibility</p:attrName>
                                        </p:attrNameLst>
                                      </p:cBhvr>
                                      <p:to>
                                        <p:strVal val="visible"/>
                                      </p:to>
                                    </p:set>
                                    <p:animEffect transition="in" filter="fade">
                                      <p:cBhvr>
                                        <p:cTn id="127" dur="1000"/>
                                        <p:tgtEl>
                                          <p:spTgt spid="3">
                                            <p:txEl>
                                              <p:pRg st="14" end="14"/>
                                            </p:txEl>
                                          </p:spTgt>
                                        </p:tgtEl>
                                      </p:cBhvr>
                                    </p:animEffect>
                                    <p:anim calcmode="lin" valueType="num">
                                      <p:cBhvr>
                                        <p:cTn id="128" dur="1000" fill="hold"/>
                                        <p:tgtEl>
                                          <p:spTgt spid="3">
                                            <p:txEl>
                                              <p:pRg st="14" end="14"/>
                                            </p:txEl>
                                          </p:spTgt>
                                        </p:tgtEl>
                                        <p:attrNameLst>
                                          <p:attrName>ppt_x</p:attrName>
                                        </p:attrNameLst>
                                      </p:cBhvr>
                                      <p:tavLst>
                                        <p:tav tm="0">
                                          <p:val>
                                            <p:strVal val="#ppt_x"/>
                                          </p:val>
                                        </p:tav>
                                        <p:tav tm="100000">
                                          <p:val>
                                            <p:strVal val="#ppt_x"/>
                                          </p:val>
                                        </p:tav>
                                      </p:tavLst>
                                    </p:anim>
                                    <p:anim calcmode="lin" valueType="num">
                                      <p:cBhvr>
                                        <p:cTn id="129" dur="898" decel="100000" fill="hold"/>
                                        <p:tgtEl>
                                          <p:spTgt spid="3">
                                            <p:txEl>
                                              <p:pRg st="14" end="14"/>
                                            </p:txEl>
                                          </p:spTgt>
                                        </p:tgtEl>
                                        <p:attrNameLst>
                                          <p:attrName>ppt_y</p:attrName>
                                        </p:attrNameLst>
                                      </p:cBhvr>
                                      <p:tavLst>
                                        <p:tav tm="0">
                                          <p:val>
                                            <p:strVal val="#ppt_y+1"/>
                                          </p:val>
                                        </p:tav>
                                        <p:tav tm="100000">
                                          <p:val>
                                            <p:strVal val="#ppt_y-.03"/>
                                          </p:val>
                                        </p:tav>
                                      </p:tavLst>
                                    </p:anim>
                                    <p:anim calcmode="lin" valueType="num">
                                      <p:cBhvr>
                                        <p:cTn id="130" dur="100" accel="100000" fill="hold">
                                          <p:stCondLst>
                                            <p:cond delay="898"/>
                                          </p:stCondLst>
                                        </p:cTn>
                                        <p:tgtEl>
                                          <p:spTgt spid="3">
                                            <p:txEl>
                                              <p:pRg st="14" end="1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539750" y="274638"/>
            <a:ext cx="8424863" cy="777875"/>
          </a:xfrm>
        </p:spPr>
        <p:txBody>
          <a:bodyPr anchorCtr="0">
            <a:normAutofit/>
          </a:bodyPr>
          <a:lstStyle/>
          <a:p>
            <a:pPr eaLnBrk="1" hangingPunct="1">
              <a:defRPr/>
            </a:pPr>
            <a:r>
              <a:rPr lang="ru-RU" sz="3200" b="1" i="1">
                <a:solidFill>
                  <a:srgbClr val="6600CC"/>
                </a:solidFill>
                <a:latin typeface="Bookman Old Style" pitchFamily="18" charset="0"/>
              </a:rPr>
              <a:t>Подготовка к сдаче Устной части ОГЭ</a:t>
            </a:r>
            <a:r>
              <a:rPr lang="ru-RU" sz="4000" b="1" i="1">
                <a:solidFill>
                  <a:srgbClr val="6600CC"/>
                </a:solidFill>
                <a:latin typeface="Bookman Old Style" pitchFamily="18" charset="0"/>
              </a:rPr>
              <a:t/>
            </a:r>
            <a:br>
              <a:rPr lang="ru-RU" sz="4000" b="1" i="1">
                <a:solidFill>
                  <a:srgbClr val="6600CC"/>
                </a:solidFill>
                <a:latin typeface="Bookman Old Style" pitchFamily="18" charset="0"/>
              </a:rPr>
            </a:br>
            <a:endParaRPr lang="ru-RU" sz="4000" b="1" i="1">
              <a:solidFill>
                <a:srgbClr val="6600CC"/>
              </a:solidFill>
              <a:latin typeface="Bookman Old Style" pitchFamily="18" charset="0"/>
            </a:endParaRPr>
          </a:p>
        </p:txBody>
      </p:sp>
      <p:sp>
        <p:nvSpPr>
          <p:cNvPr id="3" name="Объект 2"/>
          <p:cNvSpPr>
            <a:spLocks noGrp="1"/>
          </p:cNvSpPr>
          <p:nvPr>
            <p:ph idx="4294967295"/>
          </p:nvPr>
        </p:nvSpPr>
        <p:spPr>
          <a:xfrm>
            <a:off x="0" y="836613"/>
            <a:ext cx="9144000" cy="5616575"/>
          </a:xfrm>
        </p:spPr>
        <p:txBody>
          <a:bodyPr>
            <a:normAutofit/>
          </a:bodyPr>
          <a:lstStyle/>
          <a:p>
            <a:pPr algn="ctr" eaLnBrk="1" hangingPunct="1">
              <a:lnSpc>
                <a:spcPct val="80000"/>
              </a:lnSpc>
              <a:buFont typeface="Wingdings" pitchFamily="2" charset="2"/>
              <a:buNone/>
              <a:defRPr/>
            </a:pPr>
            <a:r>
              <a:rPr lang="ru-RU" sz="2200" b="1">
                <a:latin typeface="Bookman Old Style" pitchFamily="18" charset="0"/>
              </a:rPr>
              <a:t>Памятка: Как выполнить задание 1.</a:t>
            </a:r>
            <a:endParaRPr lang="ru-RU" sz="2200">
              <a:latin typeface="Bookman Old Style" pitchFamily="18" charset="0"/>
            </a:endParaRPr>
          </a:p>
          <a:p>
            <a:pPr algn="ctr" eaLnBrk="1" hangingPunct="1">
              <a:lnSpc>
                <a:spcPct val="80000"/>
              </a:lnSpc>
              <a:buFont typeface="Wingdings" pitchFamily="2" charset="2"/>
              <a:buNone/>
              <a:defRPr/>
            </a:pPr>
            <a:r>
              <a:rPr lang="ru-RU" sz="2200" b="1">
                <a:latin typeface="Bookman Old Style" pitchFamily="18" charset="0"/>
              </a:rPr>
              <a:t>До чтения текста вслух</a:t>
            </a:r>
            <a:r>
              <a:rPr lang="ru-RU" sz="2200">
                <a:latin typeface="Bookman Old Style" pitchFamily="18" charset="0"/>
              </a:rPr>
              <a:t> </a:t>
            </a:r>
          </a:p>
          <a:p>
            <a:pPr eaLnBrk="1" hangingPunct="1">
              <a:lnSpc>
                <a:spcPct val="80000"/>
              </a:lnSpc>
              <a:defRPr/>
            </a:pPr>
            <a:r>
              <a:rPr lang="ru-RU" sz="2200">
                <a:latin typeface="Bookman Old Style" pitchFamily="18" charset="0"/>
              </a:rPr>
              <a:t>прочитайте инструкцию к заданию;</a:t>
            </a:r>
          </a:p>
          <a:p>
            <a:pPr eaLnBrk="1" hangingPunct="1">
              <a:lnSpc>
                <a:spcPct val="80000"/>
              </a:lnSpc>
              <a:defRPr/>
            </a:pPr>
            <a:r>
              <a:rPr lang="ru-RU" sz="2200">
                <a:latin typeface="Bookman Old Style" pitchFamily="18" charset="0"/>
              </a:rPr>
              <a:t>просмотрите текст, чтобы понять его содержание;</a:t>
            </a:r>
          </a:p>
          <a:p>
            <a:pPr eaLnBrk="1" hangingPunct="1">
              <a:lnSpc>
                <a:spcPct val="80000"/>
              </a:lnSpc>
              <a:defRPr/>
            </a:pPr>
            <a:r>
              <a:rPr lang="ru-RU" sz="2200">
                <a:latin typeface="Bookman Old Style" pitchFamily="18" charset="0"/>
              </a:rPr>
              <a:t>помните,</a:t>
            </a:r>
            <a:r>
              <a:rPr lang="ru-RU" sz="2200" b="1">
                <a:latin typeface="Bookman Old Style" pitchFamily="18" charset="0"/>
              </a:rPr>
              <a:t> </a:t>
            </a:r>
            <a:r>
              <a:rPr lang="ru-RU" sz="2200">
                <a:latin typeface="Bookman Old Style" pitchFamily="18" charset="0"/>
              </a:rPr>
              <a:t>что время подготовки ограничено 1.5 минутами.</a:t>
            </a:r>
          </a:p>
          <a:p>
            <a:pPr algn="ctr" eaLnBrk="1" hangingPunct="1">
              <a:lnSpc>
                <a:spcPct val="80000"/>
              </a:lnSpc>
              <a:buFont typeface="Wingdings" pitchFamily="2" charset="2"/>
              <a:buNone/>
              <a:defRPr/>
            </a:pPr>
            <a:r>
              <a:rPr lang="ru-RU" sz="2200" b="1">
                <a:latin typeface="Bookman Old Style" pitchFamily="18" charset="0"/>
              </a:rPr>
              <a:t>Во время чтения текста вслух</a:t>
            </a:r>
            <a:r>
              <a:rPr lang="ru-RU" sz="2200">
                <a:latin typeface="Bookman Old Style" pitchFamily="18" charset="0"/>
              </a:rPr>
              <a:t> </a:t>
            </a:r>
          </a:p>
          <a:p>
            <a:pPr eaLnBrk="1" hangingPunct="1">
              <a:lnSpc>
                <a:spcPct val="80000"/>
              </a:lnSpc>
              <a:defRPr/>
            </a:pPr>
            <a:r>
              <a:rPr lang="ru-RU" sz="2200">
                <a:latin typeface="Bookman Old Style" pitchFamily="18" charset="0"/>
              </a:rPr>
              <a:t>соблюдайте правила чтения и произношения;</a:t>
            </a:r>
          </a:p>
          <a:p>
            <a:pPr eaLnBrk="1" hangingPunct="1">
              <a:lnSpc>
                <a:spcPct val="80000"/>
              </a:lnSpc>
              <a:defRPr/>
            </a:pPr>
            <a:r>
              <a:rPr lang="ru-RU" sz="2200">
                <a:latin typeface="Bookman Old Style" pitchFamily="18" charset="0"/>
              </a:rPr>
              <a:t>соблюдайте фразовое ударение: выделяйте голосом ударные слова и не выделяйте голосом неударные слова;</a:t>
            </a:r>
          </a:p>
          <a:p>
            <a:pPr eaLnBrk="1" hangingPunct="1">
              <a:lnSpc>
                <a:spcPct val="80000"/>
              </a:lnSpc>
              <a:defRPr/>
            </a:pPr>
            <a:r>
              <a:rPr lang="ru-RU" sz="2200">
                <a:latin typeface="Bookman Old Style" pitchFamily="18" charset="0"/>
              </a:rPr>
              <a:t> не забывайте о логическом ударении, с помощью которого вы можете выделить любое, даже неударное слово; </a:t>
            </a:r>
          </a:p>
          <a:p>
            <a:pPr eaLnBrk="1" hangingPunct="1">
              <a:lnSpc>
                <a:spcPct val="80000"/>
              </a:lnSpc>
              <a:defRPr/>
            </a:pPr>
            <a:r>
              <a:rPr lang="ru-RU" sz="2200">
                <a:latin typeface="Bookman Old Style" pitchFamily="18" charset="0"/>
              </a:rPr>
              <a:t>правильно расставляйте паузы в предложениях;</a:t>
            </a:r>
          </a:p>
          <a:p>
            <a:pPr eaLnBrk="1" hangingPunct="1">
              <a:lnSpc>
                <a:spcPct val="80000"/>
              </a:lnSpc>
              <a:defRPr/>
            </a:pPr>
            <a:r>
              <a:rPr lang="ru-RU" sz="2200">
                <a:latin typeface="Bookman Old Style" pitchFamily="18" charset="0"/>
              </a:rPr>
              <a:t>читайте с правильной интонацией каждую смысловую группу и предложение в соответствии с его коммуникативным типом; </a:t>
            </a:r>
          </a:p>
          <a:p>
            <a:pPr eaLnBrk="1" hangingPunct="1">
              <a:lnSpc>
                <a:spcPct val="80000"/>
              </a:lnSpc>
              <a:defRPr/>
            </a:pPr>
            <a:r>
              <a:rPr lang="ru-RU" sz="2200">
                <a:latin typeface="Bookman Old Style" pitchFamily="18" charset="0"/>
              </a:rPr>
              <a:t>не допускайте необоснованных и длинных пауз между словами внутри предложения и между предложениями (время чтения текста ограничено 1.5 минутами), выдерживайте средний темп чтения.</a:t>
            </a:r>
          </a:p>
          <a:p>
            <a:pPr eaLnBrk="1" hangingPunct="1">
              <a:lnSpc>
                <a:spcPct val="80000"/>
              </a:lnSpc>
              <a:buFont typeface="Wingdings" pitchFamily="2" charset="2"/>
              <a:buNone/>
              <a:defRPr/>
            </a:pPr>
            <a:endParaRPr lang="ru-RU" sz="2200">
              <a:latin typeface="Bookman Old Style" pitchFamily="18" charset="0"/>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898"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898"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898"/>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37" presetClass="entr" presetSubtype="0" fill="hold" grpId="0" nodeType="clickEffect">
                                  <p:stCondLst>
                                    <p:cond delay="0"/>
                                  </p:stCondLst>
                                  <p:childTnLst>
                                    <p:set>
                                      <p:cBhvr>
                                        <p:cTn id="54" dur="1" fill="hold">
                                          <p:stCondLst>
                                            <p:cond delay="0"/>
                                          </p:stCondLst>
                                        </p:cTn>
                                        <p:tgtEl>
                                          <p:spTgt spid="3">
                                            <p:txEl>
                                              <p:pRg st="5" end="5"/>
                                            </p:txEl>
                                          </p:spTgt>
                                        </p:tgtEl>
                                        <p:attrNameLst>
                                          <p:attrName>style.visibility</p:attrName>
                                        </p:attrNameLst>
                                      </p:cBhvr>
                                      <p:to>
                                        <p:strVal val="visible"/>
                                      </p:to>
                                    </p:set>
                                    <p:animEffect transition="in" filter="fade">
                                      <p:cBhvr>
                                        <p:cTn id="55" dur="1000"/>
                                        <p:tgtEl>
                                          <p:spTgt spid="3">
                                            <p:txEl>
                                              <p:pRg st="5" end="5"/>
                                            </p:txEl>
                                          </p:spTgt>
                                        </p:tgtEl>
                                      </p:cBhvr>
                                    </p:animEffect>
                                    <p:anim calcmode="lin" valueType="num">
                                      <p:cBhvr>
                                        <p:cTn id="5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57" dur="898" decel="100000" fill="hold"/>
                                        <p:tgtEl>
                                          <p:spTgt spid="3">
                                            <p:txEl>
                                              <p:pRg st="5" end="5"/>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898"/>
                                          </p:stCondLst>
                                        </p:cTn>
                                        <p:tgtEl>
                                          <p:spTgt spid="3">
                                            <p:txEl>
                                              <p:pRg st="5" end="5"/>
                                            </p:txEl>
                                          </p:spTgt>
                                        </p:tgtEl>
                                        <p:attrNameLst>
                                          <p:attrName>ppt_y</p:attrName>
                                        </p:attrNameLst>
                                      </p:cBhvr>
                                      <p:tavLst>
                                        <p:tav tm="0">
                                          <p:val>
                                            <p:strVal val="#ppt_y-.03"/>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37" presetClass="entr" presetSubtype="0" fill="hold" grpId="0" nodeType="clickEffect">
                                  <p:stCondLst>
                                    <p:cond delay="0"/>
                                  </p:stCondLst>
                                  <p:childTnLst>
                                    <p:set>
                                      <p:cBhvr>
                                        <p:cTn id="62" dur="1" fill="hold">
                                          <p:stCondLst>
                                            <p:cond delay="0"/>
                                          </p:stCondLst>
                                        </p:cTn>
                                        <p:tgtEl>
                                          <p:spTgt spid="3">
                                            <p:txEl>
                                              <p:pRg st="6" end="6"/>
                                            </p:txEl>
                                          </p:spTgt>
                                        </p:tgtEl>
                                        <p:attrNameLst>
                                          <p:attrName>style.visibility</p:attrName>
                                        </p:attrNameLst>
                                      </p:cBhvr>
                                      <p:to>
                                        <p:strVal val="visible"/>
                                      </p:to>
                                    </p:set>
                                    <p:animEffect transition="in" filter="fade">
                                      <p:cBhvr>
                                        <p:cTn id="63" dur="1000"/>
                                        <p:tgtEl>
                                          <p:spTgt spid="3">
                                            <p:txEl>
                                              <p:pRg st="6" end="6"/>
                                            </p:txEl>
                                          </p:spTgt>
                                        </p:tgtEl>
                                      </p:cBhvr>
                                    </p:animEffect>
                                    <p:anim calcmode="lin" valueType="num">
                                      <p:cBhvr>
                                        <p:cTn id="64"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65" dur="898" decel="100000" fill="hold"/>
                                        <p:tgtEl>
                                          <p:spTgt spid="3">
                                            <p:txEl>
                                              <p:pRg st="6" end="6"/>
                                            </p:txEl>
                                          </p:spTgt>
                                        </p:tgtEl>
                                        <p:attrNameLst>
                                          <p:attrName>ppt_y</p:attrName>
                                        </p:attrNameLst>
                                      </p:cBhvr>
                                      <p:tavLst>
                                        <p:tav tm="0">
                                          <p:val>
                                            <p:strVal val="#ppt_y+1"/>
                                          </p:val>
                                        </p:tav>
                                        <p:tav tm="100000">
                                          <p:val>
                                            <p:strVal val="#ppt_y-.03"/>
                                          </p:val>
                                        </p:tav>
                                      </p:tavLst>
                                    </p:anim>
                                    <p:anim calcmode="lin" valueType="num">
                                      <p:cBhvr>
                                        <p:cTn id="66" dur="100" accel="100000" fill="hold">
                                          <p:stCondLst>
                                            <p:cond delay="898"/>
                                          </p:stCondLst>
                                        </p:cTn>
                                        <p:tgtEl>
                                          <p:spTgt spid="3">
                                            <p:txEl>
                                              <p:pRg st="6" end="6"/>
                                            </p:txEl>
                                          </p:spTgt>
                                        </p:tgtEl>
                                        <p:attrNameLst>
                                          <p:attrName>ppt_y</p:attrName>
                                        </p:attrNameLst>
                                      </p:cBhvr>
                                      <p:tavLst>
                                        <p:tav tm="0">
                                          <p:val>
                                            <p:strVal val="#ppt_y-.03"/>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37" presetClass="entr" presetSubtype="0" fill="hold" grpId="0" nodeType="clickEffect">
                                  <p:stCondLst>
                                    <p:cond delay="0"/>
                                  </p:stCondLst>
                                  <p:childTnLst>
                                    <p:set>
                                      <p:cBhvr>
                                        <p:cTn id="70" dur="1" fill="hold">
                                          <p:stCondLst>
                                            <p:cond delay="0"/>
                                          </p:stCondLst>
                                        </p:cTn>
                                        <p:tgtEl>
                                          <p:spTgt spid="3">
                                            <p:txEl>
                                              <p:pRg st="7" end="7"/>
                                            </p:txEl>
                                          </p:spTgt>
                                        </p:tgtEl>
                                        <p:attrNameLst>
                                          <p:attrName>style.visibility</p:attrName>
                                        </p:attrNameLst>
                                      </p:cBhvr>
                                      <p:to>
                                        <p:strVal val="visible"/>
                                      </p:to>
                                    </p:set>
                                    <p:animEffect transition="in" filter="fade">
                                      <p:cBhvr>
                                        <p:cTn id="71" dur="1000"/>
                                        <p:tgtEl>
                                          <p:spTgt spid="3">
                                            <p:txEl>
                                              <p:pRg st="7" end="7"/>
                                            </p:txEl>
                                          </p:spTgt>
                                        </p:tgtEl>
                                      </p:cBhvr>
                                    </p:animEffect>
                                    <p:anim calcmode="lin" valueType="num">
                                      <p:cBhvr>
                                        <p:cTn id="72"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73" dur="898" decel="100000" fill="hold"/>
                                        <p:tgtEl>
                                          <p:spTgt spid="3">
                                            <p:txEl>
                                              <p:pRg st="7" end="7"/>
                                            </p:txEl>
                                          </p:spTgt>
                                        </p:tgtEl>
                                        <p:attrNameLst>
                                          <p:attrName>ppt_y</p:attrName>
                                        </p:attrNameLst>
                                      </p:cBhvr>
                                      <p:tavLst>
                                        <p:tav tm="0">
                                          <p:val>
                                            <p:strVal val="#ppt_y+1"/>
                                          </p:val>
                                        </p:tav>
                                        <p:tav tm="100000">
                                          <p:val>
                                            <p:strVal val="#ppt_y-.03"/>
                                          </p:val>
                                        </p:tav>
                                      </p:tavLst>
                                    </p:anim>
                                    <p:anim calcmode="lin" valueType="num">
                                      <p:cBhvr>
                                        <p:cTn id="74" dur="100" accel="100000" fill="hold">
                                          <p:stCondLst>
                                            <p:cond delay="898"/>
                                          </p:stCondLst>
                                        </p:cTn>
                                        <p:tgtEl>
                                          <p:spTgt spid="3">
                                            <p:txEl>
                                              <p:pRg st="7" end="7"/>
                                            </p:txEl>
                                          </p:spTgt>
                                        </p:tgtEl>
                                        <p:attrNameLst>
                                          <p:attrName>ppt_y</p:attrName>
                                        </p:attrNameLst>
                                      </p:cBhvr>
                                      <p:tavLst>
                                        <p:tav tm="0">
                                          <p:val>
                                            <p:strVal val="#ppt_y-.03"/>
                                          </p:val>
                                        </p:tav>
                                        <p:tav tm="100000">
                                          <p:val>
                                            <p:strVal val="#ppt_y"/>
                                          </p:val>
                                        </p:tav>
                                      </p:tavLst>
                                    </p:anim>
                                  </p:childTnLst>
                                </p:cTn>
                              </p:par>
                            </p:childTnLst>
                          </p:cTn>
                        </p:par>
                      </p:childTnLst>
                    </p:cTn>
                  </p:par>
                  <p:par>
                    <p:cTn id="75" fill="hold">
                      <p:stCondLst>
                        <p:cond delay="indefinite"/>
                      </p:stCondLst>
                      <p:childTnLst>
                        <p:par>
                          <p:cTn id="76" fill="hold">
                            <p:stCondLst>
                              <p:cond delay="0"/>
                            </p:stCondLst>
                            <p:childTnLst>
                              <p:par>
                                <p:cTn id="77" presetID="37" presetClass="entr" presetSubtype="0" fill="hold" grpId="0" nodeType="clickEffect">
                                  <p:stCondLst>
                                    <p:cond delay="0"/>
                                  </p:stCondLst>
                                  <p:childTnLst>
                                    <p:set>
                                      <p:cBhvr>
                                        <p:cTn id="78" dur="1" fill="hold">
                                          <p:stCondLst>
                                            <p:cond delay="0"/>
                                          </p:stCondLst>
                                        </p:cTn>
                                        <p:tgtEl>
                                          <p:spTgt spid="3">
                                            <p:txEl>
                                              <p:pRg st="8" end="8"/>
                                            </p:txEl>
                                          </p:spTgt>
                                        </p:tgtEl>
                                        <p:attrNameLst>
                                          <p:attrName>style.visibility</p:attrName>
                                        </p:attrNameLst>
                                      </p:cBhvr>
                                      <p:to>
                                        <p:strVal val="visible"/>
                                      </p:to>
                                    </p:set>
                                    <p:animEffect transition="in" filter="fade">
                                      <p:cBhvr>
                                        <p:cTn id="79" dur="1000"/>
                                        <p:tgtEl>
                                          <p:spTgt spid="3">
                                            <p:txEl>
                                              <p:pRg st="8" end="8"/>
                                            </p:txEl>
                                          </p:spTgt>
                                        </p:tgtEl>
                                      </p:cBhvr>
                                    </p:animEffect>
                                    <p:anim calcmode="lin" valueType="num">
                                      <p:cBhvr>
                                        <p:cTn id="80"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81" dur="898" decel="100000" fill="hold"/>
                                        <p:tgtEl>
                                          <p:spTgt spid="3">
                                            <p:txEl>
                                              <p:pRg st="8" end="8"/>
                                            </p:txEl>
                                          </p:spTgt>
                                        </p:tgtEl>
                                        <p:attrNameLst>
                                          <p:attrName>ppt_y</p:attrName>
                                        </p:attrNameLst>
                                      </p:cBhvr>
                                      <p:tavLst>
                                        <p:tav tm="0">
                                          <p:val>
                                            <p:strVal val="#ppt_y+1"/>
                                          </p:val>
                                        </p:tav>
                                        <p:tav tm="100000">
                                          <p:val>
                                            <p:strVal val="#ppt_y-.03"/>
                                          </p:val>
                                        </p:tav>
                                      </p:tavLst>
                                    </p:anim>
                                    <p:anim calcmode="lin" valueType="num">
                                      <p:cBhvr>
                                        <p:cTn id="82" dur="100" accel="100000" fill="hold">
                                          <p:stCondLst>
                                            <p:cond delay="898"/>
                                          </p:stCondLst>
                                        </p:cTn>
                                        <p:tgtEl>
                                          <p:spTgt spid="3">
                                            <p:txEl>
                                              <p:pRg st="8" end="8"/>
                                            </p:txEl>
                                          </p:spTgt>
                                        </p:tgtEl>
                                        <p:attrNameLst>
                                          <p:attrName>ppt_y</p:attrName>
                                        </p:attrNameLst>
                                      </p:cBhvr>
                                      <p:tavLst>
                                        <p:tav tm="0">
                                          <p:val>
                                            <p:strVal val="#ppt_y-.03"/>
                                          </p:val>
                                        </p:tav>
                                        <p:tav tm="100000">
                                          <p:val>
                                            <p:strVal val="#ppt_y"/>
                                          </p:val>
                                        </p:tav>
                                      </p:tavLst>
                                    </p:anim>
                                  </p:childTnLst>
                                </p:cTn>
                              </p:par>
                            </p:childTnLst>
                          </p:cTn>
                        </p:par>
                      </p:childTnLst>
                    </p:cTn>
                  </p:par>
                  <p:par>
                    <p:cTn id="83" fill="hold">
                      <p:stCondLst>
                        <p:cond delay="indefinite"/>
                      </p:stCondLst>
                      <p:childTnLst>
                        <p:par>
                          <p:cTn id="84" fill="hold">
                            <p:stCondLst>
                              <p:cond delay="0"/>
                            </p:stCondLst>
                            <p:childTnLst>
                              <p:par>
                                <p:cTn id="85" presetID="37" presetClass="entr" presetSubtype="0" fill="hold" grpId="0" nodeType="clickEffect">
                                  <p:stCondLst>
                                    <p:cond delay="0"/>
                                  </p:stCondLst>
                                  <p:childTnLst>
                                    <p:set>
                                      <p:cBhvr>
                                        <p:cTn id="86" dur="1" fill="hold">
                                          <p:stCondLst>
                                            <p:cond delay="0"/>
                                          </p:stCondLst>
                                        </p:cTn>
                                        <p:tgtEl>
                                          <p:spTgt spid="3">
                                            <p:txEl>
                                              <p:pRg st="9" end="9"/>
                                            </p:txEl>
                                          </p:spTgt>
                                        </p:tgtEl>
                                        <p:attrNameLst>
                                          <p:attrName>style.visibility</p:attrName>
                                        </p:attrNameLst>
                                      </p:cBhvr>
                                      <p:to>
                                        <p:strVal val="visible"/>
                                      </p:to>
                                    </p:set>
                                    <p:animEffect transition="in" filter="fade">
                                      <p:cBhvr>
                                        <p:cTn id="87" dur="1000"/>
                                        <p:tgtEl>
                                          <p:spTgt spid="3">
                                            <p:txEl>
                                              <p:pRg st="9" end="9"/>
                                            </p:txEl>
                                          </p:spTgt>
                                        </p:tgtEl>
                                      </p:cBhvr>
                                    </p:animEffect>
                                    <p:anim calcmode="lin" valueType="num">
                                      <p:cBhvr>
                                        <p:cTn id="88"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p:cTn id="89" dur="898" decel="100000" fill="hold"/>
                                        <p:tgtEl>
                                          <p:spTgt spid="3">
                                            <p:txEl>
                                              <p:pRg st="9" end="9"/>
                                            </p:txEl>
                                          </p:spTgt>
                                        </p:tgtEl>
                                        <p:attrNameLst>
                                          <p:attrName>ppt_y</p:attrName>
                                        </p:attrNameLst>
                                      </p:cBhvr>
                                      <p:tavLst>
                                        <p:tav tm="0">
                                          <p:val>
                                            <p:strVal val="#ppt_y+1"/>
                                          </p:val>
                                        </p:tav>
                                        <p:tav tm="100000">
                                          <p:val>
                                            <p:strVal val="#ppt_y-.03"/>
                                          </p:val>
                                        </p:tav>
                                      </p:tavLst>
                                    </p:anim>
                                    <p:anim calcmode="lin" valueType="num">
                                      <p:cBhvr>
                                        <p:cTn id="90" dur="100" accel="100000" fill="hold">
                                          <p:stCondLst>
                                            <p:cond delay="898"/>
                                          </p:stCondLst>
                                        </p:cTn>
                                        <p:tgtEl>
                                          <p:spTgt spid="3">
                                            <p:txEl>
                                              <p:pRg st="9" end="9"/>
                                            </p:txEl>
                                          </p:spTgt>
                                        </p:tgtEl>
                                        <p:attrNameLst>
                                          <p:attrName>ppt_y</p:attrName>
                                        </p:attrNameLst>
                                      </p:cBhvr>
                                      <p:tavLst>
                                        <p:tav tm="0">
                                          <p:val>
                                            <p:strVal val="#ppt_y-.03"/>
                                          </p:val>
                                        </p:tav>
                                        <p:tav tm="100000">
                                          <p:val>
                                            <p:strVal val="#ppt_y"/>
                                          </p:val>
                                        </p:tav>
                                      </p:tavLst>
                                    </p:anim>
                                  </p:childTnLst>
                                </p:cTn>
                              </p:par>
                            </p:childTnLst>
                          </p:cTn>
                        </p:par>
                      </p:childTnLst>
                    </p:cTn>
                  </p:par>
                  <p:par>
                    <p:cTn id="91" fill="hold">
                      <p:stCondLst>
                        <p:cond delay="indefinite"/>
                      </p:stCondLst>
                      <p:childTnLst>
                        <p:par>
                          <p:cTn id="92" fill="hold">
                            <p:stCondLst>
                              <p:cond delay="0"/>
                            </p:stCondLst>
                            <p:childTnLst>
                              <p:par>
                                <p:cTn id="93" presetID="37" presetClass="entr" presetSubtype="0" fill="hold" grpId="0" nodeType="clickEffect">
                                  <p:stCondLst>
                                    <p:cond delay="0"/>
                                  </p:stCondLst>
                                  <p:childTnLst>
                                    <p:set>
                                      <p:cBhvr>
                                        <p:cTn id="94" dur="1" fill="hold">
                                          <p:stCondLst>
                                            <p:cond delay="0"/>
                                          </p:stCondLst>
                                        </p:cTn>
                                        <p:tgtEl>
                                          <p:spTgt spid="3">
                                            <p:txEl>
                                              <p:pRg st="10" end="10"/>
                                            </p:txEl>
                                          </p:spTgt>
                                        </p:tgtEl>
                                        <p:attrNameLst>
                                          <p:attrName>style.visibility</p:attrName>
                                        </p:attrNameLst>
                                      </p:cBhvr>
                                      <p:to>
                                        <p:strVal val="visible"/>
                                      </p:to>
                                    </p:set>
                                    <p:animEffect transition="in" filter="fade">
                                      <p:cBhvr>
                                        <p:cTn id="95" dur="1000"/>
                                        <p:tgtEl>
                                          <p:spTgt spid="3">
                                            <p:txEl>
                                              <p:pRg st="10" end="10"/>
                                            </p:txEl>
                                          </p:spTgt>
                                        </p:tgtEl>
                                      </p:cBhvr>
                                    </p:animEffect>
                                    <p:anim calcmode="lin" valueType="num">
                                      <p:cBhvr>
                                        <p:cTn id="96"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97" dur="898" decel="100000" fill="hold"/>
                                        <p:tgtEl>
                                          <p:spTgt spid="3">
                                            <p:txEl>
                                              <p:pRg st="10" end="10"/>
                                            </p:txEl>
                                          </p:spTgt>
                                        </p:tgtEl>
                                        <p:attrNameLst>
                                          <p:attrName>ppt_y</p:attrName>
                                        </p:attrNameLst>
                                      </p:cBhvr>
                                      <p:tavLst>
                                        <p:tav tm="0">
                                          <p:val>
                                            <p:strVal val="#ppt_y+1"/>
                                          </p:val>
                                        </p:tav>
                                        <p:tav tm="100000">
                                          <p:val>
                                            <p:strVal val="#ppt_y-.03"/>
                                          </p:val>
                                        </p:tav>
                                      </p:tavLst>
                                    </p:anim>
                                    <p:anim calcmode="lin" valueType="num">
                                      <p:cBhvr>
                                        <p:cTn id="98" dur="100" accel="100000" fill="hold">
                                          <p:stCondLst>
                                            <p:cond delay="898"/>
                                          </p:stCondLst>
                                        </p:cTn>
                                        <p:tgtEl>
                                          <p:spTgt spid="3">
                                            <p:txEl>
                                              <p:pRg st="10" end="10"/>
                                            </p:txEl>
                                          </p:spTgt>
                                        </p:tgtEl>
                                        <p:attrNameLst>
                                          <p:attrName>ppt_y</p:attrName>
                                        </p:attrNameLst>
                                      </p:cBhvr>
                                      <p:tavLst>
                                        <p:tav tm="0">
                                          <p:val>
                                            <p:strVal val="#ppt_y-.03"/>
                                          </p:val>
                                        </p:tav>
                                        <p:tav tm="100000">
                                          <p:val>
                                            <p:strVal val="#ppt_y"/>
                                          </p:val>
                                        </p:tav>
                                      </p:tavLst>
                                    </p:anim>
                                  </p:childTnLst>
                                </p:cTn>
                              </p:par>
                            </p:childTnLst>
                          </p:cTn>
                        </p:par>
                      </p:childTnLst>
                    </p:cTn>
                  </p:par>
                  <p:par>
                    <p:cTn id="99" fill="hold">
                      <p:stCondLst>
                        <p:cond delay="indefinite"/>
                      </p:stCondLst>
                      <p:childTnLst>
                        <p:par>
                          <p:cTn id="100" fill="hold">
                            <p:stCondLst>
                              <p:cond delay="0"/>
                            </p:stCondLst>
                            <p:childTnLst>
                              <p:par>
                                <p:cTn id="101" presetID="37" presetClass="entr" presetSubtype="0" fill="hold" grpId="0" nodeType="clickEffect">
                                  <p:stCondLst>
                                    <p:cond delay="0"/>
                                  </p:stCondLst>
                                  <p:childTnLst>
                                    <p:set>
                                      <p:cBhvr>
                                        <p:cTn id="102" dur="1" fill="hold">
                                          <p:stCondLst>
                                            <p:cond delay="0"/>
                                          </p:stCondLst>
                                        </p:cTn>
                                        <p:tgtEl>
                                          <p:spTgt spid="3">
                                            <p:txEl>
                                              <p:pRg st="11" end="11"/>
                                            </p:txEl>
                                          </p:spTgt>
                                        </p:tgtEl>
                                        <p:attrNameLst>
                                          <p:attrName>style.visibility</p:attrName>
                                        </p:attrNameLst>
                                      </p:cBhvr>
                                      <p:to>
                                        <p:strVal val="visible"/>
                                      </p:to>
                                    </p:set>
                                    <p:animEffect transition="in" filter="fade">
                                      <p:cBhvr>
                                        <p:cTn id="103" dur="1000"/>
                                        <p:tgtEl>
                                          <p:spTgt spid="3">
                                            <p:txEl>
                                              <p:pRg st="11" end="11"/>
                                            </p:txEl>
                                          </p:spTgt>
                                        </p:tgtEl>
                                      </p:cBhvr>
                                    </p:animEffect>
                                    <p:anim calcmode="lin" valueType="num">
                                      <p:cBhvr>
                                        <p:cTn id="104"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p:cTn id="105" dur="898" decel="100000" fill="hold"/>
                                        <p:tgtEl>
                                          <p:spTgt spid="3">
                                            <p:txEl>
                                              <p:pRg st="11" end="11"/>
                                            </p:txEl>
                                          </p:spTgt>
                                        </p:tgtEl>
                                        <p:attrNameLst>
                                          <p:attrName>ppt_y</p:attrName>
                                        </p:attrNameLst>
                                      </p:cBhvr>
                                      <p:tavLst>
                                        <p:tav tm="0">
                                          <p:val>
                                            <p:strVal val="#ppt_y+1"/>
                                          </p:val>
                                        </p:tav>
                                        <p:tav tm="100000">
                                          <p:val>
                                            <p:strVal val="#ppt_y-.03"/>
                                          </p:val>
                                        </p:tav>
                                      </p:tavLst>
                                    </p:anim>
                                    <p:anim calcmode="lin" valueType="num">
                                      <p:cBhvr>
                                        <p:cTn id="106" dur="100" accel="100000" fill="hold">
                                          <p:stCondLst>
                                            <p:cond delay="898"/>
                                          </p:stCondLst>
                                        </p:cTn>
                                        <p:tgtEl>
                                          <p:spTgt spid="3">
                                            <p:txEl>
                                              <p:pRg st="11" end="11"/>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p:txBody>
          <a:bodyPr anchorCtr="0">
            <a:normAutofit/>
          </a:bodyPr>
          <a:lstStyle/>
          <a:p>
            <a:pPr eaLnBrk="1" hangingPunct="1">
              <a:defRPr/>
            </a:pPr>
            <a:r>
              <a:rPr lang="ru-RU" sz="3600">
                <a:latin typeface="Bookman Old Style" pitchFamily="18" charset="0"/>
              </a:rPr>
              <a:t>Чтение небольшого текста научно-популярного характера:</a:t>
            </a:r>
          </a:p>
        </p:txBody>
      </p:sp>
      <p:sp>
        <p:nvSpPr>
          <p:cNvPr id="3" name="Объект 2"/>
          <p:cNvSpPr>
            <a:spLocks noGrp="1"/>
          </p:cNvSpPr>
          <p:nvPr>
            <p:ph idx="4294967295"/>
          </p:nvPr>
        </p:nvSpPr>
        <p:spPr/>
        <p:txBody>
          <a:bodyPr>
            <a:normAutofit/>
          </a:bodyPr>
          <a:lstStyle/>
          <a:p>
            <a:pPr eaLnBrk="1" hangingPunct="1">
              <a:lnSpc>
                <a:spcPct val="90000"/>
              </a:lnSpc>
              <a:defRPr/>
            </a:pPr>
            <a:r>
              <a:rPr lang="ru-RU" sz="3000">
                <a:latin typeface="Bookman Old Style" pitchFamily="18" charset="0"/>
              </a:rPr>
              <a:t>1. Внимательно прочитать текст задания про себя;</a:t>
            </a:r>
          </a:p>
          <a:p>
            <a:pPr eaLnBrk="1" hangingPunct="1">
              <a:lnSpc>
                <a:spcPct val="90000"/>
              </a:lnSpc>
              <a:defRPr/>
            </a:pPr>
            <a:r>
              <a:rPr lang="ru-RU" sz="3000">
                <a:latin typeface="Bookman Old Style" pitchFamily="18" charset="0"/>
              </a:rPr>
              <a:t>2. Просмотреть текст и выделить синтагмы в длинных предложениях, трудные для произношения слова; </a:t>
            </a:r>
          </a:p>
          <a:p>
            <a:pPr eaLnBrk="1" hangingPunct="1">
              <a:lnSpc>
                <a:spcPct val="90000"/>
              </a:lnSpc>
              <a:defRPr/>
            </a:pPr>
            <a:r>
              <a:rPr lang="ru-RU" sz="3000">
                <a:latin typeface="Bookman Old Style" pitchFamily="18" charset="0"/>
              </a:rPr>
              <a:t>3.  Продумать интонацию различных типов коммуникативных предложений;</a:t>
            </a:r>
          </a:p>
          <a:p>
            <a:pPr eaLnBrk="1" hangingPunct="1">
              <a:lnSpc>
                <a:spcPct val="90000"/>
              </a:lnSpc>
              <a:defRPr/>
            </a:pPr>
            <a:r>
              <a:rPr lang="ru-RU" sz="3000">
                <a:latin typeface="Bookman Old Style" pitchFamily="18" charset="0"/>
              </a:rPr>
              <a:t>4. Прочитать текст шепотом, а потом вслух, обращая внимание на слитность и беглость речи.</a:t>
            </a: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898"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898"/>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898"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898"/>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898"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898"/>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898"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898"/>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898"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898"/>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5" name="Picture 2" descr="watermarked - oge-chtenie"/>
          <p:cNvPicPr>
            <a:picLocks noChangeAspect="1" noChangeArrowheads="1"/>
          </p:cNvPicPr>
          <p:nvPr/>
        </p:nvPicPr>
        <p:blipFill>
          <a:blip r:embed="rId2"/>
          <a:srcRect/>
          <a:stretch>
            <a:fillRect/>
          </a:stretch>
        </p:blipFill>
        <p:spPr bwMode="auto">
          <a:xfrm>
            <a:off x="22225" y="0"/>
            <a:ext cx="9121775" cy="6858000"/>
          </a:xfrm>
          <a:prstGeom prst="rect">
            <a:avLst/>
          </a:prstGeom>
          <a:noFill/>
          <a:ln w="9525">
            <a:noFill/>
            <a:miter lim="800000"/>
            <a:headEnd/>
            <a:tailEnd/>
          </a:ln>
        </p:spPr>
      </p:pic>
    </p:spTree>
  </p:cSld>
  <p:clrMapOvr>
    <a:masterClrMapping/>
  </p:clrMapOvr>
  <p:transition>
    <p:wipe dir="d"/>
  </p:transition>
  <p:timing>
    <p:tnLst>
      <p:par>
        <p:cTn id="1" dur="indefinite" restart="never" nodeType="tmRoot"/>
      </p:par>
    </p:tnLst>
  </p:timing>
</p:sld>
</file>

<file path=ppt/theme/theme1.xml><?xml version="1.0" encoding="utf-8"?>
<a:theme xmlns:a="http://schemas.openxmlformats.org/drawingml/2006/main" name="Глобус">
  <a:themeElements>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fontScheme name="Глобус">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Globe</Template>
  <TotalTime>374</TotalTime>
  <Words>3262</Words>
  <Application>Microsoft Office PowerPoint</Application>
  <PresentationFormat>Экран (4:3)</PresentationFormat>
  <Paragraphs>235</Paragraphs>
  <Slides>43</Slides>
  <Notes>0</Notes>
  <HiddenSlides>0</HiddenSlides>
  <MMClips>0</MMClips>
  <ScaleCrop>false</ScaleCrop>
  <HeadingPairs>
    <vt:vector size="6" baseType="variant">
      <vt:variant>
        <vt:lpstr>Использованные шрифты</vt:lpstr>
      </vt:variant>
      <vt:variant>
        <vt:i4>8</vt:i4>
      </vt:variant>
      <vt:variant>
        <vt:lpstr>Шаблон оформления</vt:lpstr>
      </vt:variant>
      <vt:variant>
        <vt:i4>2</vt:i4>
      </vt:variant>
      <vt:variant>
        <vt:lpstr>Заголовки слайдов</vt:lpstr>
      </vt:variant>
      <vt:variant>
        <vt:i4>43</vt:i4>
      </vt:variant>
    </vt:vector>
  </HeadingPairs>
  <TitlesOfParts>
    <vt:vector size="53" baseType="lpstr">
      <vt:lpstr>Bookman Old Style</vt:lpstr>
      <vt:lpstr>Arial</vt:lpstr>
      <vt:lpstr>Verdana</vt:lpstr>
      <vt:lpstr>Wingdings</vt:lpstr>
      <vt:lpstr>Calibri</vt:lpstr>
      <vt:lpstr>AnastasiaScript</vt:lpstr>
      <vt:lpstr>Times New Roman</vt:lpstr>
      <vt:lpstr>Arial CYR</vt:lpstr>
      <vt:lpstr>Глобус</vt:lpstr>
      <vt:lpstr>Глобус</vt:lpstr>
      <vt:lpstr>Методический практикум «Технология подготовки учащихся к сдаче ОГЭ. Раздел «Говорение»</vt:lpstr>
      <vt:lpstr>Проведение ОГЭ по иностранным языкам (раздел «Говорение») включает выполнение 3-х заданий:</vt:lpstr>
      <vt:lpstr>Новая модель устной части экзамена</vt:lpstr>
      <vt:lpstr>Слайд 4</vt:lpstr>
      <vt:lpstr>Общение происходит в рамках следующих сфер общения и примерной тематики:</vt:lpstr>
      <vt:lpstr>Виды деятельности, стимулирующие говорение:</vt:lpstr>
      <vt:lpstr>Подготовка к сдаче Устной части ОГЭ </vt:lpstr>
      <vt:lpstr>Чтение небольшого текста научно-популярного характера:</vt:lpstr>
      <vt:lpstr>Слайд 9</vt:lpstr>
      <vt:lpstr>Слайд 10</vt:lpstr>
      <vt:lpstr>    Task 1. You are going to read the text aloud. You have 1.5 minutes to read the text silently, and then be ready to read it aloud. Remember that you will not have more than 2 minutes for reading aloud.  </vt:lpstr>
      <vt:lpstr>Пример комментария эксперта к записи </vt:lpstr>
      <vt:lpstr>Критерии оценивания выполнения задания 1  (Чтение вслух) – максимум 2 балла</vt:lpstr>
      <vt:lpstr>При чтении вслух участник ОГЭ должен продемонстрировать следующие фонетические навыки:</vt:lpstr>
      <vt:lpstr>При оценивании выполнения данного задания важно правильно классифицировать фонетические ошибки, искажающие смысл</vt:lpstr>
      <vt:lpstr>Раздел 5 (Говорение, задание 2)</vt:lpstr>
      <vt:lpstr> В ходе выполнения этого задания участнику ОГЭ должен продемонстрировать следующие умения диалогической речи: </vt:lpstr>
      <vt:lpstr>Задание 2 Диалог-расспрос условного телефонного опроса на определенную тему.</vt:lpstr>
      <vt:lpstr>Критерии оценивания выполнения задания 2 (Условный диалог-расспрос) максимум 6 баллов</vt:lpstr>
      <vt:lpstr>Слайд 20</vt:lpstr>
      <vt:lpstr>Слайд 21</vt:lpstr>
      <vt:lpstr>Пример задания в формате вопрос-ответ:</vt:lpstr>
      <vt:lpstr>Стратегии выполнения задания 2 (условный диалог-расспрос) </vt:lpstr>
      <vt:lpstr>Задание 3 Тематическое монологическое высказывание</vt:lpstr>
      <vt:lpstr>Task 5 You are going to give a talk about the city/town you live in. You will have to start in 1,5 minutes and speak for not more than 2 minutes. </vt:lpstr>
      <vt:lpstr>Участник ОГЭ полно и развернуто раскрывает все пункты, указанные в задании, дает точный и развернутый ответ на каждый пункт плана</vt:lpstr>
      <vt:lpstr>Критерий языкового оформления речи оценивает:</vt:lpstr>
      <vt:lpstr>  Часть 3 — монолог на основе картинки. Перед глазами у вас будет картинка (но она нужна лишь для опоры, а не для описания!), и вопросы, на которые требуется дать ответ.   -Why people like travelling?  -What way of travelling you prefer and why?   -Whether you prefer to be a package tourist or to be a backpacking traveler? Why?    </vt:lpstr>
      <vt:lpstr>Слайд 29</vt:lpstr>
      <vt:lpstr>       Task 3. You are going to give a talk about photography. You will have to start in 1.5 minutes and speak for not more than 2 minutes.  Remember to say:  why people like taking pictures  why taking photos is more popular today than it was in the past  what the best photo you have ever taken is You have to talk continuously.</vt:lpstr>
      <vt:lpstr>Слайд 31</vt:lpstr>
      <vt:lpstr>Слайд 32</vt:lpstr>
      <vt:lpstr>Слайд 33</vt:lpstr>
      <vt:lpstr>Критерии оценивания выполнения задания 3 (Тематическое монологическое высказывание) – максимум 7 баллов</vt:lpstr>
      <vt:lpstr>2 балла</vt:lpstr>
      <vt:lpstr>1 балл</vt:lpstr>
      <vt:lpstr>0 балл</vt:lpstr>
      <vt:lpstr>Слайд 38</vt:lpstr>
      <vt:lpstr>Слайд 39</vt:lpstr>
      <vt:lpstr>Слайд 40</vt:lpstr>
      <vt:lpstr>Слайд 41</vt:lpstr>
      <vt:lpstr>Слайд 42</vt:lpstr>
      <vt:lpstr>Полезные ресурсы</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Пользователь</dc:creator>
  <cp:lastModifiedBy>Admin</cp:lastModifiedBy>
  <cp:revision>17</cp:revision>
  <dcterms:created xsi:type="dcterms:W3CDTF">2017-01-04T11:40:13Z</dcterms:created>
  <dcterms:modified xsi:type="dcterms:W3CDTF">2017-01-06T19:49:18Z</dcterms:modified>
</cp:coreProperties>
</file>