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8" r:id="rId3"/>
    <p:sldId id="257" r:id="rId4"/>
    <p:sldId id="258" r:id="rId5"/>
    <p:sldId id="259" r:id="rId6"/>
    <p:sldId id="260" r:id="rId7"/>
    <p:sldId id="261" r:id="rId8"/>
    <p:sldId id="262" r:id="rId9"/>
    <p:sldId id="263" r:id="rId10"/>
    <p:sldId id="264" r:id="rId11"/>
    <p:sldId id="273" r:id="rId12"/>
    <p:sldId id="265" r:id="rId13"/>
    <p:sldId id="266" r:id="rId14"/>
    <p:sldId id="267" r:id="rId15"/>
    <p:sldId id="268" r:id="rId16"/>
    <p:sldId id="269" r:id="rId17"/>
    <p:sldId id="270" r:id="rId18"/>
    <p:sldId id="271" r:id="rId19"/>
    <p:sldId id="272"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7" r:id="rId43"/>
    <p:sldId id="298" r:id="rId44"/>
    <p:sldId id="299" r:id="rId45"/>
    <p:sldId id="300" r:id="rId46"/>
    <p:sldId id="301" r:id="rId47"/>
    <p:sldId id="302" r:id="rId48"/>
    <p:sldId id="303" r:id="rId49"/>
    <p:sldId id="304" r:id="rId50"/>
    <p:sldId id="305" r:id="rId51"/>
    <p:sldId id="306" r:id="rId52"/>
    <p:sldId id="307" r:id="rId5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15" d="100"/>
          <a:sy n="115" d="100"/>
        </p:scale>
        <p:origin x="43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E9072BA-FCE2-4AC5-8B59-305F42EE206B}" type="datetimeFigureOut">
              <a:rPr lang="ru-RU" smtClean="0"/>
              <a:t>26.10.2023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405444324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E9072BA-FCE2-4AC5-8B59-305F42EE206B}" type="datetimeFigureOut">
              <a:rPr lang="ru-RU" smtClean="0"/>
              <a:t>26.10.2023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2620689845"/>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E9072BA-FCE2-4AC5-8B59-305F42EE206B}" type="datetimeFigureOut">
              <a:rPr lang="ru-RU" smtClean="0"/>
              <a:t>26.10.2023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1765900870"/>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E9072BA-FCE2-4AC5-8B59-305F42EE206B}" type="datetimeFigureOut">
              <a:rPr lang="ru-RU" smtClean="0"/>
              <a:t>26.10.2023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773021"/>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E9072BA-FCE2-4AC5-8B59-305F42EE206B}" type="datetimeFigureOut">
              <a:rPr lang="ru-RU" smtClean="0"/>
              <a:t>26.10.2023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166914079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E9072BA-FCE2-4AC5-8B59-305F42EE206B}" type="datetimeFigureOut">
              <a:rPr lang="ru-RU" smtClean="0"/>
              <a:t>26.10.2023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159900590"/>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E9072BA-FCE2-4AC5-8B59-305F42EE206B}" type="datetimeFigureOut">
              <a:rPr lang="ru-RU" smtClean="0"/>
              <a:t>26.10.2023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319085836"/>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E9072BA-FCE2-4AC5-8B59-305F42EE206B}" type="datetimeFigureOut">
              <a:rPr lang="ru-RU" smtClean="0"/>
              <a:t>26.10.2023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1679548236"/>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E9072BA-FCE2-4AC5-8B59-305F42EE206B}" type="datetimeFigureOut">
              <a:rPr lang="ru-RU" smtClean="0"/>
              <a:t>26.10.2023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2705638833"/>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E9072BA-FCE2-4AC5-8B59-305F42EE206B}" type="datetimeFigureOut">
              <a:rPr lang="ru-RU" smtClean="0"/>
              <a:t>26.10.2023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75607826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E9072BA-FCE2-4AC5-8B59-305F42EE206B}" type="datetimeFigureOut">
              <a:rPr lang="ru-RU" smtClean="0"/>
              <a:t>26.10.2023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8BBC68-503F-4FEE-9CD1-83B125833F1A}" type="slidenum">
              <a:rPr lang="ru-RU" smtClean="0"/>
              <a:t>‹#›</a:t>
            </a:fld>
            <a:endParaRPr lang="ru-RU"/>
          </a:p>
        </p:txBody>
      </p:sp>
    </p:spTree>
    <p:extLst>
      <p:ext uri="{BB962C8B-B14F-4D97-AF65-F5344CB8AC3E}">
        <p14:creationId xmlns:p14="http://schemas.microsoft.com/office/powerpoint/2010/main" val="3946265047"/>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9072BA-FCE2-4AC5-8B59-305F42EE206B}" type="datetimeFigureOut">
              <a:rPr lang="ru-RU" smtClean="0"/>
              <a:t>26.10.2023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8BBC68-503F-4FEE-9CD1-83B125833F1A}" type="slidenum">
              <a:rPr lang="ru-RU" smtClean="0"/>
              <a:t>‹#›</a:t>
            </a:fld>
            <a:endParaRPr lang="ru-RU"/>
          </a:p>
        </p:txBody>
      </p:sp>
    </p:spTree>
    <p:extLst>
      <p:ext uri="{BB962C8B-B14F-4D97-AF65-F5344CB8AC3E}">
        <p14:creationId xmlns:p14="http://schemas.microsoft.com/office/powerpoint/2010/main" val="4029979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top10a.ru/10-veshhej-kotorye-ne-stoit-pisat-v-soobshhenii.html"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5.gi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hyperlink" Target="https://ru.wikipedia.org/wiki/%D0%A0%D0%B5%D0%BD%D0%B4%D0%B5%D1%80%D0%B8%D0%BD%D0%B3" TargetMode="External"/><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4863280" y="5542895"/>
            <a:ext cx="2861682" cy="923330"/>
          </a:xfrm>
          <a:prstGeom prst="rect">
            <a:avLst/>
          </a:prstGeom>
          <a:noFill/>
        </p:spPr>
        <p:txBody>
          <a:bodyPr wrap="none" lIns="91440" tIns="45720" rIns="91440" bIns="45720">
            <a:spAutoFit/>
          </a:bodyPr>
          <a:lstStyle/>
          <a:p>
            <a:pPr algn="ctr"/>
            <a:r>
              <a:rPr lang="ru-RU" sz="54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15 марта</a:t>
            </a:r>
            <a:endParaRPr lang="ru-RU"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465850587"/>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tverpek.ru/pic/tov/148126928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48002" y="0"/>
            <a:ext cx="9143998" cy="6858000"/>
          </a:xfrm>
          <a:prstGeom prst="rect">
            <a:avLst/>
          </a:prstGeom>
          <a:noFill/>
          <a:effectLst>
            <a:softEdge rad="2667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6674794"/>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0235" y="154714"/>
            <a:ext cx="4219165" cy="4031873"/>
          </a:xfrm>
          <a:prstGeom prst="rect">
            <a:avLst/>
          </a:prstGeom>
        </p:spPr>
        <p:txBody>
          <a:bodyPr wrap="square">
            <a:spAutoFit/>
          </a:bodyPr>
          <a:lstStyle/>
          <a:p>
            <a:pPr algn="just" fontAlgn="base"/>
            <a:r>
              <a:rPr lang="ru-RU" sz="3200" b="0" i="0" dirty="0" smtClean="0">
                <a:solidFill>
                  <a:srgbClr val="333333"/>
                </a:solidFill>
                <a:effectLst/>
                <a:latin typeface="Source Sans Pro"/>
              </a:rPr>
              <a:t>Именно 4 декабря 1948 года (день информатики) был зарегистрирована «электронная вычислительная машина», созданная Б.И. </a:t>
            </a:r>
            <a:r>
              <a:rPr lang="ru-RU" sz="3200" b="0" i="0" dirty="0" err="1" smtClean="0">
                <a:solidFill>
                  <a:srgbClr val="333333"/>
                </a:solidFill>
                <a:effectLst/>
                <a:latin typeface="Source Sans Pro"/>
              </a:rPr>
              <a:t>Рамеевым</a:t>
            </a:r>
            <a:r>
              <a:rPr lang="ru-RU" sz="3200" b="0" i="0" dirty="0" smtClean="0">
                <a:solidFill>
                  <a:srgbClr val="333333"/>
                </a:solidFill>
                <a:effectLst/>
                <a:latin typeface="Source Sans Pro"/>
              </a:rPr>
              <a:t> .</a:t>
            </a:r>
            <a:endParaRPr lang="ru-RU" sz="3200" b="0" i="0" dirty="0">
              <a:solidFill>
                <a:srgbClr val="333333"/>
              </a:solidFill>
              <a:effectLst/>
              <a:latin typeface="Source Sans Pro"/>
            </a:endParaRPr>
          </a:p>
        </p:txBody>
      </p:sp>
      <p:pic>
        <p:nvPicPr>
          <p:cNvPr id="28676" name="Picture 4" descr="https://avatars.mds.yandex.net/i?id=08ed90e145a69997015c6c20a03c3e409c9d70fe-8285817-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70526" y="261394"/>
            <a:ext cx="4994119" cy="6291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882028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24646" y="474997"/>
            <a:ext cx="10338754" cy="1200329"/>
          </a:xfrm>
          <a:prstGeom prst="rect">
            <a:avLst/>
          </a:prstGeom>
        </p:spPr>
        <p:txBody>
          <a:bodyPr wrap="square">
            <a:spAutoFit/>
          </a:bodyPr>
          <a:lstStyle/>
          <a:p>
            <a:pPr algn="ctr"/>
            <a:r>
              <a:rPr lang="ru-RU" sz="3600" b="0" i="0" dirty="0" smtClean="0">
                <a:solidFill>
                  <a:srgbClr val="323A46"/>
                </a:solidFill>
                <a:effectLst/>
                <a:latin typeface="Georgia" panose="02040502050405020303" pitchFamily="18" charset="0"/>
              </a:rPr>
              <a:t>Около 3,2 миллиарда людей по всему миру </a:t>
            </a:r>
            <a:r>
              <a:rPr lang="ru-RU" sz="3600" b="1" i="0" dirty="0" smtClean="0">
                <a:solidFill>
                  <a:srgbClr val="323A46"/>
                </a:solidFill>
                <a:effectLst/>
                <a:latin typeface="Georgia" panose="02040502050405020303" pitchFamily="18" charset="0"/>
              </a:rPr>
              <a:t>используют интернет</a:t>
            </a:r>
            <a:r>
              <a:rPr lang="ru-RU" sz="3600" b="0" i="0" dirty="0" smtClean="0">
                <a:solidFill>
                  <a:srgbClr val="323A46"/>
                </a:solidFill>
                <a:effectLst/>
                <a:latin typeface="Georgia" panose="02040502050405020303" pitchFamily="18" charset="0"/>
              </a:rPr>
              <a:t>.</a:t>
            </a:r>
            <a:endParaRPr lang="ru-RU" sz="3600" dirty="0"/>
          </a:p>
        </p:txBody>
      </p:sp>
      <p:pic>
        <p:nvPicPr>
          <p:cNvPr id="20482" name="Picture 2" descr="https://avatars.mds.yandex.net/i?id=cfc0fba83cfb1653fff146d7f9a47939a3b4ed48-7665183-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43654" y="2015963"/>
            <a:ext cx="7693025" cy="4663898"/>
          </a:xfrm>
          <a:prstGeom prst="rect">
            <a:avLst/>
          </a:prstGeom>
          <a:noFill/>
          <a:effectLst>
            <a:softEdge rad="2794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2909412"/>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avatars.mds.yandex.net/i?id=63e02044579d08651c6dbcdb9ccebaeba3dcc789-8340358-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22775" y="1439274"/>
            <a:ext cx="7129145" cy="5342687"/>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815296" y="240136"/>
            <a:ext cx="9965224" cy="1077218"/>
          </a:xfrm>
          <a:prstGeom prst="rect">
            <a:avLst/>
          </a:prstGeom>
        </p:spPr>
        <p:txBody>
          <a:bodyPr wrap="square">
            <a:spAutoFit/>
          </a:bodyPr>
          <a:lstStyle/>
          <a:p>
            <a:pPr algn="just"/>
            <a:r>
              <a:rPr lang="ru-RU" sz="3200" b="1" i="0" dirty="0" smtClean="0">
                <a:solidFill>
                  <a:srgbClr val="323A46"/>
                </a:solidFill>
                <a:effectLst/>
                <a:latin typeface="Georgia" panose="02040502050405020303" pitchFamily="18" charset="0"/>
              </a:rPr>
              <a:t>Каждую минуту </a:t>
            </a:r>
            <a:r>
              <a:rPr lang="ru-RU" sz="3200" b="0" i="0" dirty="0" smtClean="0">
                <a:solidFill>
                  <a:srgbClr val="323A46"/>
                </a:solidFill>
                <a:effectLst/>
                <a:latin typeface="Georgia" panose="02040502050405020303" pitchFamily="18" charset="0"/>
              </a:rPr>
              <a:t>мы отправляем </a:t>
            </a:r>
            <a:r>
              <a:rPr lang="ru-RU" sz="3200" b="1" i="0" dirty="0" smtClean="0">
                <a:solidFill>
                  <a:srgbClr val="323A46"/>
                </a:solidFill>
                <a:effectLst/>
                <a:latin typeface="Georgia" panose="02040502050405020303" pitchFamily="18" charset="0"/>
              </a:rPr>
              <a:t>204 миллиона писем</a:t>
            </a:r>
            <a:r>
              <a:rPr lang="ru-RU" sz="3200" b="0" i="0" dirty="0" smtClean="0">
                <a:solidFill>
                  <a:srgbClr val="323A46"/>
                </a:solidFill>
                <a:effectLst/>
                <a:latin typeface="Georgia" panose="02040502050405020303" pitchFamily="18" charset="0"/>
              </a:rPr>
              <a:t>, из которых до 70% – это спам. </a:t>
            </a:r>
            <a:endParaRPr lang="ru-RU" sz="3200" dirty="0"/>
          </a:p>
        </p:txBody>
      </p:sp>
    </p:spTree>
    <p:extLst>
      <p:ext uri="{BB962C8B-B14F-4D97-AF65-F5344CB8AC3E}">
        <p14:creationId xmlns:p14="http://schemas.microsoft.com/office/powerpoint/2010/main" val="78771383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75300" y="612829"/>
            <a:ext cx="10423046" cy="584775"/>
          </a:xfrm>
          <a:prstGeom prst="rect">
            <a:avLst/>
          </a:prstGeom>
        </p:spPr>
        <p:txBody>
          <a:bodyPr wrap="none">
            <a:spAutoFit/>
          </a:bodyPr>
          <a:lstStyle/>
          <a:p>
            <a:r>
              <a:rPr lang="ru-RU" sz="3200" b="0" i="0" dirty="0" smtClean="0">
                <a:solidFill>
                  <a:srgbClr val="323A46"/>
                </a:solidFill>
                <a:effectLst/>
                <a:latin typeface="Georgia" panose="02040502050405020303" pitchFamily="18" charset="0"/>
              </a:rPr>
              <a:t>В день более 30 000 веб-сайтов подвергаются взлому</a:t>
            </a:r>
            <a:endParaRPr lang="ru-RU" sz="3200" dirty="0"/>
          </a:p>
        </p:txBody>
      </p:sp>
      <p:pic>
        <p:nvPicPr>
          <p:cNvPr id="22530" name="Picture 2" descr="https://avatars.mds.yandex.net/i?id=4c45317aab2fa30570f0cad08dd0a20f-5244405-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672840" y="1646696"/>
            <a:ext cx="8322269" cy="5062714"/>
          </a:xfrm>
          <a:prstGeom prst="rect">
            <a:avLst/>
          </a:prstGeom>
          <a:noFill/>
          <a:effectLst>
            <a:softEdge rad="1778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7577044"/>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https://avatars.mds.yandex.net/i?id=885bbc03b5eb17916c0e5690c7478bbce60c2dec-8567615-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742815" y="3015532"/>
            <a:ext cx="6214745" cy="3728848"/>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630681" y="160700"/>
            <a:ext cx="10332720" cy="3046988"/>
          </a:xfrm>
          <a:prstGeom prst="rect">
            <a:avLst/>
          </a:prstGeom>
        </p:spPr>
        <p:txBody>
          <a:bodyPr wrap="square">
            <a:spAutoFit/>
          </a:bodyPr>
          <a:lstStyle/>
          <a:p>
            <a:pPr algn="just"/>
            <a:r>
              <a:rPr lang="ru-RU" sz="3200" b="1" i="0" dirty="0" smtClean="0">
                <a:solidFill>
                  <a:srgbClr val="323A46"/>
                </a:solidFill>
                <a:effectLst/>
                <a:latin typeface="Georgia" panose="02040502050405020303" pitchFamily="18" charset="0"/>
              </a:rPr>
              <a:t>Интернет был создан в конце 60-х годов XX века как результат научного проекта ARPANET</a:t>
            </a:r>
            <a:r>
              <a:rPr lang="ru-RU" sz="3200" b="0" i="0" dirty="0" smtClean="0">
                <a:solidFill>
                  <a:srgbClr val="323A46"/>
                </a:solidFill>
                <a:effectLst/>
                <a:latin typeface="Georgia" panose="02040502050405020303" pitchFamily="18" charset="0"/>
              </a:rPr>
              <a:t>, т. е. предка сегодняшнего интернета. Проект предполагал создание компьютерной сети, которая будет работать, несмотря на повреждение одного из компьютеров.</a:t>
            </a:r>
            <a:endParaRPr lang="ru-RU" sz="3200" dirty="0"/>
          </a:p>
        </p:txBody>
      </p:sp>
    </p:spTree>
    <p:extLst>
      <p:ext uri="{BB962C8B-B14F-4D97-AF65-F5344CB8AC3E}">
        <p14:creationId xmlns:p14="http://schemas.microsoft.com/office/powerpoint/2010/main" val="1746729560"/>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58359" y="622304"/>
            <a:ext cx="5596359" cy="2554545"/>
          </a:xfrm>
          <a:prstGeom prst="rect">
            <a:avLst/>
          </a:prstGeom>
        </p:spPr>
        <p:txBody>
          <a:bodyPr wrap="square">
            <a:spAutoFit/>
          </a:bodyPr>
          <a:lstStyle/>
          <a:p>
            <a:pPr algn="just" fontAlgn="base"/>
            <a:r>
              <a:rPr lang="ru-RU" sz="3200" b="1" i="0" dirty="0" smtClean="0">
                <a:solidFill>
                  <a:srgbClr val="323A46"/>
                </a:solidFill>
                <a:effectLst/>
                <a:latin typeface="inherit"/>
              </a:rPr>
              <a:t>Первая электронная почта была отправлена в 1971 году </a:t>
            </a:r>
            <a:r>
              <a:rPr lang="ru-RU" sz="3200" b="1" i="0" dirty="0" err="1" smtClean="0">
                <a:solidFill>
                  <a:srgbClr val="323A46"/>
                </a:solidFill>
                <a:effectLst/>
                <a:latin typeface="inherit"/>
              </a:rPr>
              <a:t>Рэем</a:t>
            </a:r>
            <a:r>
              <a:rPr lang="ru-RU" sz="3200" b="1" i="0" dirty="0" smtClean="0">
                <a:solidFill>
                  <a:srgbClr val="323A46"/>
                </a:solidFill>
                <a:effectLst/>
                <a:latin typeface="inherit"/>
              </a:rPr>
              <a:t> </a:t>
            </a:r>
            <a:r>
              <a:rPr lang="ru-RU" sz="3200" b="1" i="0" dirty="0" err="1" smtClean="0">
                <a:solidFill>
                  <a:srgbClr val="323A46"/>
                </a:solidFill>
                <a:effectLst/>
                <a:latin typeface="inherit"/>
              </a:rPr>
              <a:t>Томлинсоном</a:t>
            </a:r>
            <a:r>
              <a:rPr lang="ru-RU" sz="3200" b="1" i="0" dirty="0" smtClean="0">
                <a:solidFill>
                  <a:srgbClr val="323A46"/>
                </a:solidFill>
                <a:effectLst/>
                <a:latin typeface="inherit"/>
              </a:rPr>
              <a:t>, американским программистом</a:t>
            </a:r>
            <a:endParaRPr lang="ru-RU" sz="3200" b="1" i="0" dirty="0">
              <a:solidFill>
                <a:srgbClr val="323A46"/>
              </a:solidFill>
              <a:effectLst/>
              <a:latin typeface="-apple-system"/>
            </a:endParaRPr>
          </a:p>
        </p:txBody>
      </p:sp>
      <p:sp>
        <p:nvSpPr>
          <p:cNvPr id="3" name="Прямоугольник 2"/>
          <p:cNvSpPr/>
          <p:nvPr/>
        </p:nvSpPr>
        <p:spPr>
          <a:xfrm>
            <a:off x="3467339" y="3658612"/>
            <a:ext cx="3718560" cy="3046988"/>
          </a:xfrm>
          <a:prstGeom prst="rect">
            <a:avLst/>
          </a:prstGeom>
        </p:spPr>
        <p:txBody>
          <a:bodyPr wrap="square">
            <a:spAutoFit/>
          </a:bodyPr>
          <a:lstStyle/>
          <a:p>
            <a:pPr algn="just"/>
            <a:r>
              <a:rPr lang="ru-RU" sz="2400" b="0" i="0" dirty="0" smtClean="0">
                <a:solidFill>
                  <a:srgbClr val="323A46"/>
                </a:solidFill>
                <a:effectLst/>
                <a:latin typeface="Georgia" panose="02040502050405020303" pitchFamily="18" charset="0"/>
              </a:rPr>
              <a:t>На данный момент в мире работают четыре миллиарда электронных почтовых ящиков. Каждый день, мы отправляем из них примерно 190 миллиардов </a:t>
            </a:r>
            <a:r>
              <a:rPr lang="ru-RU" sz="2400" b="0" i="0" u="none" strike="noStrike" dirty="0" smtClean="0">
                <a:solidFill>
                  <a:srgbClr val="000000"/>
                </a:solidFill>
                <a:effectLst/>
                <a:latin typeface="Georgia" panose="02040502050405020303" pitchFamily="18" charset="0"/>
                <a:hlinkClick r:id="rId2"/>
              </a:rPr>
              <a:t>сообщений</a:t>
            </a:r>
            <a:endParaRPr lang="ru-RU" sz="2400" dirty="0"/>
          </a:p>
        </p:txBody>
      </p:sp>
      <p:pic>
        <p:nvPicPr>
          <p:cNvPr id="24578" name="Picture 2" descr="https://sun6-23.userapi.com/s/v1/if2/0eNd03lHxgD1pnwG_sfYZVcnRAaGIkRAAidRScnz6HLGnQGNclOj0mu8A-2DirqS6xl8eoAxtO52Pgg0Z157bRwL.jpg?size=400x544&amp;quality=96&amp;type=albu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54718" y="140439"/>
            <a:ext cx="4827323" cy="6565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596412"/>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5440" y="0"/>
            <a:ext cx="10576560" cy="3170099"/>
          </a:xfrm>
          <a:prstGeom prst="rect">
            <a:avLst/>
          </a:prstGeom>
        </p:spPr>
        <p:txBody>
          <a:bodyPr wrap="square">
            <a:spAutoFit/>
          </a:bodyPr>
          <a:lstStyle/>
          <a:p>
            <a:pPr algn="just" fontAlgn="base"/>
            <a:r>
              <a:rPr lang="ru-RU" sz="2000" b="0" i="0" dirty="0" smtClean="0">
                <a:solidFill>
                  <a:srgbClr val="323A46"/>
                </a:solidFill>
                <a:effectLst/>
                <a:latin typeface="Georgia" panose="02040502050405020303" pitchFamily="18" charset="0"/>
              </a:rPr>
              <a:t>Первоначально под этим неблагозвучным названием в США производились острые мясные консервы (</a:t>
            </a:r>
            <a:r>
              <a:rPr lang="ru-RU" sz="2000" b="0" i="0" dirty="0" err="1" smtClean="0">
                <a:solidFill>
                  <a:srgbClr val="323A46"/>
                </a:solidFill>
                <a:effectLst/>
                <a:latin typeface="Georgia" panose="02040502050405020303" pitchFamily="18" charset="0"/>
              </a:rPr>
              <a:t>SPiced</a:t>
            </a:r>
            <a:r>
              <a:rPr lang="ru-RU" sz="2000" b="0" i="0" dirty="0" smtClean="0">
                <a:solidFill>
                  <a:srgbClr val="323A46"/>
                </a:solidFill>
                <a:effectLst/>
                <a:latin typeface="Georgia" panose="02040502050405020303" pitchFamily="18" charset="0"/>
              </a:rPr>
              <a:t> </a:t>
            </a:r>
            <a:r>
              <a:rPr lang="ru-RU" sz="2000" b="0" i="0" dirty="0" err="1" smtClean="0">
                <a:solidFill>
                  <a:srgbClr val="323A46"/>
                </a:solidFill>
                <a:effectLst/>
                <a:latin typeface="Georgia" panose="02040502050405020303" pitchFamily="18" charset="0"/>
              </a:rPr>
              <a:t>hAM</a:t>
            </a:r>
            <a:r>
              <a:rPr lang="ru-RU" sz="2000" b="0" i="0" dirty="0" smtClean="0">
                <a:solidFill>
                  <a:srgbClr val="323A46"/>
                </a:solidFill>
                <a:effectLst/>
                <a:latin typeface="Georgia" panose="02040502050405020303" pitchFamily="18" charset="0"/>
              </a:rPr>
              <a:t>). Однако в памяти американцев остался не сам этот продукт, а агрессивная и назойливая рекламная компания, с помощью которой производитель старался во что бы ни стало избавиться от залежавшегося товара (кстати, не первой свежести).</a:t>
            </a:r>
          </a:p>
          <a:p>
            <a:pPr algn="just" fontAlgn="base"/>
            <a:r>
              <a:rPr lang="ru-RU" sz="2000" b="0" i="0" dirty="0" smtClean="0">
                <a:solidFill>
                  <a:srgbClr val="323A46"/>
                </a:solidFill>
                <a:effectLst/>
                <a:latin typeface="Georgia" panose="02040502050405020303" pitchFamily="18" charset="0"/>
              </a:rPr>
              <a:t>В 1986 году некий Дэйв Родос начал рекламировать очередную финансовую пирамиду, распространяя множество идентичных сообщений в конференциях </a:t>
            </a:r>
            <a:r>
              <a:rPr lang="ru-RU" sz="2000" b="0" i="0" dirty="0" err="1" smtClean="0">
                <a:solidFill>
                  <a:srgbClr val="323A46"/>
                </a:solidFill>
                <a:effectLst/>
                <a:latin typeface="Georgia" panose="02040502050405020303" pitchFamily="18" charset="0"/>
              </a:rPr>
              <a:t>Usenet</a:t>
            </a:r>
            <a:r>
              <a:rPr lang="ru-RU" sz="2000" b="0" i="0" dirty="0" smtClean="0">
                <a:solidFill>
                  <a:srgbClr val="323A46"/>
                </a:solidFill>
                <a:effectLst/>
                <a:latin typeface="Georgia" panose="02040502050405020303" pitchFamily="18" charset="0"/>
              </a:rPr>
              <a:t>. Пользователи быстро вспомнили историю с консервами и провели аналогию, и с тех пор </a:t>
            </a:r>
            <a:r>
              <a:rPr lang="ru-RU" sz="2000" b="1" i="0" dirty="0" smtClean="0">
                <a:solidFill>
                  <a:srgbClr val="323A46"/>
                </a:solidFill>
                <a:effectLst/>
                <a:latin typeface="inherit"/>
              </a:rPr>
              <a:t>за лаконичным словом «SPAM» устойчиво закрепилось значение навязчивой, ненужной информации</a:t>
            </a:r>
            <a:r>
              <a:rPr lang="ru-RU" sz="2000" b="0" i="0" dirty="0" smtClean="0">
                <a:solidFill>
                  <a:srgbClr val="323A46"/>
                </a:solidFill>
                <a:effectLst/>
                <a:latin typeface="Georgia" panose="02040502050405020303" pitchFamily="18" charset="0"/>
              </a:rPr>
              <a:t>.</a:t>
            </a:r>
            <a:endParaRPr lang="ru-RU" sz="2000" b="0" i="0" dirty="0">
              <a:solidFill>
                <a:srgbClr val="323A46"/>
              </a:solidFill>
              <a:effectLst/>
              <a:latin typeface="Georgia" panose="02040502050405020303" pitchFamily="18" charset="0"/>
            </a:endParaRPr>
          </a:p>
        </p:txBody>
      </p:sp>
      <p:pic>
        <p:nvPicPr>
          <p:cNvPr id="25602" name="Picture 2" descr="https://avatars.mds.yandex.net/i?id=f21ae8b19fbadbeeb3df58c7664e4a1325e6a268-8253350-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39995" y="3598285"/>
            <a:ext cx="4572000" cy="2714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0927925"/>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50720" y="0"/>
            <a:ext cx="10241280" cy="3785652"/>
          </a:xfrm>
          <a:prstGeom prst="rect">
            <a:avLst/>
          </a:prstGeom>
        </p:spPr>
        <p:txBody>
          <a:bodyPr wrap="square">
            <a:spAutoFit/>
          </a:bodyPr>
          <a:lstStyle/>
          <a:p>
            <a:pPr algn="just" fontAlgn="base"/>
            <a:r>
              <a:rPr lang="ru-RU" sz="2400" b="1" i="0" dirty="0" smtClean="0">
                <a:solidFill>
                  <a:srgbClr val="323A46"/>
                </a:solidFill>
                <a:effectLst/>
                <a:latin typeface="inherit"/>
              </a:rPr>
              <a:t>По оценкам </a:t>
            </a:r>
            <a:r>
              <a:rPr lang="ru-RU" sz="2400" b="1" i="0" dirty="0" err="1" smtClean="0">
                <a:solidFill>
                  <a:srgbClr val="323A46"/>
                </a:solidFill>
                <a:effectLst/>
                <a:latin typeface="inherit"/>
              </a:rPr>
              <a:t>Google</a:t>
            </a:r>
            <a:r>
              <a:rPr lang="ru-RU" sz="2400" b="1" i="0" dirty="0" smtClean="0">
                <a:solidFill>
                  <a:srgbClr val="323A46"/>
                </a:solidFill>
                <a:effectLst/>
                <a:latin typeface="inherit"/>
              </a:rPr>
              <a:t>, на начало 2020 года интернет занимал около 5 миллионов терабайт</a:t>
            </a:r>
            <a:r>
              <a:rPr lang="ru-RU" sz="2400" b="0" i="0" dirty="0" smtClean="0">
                <a:solidFill>
                  <a:srgbClr val="323A46"/>
                </a:solidFill>
                <a:effectLst/>
                <a:latin typeface="Georgia" panose="02040502050405020303" pitchFamily="18" charset="0"/>
              </a:rPr>
              <a:t>. Нужно было бы чуть более миллиарда DVD-дисков, чтобы все это вместить. Даже </a:t>
            </a:r>
            <a:r>
              <a:rPr lang="ru-RU" sz="2400" b="0" i="0" dirty="0" err="1" smtClean="0">
                <a:solidFill>
                  <a:srgbClr val="323A46"/>
                </a:solidFill>
                <a:effectLst/>
                <a:latin typeface="Georgia" panose="02040502050405020303" pitchFamily="18" charset="0"/>
              </a:rPr>
              <a:t>Google</a:t>
            </a:r>
            <a:r>
              <a:rPr lang="ru-RU" sz="2400" b="0" i="0" dirty="0" smtClean="0">
                <a:solidFill>
                  <a:srgbClr val="323A46"/>
                </a:solidFill>
                <a:effectLst/>
                <a:latin typeface="Georgia" panose="02040502050405020303" pitchFamily="18" charset="0"/>
              </a:rPr>
              <a:t> утверждает, что индексирует лишь 0,04% интернета.</a:t>
            </a:r>
          </a:p>
          <a:p>
            <a:pPr algn="just" fontAlgn="base"/>
            <a:r>
              <a:rPr lang="ru-RU" sz="2400" b="0" i="0" dirty="0" smtClean="0">
                <a:solidFill>
                  <a:srgbClr val="323A46"/>
                </a:solidFill>
                <a:effectLst/>
                <a:latin typeface="Georgia" panose="02040502050405020303" pitchFamily="18" charset="0"/>
              </a:rPr>
              <a:t>Для работы всех тех миллиардов устройств, работающих в нон-стоп режиме, подключенных к сети, необходим объем тока, эквивалентный 50 миллионам лошадиных сил.</a:t>
            </a:r>
          </a:p>
          <a:p>
            <a:pPr algn="just" fontAlgn="base"/>
            <a:r>
              <a:rPr lang="ru-RU" sz="2400" b="0" i="0" dirty="0" smtClean="0">
                <a:solidFill>
                  <a:srgbClr val="323A46"/>
                </a:solidFill>
                <a:effectLst/>
                <a:latin typeface="Georgia" panose="02040502050405020303" pitchFamily="18" charset="0"/>
              </a:rPr>
              <a:t>Кстати, вероятно, никто никогда не увидит всех видео, опубликованных на </a:t>
            </a:r>
            <a:r>
              <a:rPr lang="ru-RU" sz="2400" b="0" i="0" dirty="0" err="1" smtClean="0">
                <a:solidFill>
                  <a:srgbClr val="323A46"/>
                </a:solidFill>
                <a:effectLst/>
                <a:latin typeface="Georgia" panose="02040502050405020303" pitchFamily="18" charset="0"/>
              </a:rPr>
              <a:t>YouTube</a:t>
            </a:r>
            <a:r>
              <a:rPr lang="ru-RU" sz="2400" b="0" i="0" dirty="0" smtClean="0">
                <a:solidFill>
                  <a:srgbClr val="323A46"/>
                </a:solidFill>
                <a:effectLst/>
                <a:latin typeface="Georgia" panose="02040502050405020303" pitchFamily="18" charset="0"/>
              </a:rPr>
              <a:t>. В течение 1 минуты в службу поступает около 3,5 тысяч. видео, что дает почти 100 часов мультимедиа.</a:t>
            </a:r>
            <a:endParaRPr lang="ru-RU" sz="2400" b="0" i="0" dirty="0">
              <a:solidFill>
                <a:srgbClr val="323A46"/>
              </a:solidFill>
              <a:effectLst/>
              <a:latin typeface="Georgia" panose="02040502050405020303" pitchFamily="18" charset="0"/>
            </a:endParaRPr>
          </a:p>
        </p:txBody>
      </p:sp>
      <p:pic>
        <p:nvPicPr>
          <p:cNvPr id="26628" name="Picture 4" descr="https://navikur.ru/wp-content/uploads/9/2/4/924ff45ea622ad6e6253fb7f26eeaa12.jpe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7132" t="19542" r="14035" b="26459"/>
          <a:stretch/>
        </p:blipFill>
        <p:spPr bwMode="auto">
          <a:xfrm>
            <a:off x="4843938" y="4053840"/>
            <a:ext cx="5458302" cy="2804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8889646"/>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54722" y="160338"/>
            <a:ext cx="10147718" cy="2308324"/>
          </a:xfrm>
          <a:prstGeom prst="rect">
            <a:avLst/>
          </a:prstGeom>
        </p:spPr>
        <p:txBody>
          <a:bodyPr wrap="square">
            <a:spAutoFit/>
          </a:bodyPr>
          <a:lstStyle/>
          <a:p>
            <a:pPr algn="just" fontAlgn="base"/>
            <a:r>
              <a:rPr lang="ru-RU" sz="2400" b="0" i="0" dirty="0" smtClean="0">
                <a:solidFill>
                  <a:srgbClr val="323A46"/>
                </a:solidFill>
                <a:effectLst/>
                <a:latin typeface="Georgia" panose="02040502050405020303" pitchFamily="18" charset="0"/>
              </a:rPr>
              <a:t>Определить, сколько весит интернет взялся Рассел </a:t>
            </a:r>
            <a:r>
              <a:rPr lang="ru-RU" sz="2400" b="0" i="0" dirty="0" err="1" smtClean="0">
                <a:solidFill>
                  <a:srgbClr val="323A46"/>
                </a:solidFill>
                <a:effectLst/>
                <a:latin typeface="Georgia" panose="02040502050405020303" pitchFamily="18" charset="0"/>
              </a:rPr>
              <a:t>Зейтцем</a:t>
            </a:r>
            <a:r>
              <a:rPr lang="ru-RU" sz="2400" b="0" i="0" dirty="0" smtClean="0">
                <a:solidFill>
                  <a:srgbClr val="323A46"/>
                </a:solidFill>
                <a:effectLst/>
                <a:latin typeface="Georgia" panose="02040502050405020303" pitchFamily="18" charset="0"/>
              </a:rPr>
              <a:t> – физик, который принял во внимание миллиард данных, циркулирующих в интернете в виде электронов.</a:t>
            </a:r>
          </a:p>
          <a:p>
            <a:pPr algn="just" fontAlgn="base"/>
            <a:r>
              <a:rPr lang="ru-RU" sz="2400" b="0" i="0" dirty="0" smtClean="0">
                <a:solidFill>
                  <a:srgbClr val="323A46"/>
                </a:solidFill>
                <a:effectLst/>
                <a:latin typeface="Georgia" panose="02040502050405020303" pitchFamily="18" charset="0"/>
              </a:rPr>
              <a:t>Согласно его </a:t>
            </a:r>
            <a:r>
              <a:rPr lang="ru-RU" sz="2400" b="0" i="0" dirty="0" err="1" smtClean="0">
                <a:solidFill>
                  <a:srgbClr val="323A46"/>
                </a:solidFill>
                <a:effectLst/>
                <a:latin typeface="Georgia" panose="02040502050405020303" pitchFamily="18" charset="0"/>
              </a:rPr>
              <a:t>рассчетам</a:t>
            </a:r>
            <a:r>
              <a:rPr lang="ru-RU" sz="2400" b="0" i="0" dirty="0" smtClean="0">
                <a:solidFill>
                  <a:srgbClr val="323A46"/>
                </a:solidFill>
                <a:effectLst/>
                <a:latin typeface="Georgia" panose="02040502050405020303" pitchFamily="18" charset="0"/>
              </a:rPr>
              <a:t>, вышло, что </a:t>
            </a:r>
            <a:r>
              <a:rPr lang="ru-RU" sz="2400" b="1" i="0" dirty="0" smtClean="0">
                <a:solidFill>
                  <a:srgbClr val="323A46"/>
                </a:solidFill>
                <a:effectLst/>
                <a:latin typeface="inherit"/>
              </a:rPr>
              <a:t>весь этот миллиард DVD-дисков в виртуальном виде весит примерно столько же, сколько… клубника – около 50 граммов</a:t>
            </a:r>
            <a:r>
              <a:rPr lang="ru-RU" sz="2400" b="0" i="0" dirty="0" smtClean="0">
                <a:solidFill>
                  <a:srgbClr val="323A46"/>
                </a:solidFill>
                <a:effectLst/>
                <a:latin typeface="Georgia" panose="02040502050405020303" pitchFamily="18" charset="0"/>
              </a:rPr>
              <a:t>.</a:t>
            </a:r>
            <a:endParaRPr lang="ru-RU" sz="2400" b="0" i="0" dirty="0">
              <a:solidFill>
                <a:srgbClr val="323A46"/>
              </a:solidFill>
              <a:effectLst/>
              <a:latin typeface="Georgia" panose="02040502050405020303" pitchFamily="18" charset="0"/>
            </a:endParaRPr>
          </a:p>
        </p:txBody>
      </p:sp>
      <p:sp>
        <p:nvSpPr>
          <p:cNvPr id="3" name="AutoShape 34" descr="https://lookaside.fbsbx.com/lookaside/crawler/media/?media_id=172949410143411"/>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4" name="Группа 3"/>
          <p:cNvGrpSpPr/>
          <p:nvPr/>
        </p:nvGrpSpPr>
        <p:grpSpPr>
          <a:xfrm>
            <a:off x="5105400" y="2941320"/>
            <a:ext cx="5760720" cy="3581400"/>
            <a:chOff x="571500" y="1301929"/>
            <a:chExt cx="6118224" cy="4905196"/>
          </a:xfrm>
        </p:grpSpPr>
        <p:pic>
          <p:nvPicPr>
            <p:cNvPr id="27656" name="Picture 8" descr="https://abrakadabra.fun/uploads/posts/2022-01/1642640989_1-abrakadabra-fun-p-risunok-vesi-pravosudiya-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1500" y="1301929"/>
              <a:ext cx="6118224" cy="4905196"/>
            </a:xfrm>
            <a:prstGeom prst="rect">
              <a:avLst/>
            </a:prstGeom>
            <a:noFill/>
            <a:extLst>
              <a:ext uri="{909E8E84-426E-40DD-AFC4-6F175D3DCCD1}">
                <a14:hiddenFill xmlns:a14="http://schemas.microsoft.com/office/drawing/2010/main">
                  <a:solidFill>
                    <a:srgbClr val="FFFFFF"/>
                  </a:solidFill>
                </a14:hiddenFill>
              </a:ext>
            </a:extLst>
          </p:spPr>
        </p:pic>
        <p:pic>
          <p:nvPicPr>
            <p:cNvPr id="27700" name="Picture 52" descr="https://top-fon.com/uploads/posts/2023-01/1674703280_top-fon-com-p-foni-dlya-prezentatsii-ikt-21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24951" y="2924799"/>
              <a:ext cx="1836480" cy="1163834"/>
            </a:xfrm>
            <a:prstGeom prst="rect">
              <a:avLst/>
            </a:prstGeom>
            <a:noFill/>
            <a:extLst>
              <a:ext uri="{909E8E84-426E-40DD-AFC4-6F175D3DCCD1}">
                <a14:hiddenFill xmlns:a14="http://schemas.microsoft.com/office/drawing/2010/main">
                  <a:solidFill>
                    <a:srgbClr val="FFFFFF"/>
                  </a:solidFill>
                </a14:hiddenFill>
              </a:ext>
            </a:extLst>
          </p:spPr>
        </p:pic>
        <p:pic>
          <p:nvPicPr>
            <p:cNvPr id="27702" name="Picture 54" descr="https://www.pngall.com/wp-content/uploads/2016/05/Strawberry-Transparent.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56622" y="3428889"/>
              <a:ext cx="789479" cy="52752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03175200"/>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74721" y="382076"/>
            <a:ext cx="7797338" cy="5401479"/>
          </a:xfrm>
          <a:prstGeom prst="rect">
            <a:avLst/>
          </a:prstGeom>
          <a:noFill/>
        </p:spPr>
        <p:txBody>
          <a:bodyPr wrap="square" lIns="91440" tIns="45720" rIns="91440" bIns="45720">
            <a:spAutoFit/>
          </a:bodyPr>
          <a:lstStyle/>
          <a:p>
            <a:pPr algn="ctr"/>
            <a:r>
              <a:rPr lang="ru-RU" sz="11500" dirty="0" smtClean="0">
                <a:ln w="0"/>
                <a:solidFill>
                  <a:schemeClr val="accent1"/>
                </a:solidFill>
                <a:effectLst>
                  <a:outerShdw blurRad="38100" dist="25400" dir="5400000" algn="ctr" rotWithShape="0">
                    <a:srgbClr val="6E747A">
                      <a:alpha val="43000"/>
                    </a:srgbClr>
                  </a:outerShdw>
                </a:effectLst>
              </a:rPr>
              <a:t>Это интересно знать!</a:t>
            </a:r>
            <a:endParaRPr lang="ru-RU" sz="115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773711871"/>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10400" y="563879"/>
            <a:ext cx="4709160" cy="6001643"/>
          </a:xfrm>
          <a:prstGeom prst="rect">
            <a:avLst/>
          </a:prstGeom>
        </p:spPr>
        <p:txBody>
          <a:bodyPr wrap="square">
            <a:spAutoFit/>
          </a:bodyPr>
          <a:lstStyle/>
          <a:p>
            <a:pPr algn="just" fontAlgn="base"/>
            <a:r>
              <a:rPr lang="ru-RU" sz="3200" b="1" i="0" dirty="0" smtClean="0">
                <a:solidFill>
                  <a:srgbClr val="333333"/>
                </a:solidFill>
                <a:effectLst/>
                <a:latin typeface="Source Sans Pro"/>
              </a:rPr>
              <a:t>13 сентября (день программиста)</a:t>
            </a:r>
            <a:r>
              <a:rPr lang="ru-RU" sz="3200" b="0" i="0" dirty="0" smtClean="0">
                <a:solidFill>
                  <a:srgbClr val="333333"/>
                </a:solidFill>
                <a:effectLst/>
                <a:latin typeface="Source Sans Pro"/>
              </a:rPr>
              <a:t> – это 256-й день календаря. Это число является максимальной степенью двойки, и его можно выразить через восьмиразрядный байт. А вот в високосный год, празднование выпадает на 12 сентября.</a:t>
            </a:r>
            <a:endParaRPr lang="ru-RU" sz="3200" b="0" i="0" dirty="0">
              <a:solidFill>
                <a:srgbClr val="333333"/>
              </a:solidFill>
              <a:effectLst/>
              <a:latin typeface="Source Sans Pro"/>
            </a:endParaRPr>
          </a:p>
        </p:txBody>
      </p:sp>
      <p:pic>
        <p:nvPicPr>
          <p:cNvPr id="29698" name="Picture 2" descr="https://avatars.mds.yandex.net/i?id=35ede0f5499510c16eb9ae7f9b1216327e71eedc-4076614-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12974" y="167639"/>
            <a:ext cx="4632959" cy="4632961"/>
          </a:xfrm>
          <a:prstGeom prst="rect">
            <a:avLst/>
          </a:prstGeom>
          <a:noFill/>
          <a:effectLst>
            <a:softEdge rad="2159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4600056"/>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65852" y="160496"/>
            <a:ext cx="4739640" cy="4401205"/>
          </a:xfrm>
          <a:prstGeom prst="rect">
            <a:avLst/>
          </a:prstGeom>
        </p:spPr>
        <p:txBody>
          <a:bodyPr wrap="square">
            <a:spAutoFit/>
          </a:bodyPr>
          <a:lstStyle/>
          <a:p>
            <a:pPr algn="just" fontAlgn="base"/>
            <a:r>
              <a:rPr lang="ru-RU" sz="2800" b="1" i="0" dirty="0" smtClean="0">
                <a:solidFill>
                  <a:srgbClr val="333333"/>
                </a:solidFill>
                <a:effectLst/>
                <a:latin typeface="Source Sans Pro"/>
              </a:rPr>
              <a:t>ЭВМ М-1 </a:t>
            </a:r>
            <a:r>
              <a:rPr lang="ru-RU" sz="2800" b="0" i="0" dirty="0" smtClean="0">
                <a:solidFill>
                  <a:srgbClr val="333333"/>
                </a:solidFill>
                <a:effectLst/>
                <a:latin typeface="Source Sans Pro"/>
              </a:rPr>
              <a:t>была создана за 6 месяцев, и стала первой машиной, в которой все логические схемы были созданы на полупроводниках . 256 слов – такой она имела объем памяти. 15-20 операций с 23-разрядными числами в секунду.</a:t>
            </a:r>
            <a:endParaRPr lang="ru-RU" sz="2800" b="0" i="0" dirty="0">
              <a:solidFill>
                <a:srgbClr val="333333"/>
              </a:solidFill>
              <a:effectLst/>
              <a:latin typeface="Source Sans Pro"/>
            </a:endParaRPr>
          </a:p>
        </p:txBody>
      </p:sp>
      <p:pic>
        <p:nvPicPr>
          <p:cNvPr id="30722" name="Picture 2" descr="https://htstatic.imgsmail.ru/pic_original/e6ede6242dc53b605ec2879285f36add/127709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05492" y="160496"/>
            <a:ext cx="5303628" cy="6514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966878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0686" y="376535"/>
            <a:ext cx="10166033" cy="1754326"/>
          </a:xfrm>
          <a:prstGeom prst="rect">
            <a:avLst/>
          </a:prstGeom>
        </p:spPr>
        <p:txBody>
          <a:bodyPr wrap="square">
            <a:spAutoFit/>
          </a:bodyPr>
          <a:lstStyle/>
          <a:p>
            <a:pPr algn="just" fontAlgn="base"/>
            <a:r>
              <a:rPr lang="ru-RU" sz="3600" b="1" i="0" dirty="0" smtClean="0">
                <a:solidFill>
                  <a:srgbClr val="333333"/>
                </a:solidFill>
                <a:effectLst/>
                <a:latin typeface="Source Sans Pro"/>
              </a:rPr>
              <a:t>Микропроцессор</a:t>
            </a:r>
            <a:r>
              <a:rPr lang="ru-RU" sz="3600" b="0" i="0" dirty="0" smtClean="0">
                <a:solidFill>
                  <a:srgbClr val="333333"/>
                </a:solidFill>
                <a:effectLst/>
                <a:latin typeface="Source Sans Pro"/>
              </a:rPr>
              <a:t> весит всего 2 грамма, но на его изготовление затрачивают 1,6 кг горючих ископаемых, 72 гр. химикатов, 32 литра воды.</a:t>
            </a:r>
            <a:endParaRPr lang="ru-RU" sz="3600" b="0" i="0" dirty="0">
              <a:solidFill>
                <a:srgbClr val="333333"/>
              </a:solidFill>
              <a:effectLst/>
              <a:latin typeface="Source Sans Pro"/>
            </a:endParaRPr>
          </a:p>
        </p:txBody>
      </p:sp>
      <p:pic>
        <p:nvPicPr>
          <p:cNvPr id="31748" name="Picture 4" descr="https://avatars.mds.yandex.net/i?id=08a2bafb6955667382de5ffadfa61ee9e69bd0db-7754220-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20527" y="2130861"/>
            <a:ext cx="6706553" cy="4499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527499"/>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5920" y="175736"/>
            <a:ext cx="10299700" cy="2246769"/>
          </a:xfrm>
          <a:prstGeom prst="rect">
            <a:avLst/>
          </a:prstGeom>
        </p:spPr>
        <p:txBody>
          <a:bodyPr wrap="square">
            <a:spAutoFit/>
          </a:bodyPr>
          <a:lstStyle/>
          <a:p>
            <a:pPr algn="just" fontAlgn="base"/>
            <a:r>
              <a:rPr lang="ru-RU" sz="2800" b="1" i="0" dirty="0" smtClean="0">
                <a:solidFill>
                  <a:srgbClr val="333333"/>
                </a:solidFill>
                <a:effectLst/>
                <a:latin typeface="Source Sans Pro"/>
              </a:rPr>
              <a:t>В 70-х годах физик Джеймс Рассел изобрел компакт-диск</a:t>
            </a:r>
            <a:r>
              <a:rPr lang="ru-RU" sz="2800" b="0" i="0" dirty="0" smtClean="0">
                <a:solidFill>
                  <a:srgbClr val="333333"/>
                </a:solidFill>
                <a:effectLst/>
                <a:latin typeface="Source Sans Pro"/>
              </a:rPr>
              <a:t>, только потому что ему не нравилось звучание Моцарта, когда игла царапала пластинку. Впоследствии его изобретение запатентовала копания </a:t>
            </a:r>
            <a:r>
              <a:rPr lang="ru-RU" sz="2800" b="0" i="0" dirty="0" err="1" smtClean="0">
                <a:solidFill>
                  <a:srgbClr val="333333"/>
                </a:solidFill>
                <a:effectLst/>
                <a:latin typeface="Source Sans Pro"/>
              </a:rPr>
              <a:t>Philips</a:t>
            </a:r>
            <a:r>
              <a:rPr lang="ru-RU" sz="2800" b="0" i="0" dirty="0" smtClean="0">
                <a:solidFill>
                  <a:srgbClr val="333333"/>
                </a:solidFill>
                <a:effectLst/>
                <a:latin typeface="Source Sans Pro"/>
              </a:rPr>
              <a:t>, присвоив права себе.</a:t>
            </a:r>
            <a:endParaRPr lang="ru-RU" sz="2800" b="0" i="0" dirty="0">
              <a:solidFill>
                <a:srgbClr val="333333"/>
              </a:solidFill>
              <a:effectLst/>
              <a:latin typeface="Source Sans Pro"/>
            </a:endParaRPr>
          </a:p>
        </p:txBody>
      </p:sp>
      <p:pic>
        <p:nvPicPr>
          <p:cNvPr id="32770" name="Picture 2" descr="https://avatars.mds.yandex.net/i?id=d30f6364f886480aaef1cba1c882fb62-5086898-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74921" y="2042105"/>
            <a:ext cx="6870700" cy="4648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321561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87880" y="189637"/>
            <a:ext cx="9895840" cy="3539430"/>
          </a:xfrm>
          <a:prstGeom prst="rect">
            <a:avLst/>
          </a:prstGeom>
        </p:spPr>
        <p:txBody>
          <a:bodyPr wrap="square">
            <a:spAutoFit/>
          </a:bodyPr>
          <a:lstStyle/>
          <a:p>
            <a:pPr algn="just" fontAlgn="base"/>
            <a:r>
              <a:rPr lang="ru-RU" sz="3200" b="1" i="0" dirty="0" smtClean="0">
                <a:solidFill>
                  <a:srgbClr val="333333"/>
                </a:solidFill>
                <a:effectLst/>
                <a:latin typeface="Source Sans Pro"/>
              </a:rPr>
              <a:t>С английского «баг» – жучек, компьютерная ошибка</a:t>
            </a:r>
            <a:r>
              <a:rPr lang="ru-RU" sz="3200" b="0" i="0" dirty="0" smtClean="0">
                <a:solidFill>
                  <a:srgbClr val="333333"/>
                </a:solidFill>
                <a:effectLst/>
                <a:latin typeface="Source Sans Pro"/>
              </a:rPr>
              <a:t>, но название она свое получила благодаря команде сотрудников НИИ . Ситуация обыденная: сломался компьютер, несколько недель искали причину. В конце концов оказалось, что мотылек замкнул крылышками контакты, с тех пор «баг» имеет такое название.</a:t>
            </a:r>
            <a:endParaRPr lang="ru-RU" sz="3200" b="0" i="0" dirty="0">
              <a:solidFill>
                <a:srgbClr val="333333"/>
              </a:solidFill>
              <a:effectLst/>
              <a:latin typeface="Source Sans Pro"/>
            </a:endParaRPr>
          </a:p>
        </p:txBody>
      </p:sp>
      <p:pic>
        <p:nvPicPr>
          <p:cNvPr id="33794" name="Picture 2" descr="https://avatars.mds.yandex.net/i?id=9f7c40f8932c3d802509e32a227c844cd60901f3-4304379-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897495" y="3628072"/>
            <a:ext cx="408622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6156722"/>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2120" y="329476"/>
            <a:ext cx="10210800" cy="1384995"/>
          </a:xfrm>
          <a:prstGeom prst="rect">
            <a:avLst/>
          </a:prstGeom>
        </p:spPr>
        <p:txBody>
          <a:bodyPr wrap="square">
            <a:spAutoFit/>
          </a:bodyPr>
          <a:lstStyle/>
          <a:p>
            <a:pPr algn="just" fontAlgn="base"/>
            <a:r>
              <a:rPr lang="ru-RU" sz="2800" b="1" i="0" dirty="0" smtClean="0">
                <a:solidFill>
                  <a:srgbClr val="333333"/>
                </a:solidFill>
                <a:effectLst/>
                <a:latin typeface="Source Sans Pro"/>
              </a:rPr>
              <a:t>Победителем великого гроссмейстера Гарри Каспарова является компьютер</a:t>
            </a:r>
            <a:r>
              <a:rPr lang="ru-RU" sz="2800" b="0" i="0" dirty="0" smtClean="0">
                <a:solidFill>
                  <a:srgbClr val="333333"/>
                </a:solidFill>
                <a:effectLst/>
                <a:latin typeface="Source Sans Pro"/>
              </a:rPr>
              <a:t>. В 1994 году именно компьютерная игра смогла обыграть великого шахматиста.</a:t>
            </a:r>
            <a:endParaRPr lang="ru-RU" sz="2800" b="0" i="0" dirty="0">
              <a:solidFill>
                <a:srgbClr val="333333"/>
              </a:solidFill>
              <a:effectLst/>
              <a:latin typeface="Source Sans Pro"/>
            </a:endParaRPr>
          </a:p>
        </p:txBody>
      </p:sp>
      <p:pic>
        <p:nvPicPr>
          <p:cNvPr id="34818" name="Picture 2" descr="https://cameralabs.org/media/lab16/post/02-16/12/Shahmatnye-matchi-Kasparov-Deep-Blue_2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42106" y="1714471"/>
            <a:ext cx="7684134" cy="5020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680732"/>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69720" y="0"/>
            <a:ext cx="10622280" cy="2308324"/>
          </a:xfrm>
          <a:prstGeom prst="rect">
            <a:avLst/>
          </a:prstGeom>
        </p:spPr>
        <p:txBody>
          <a:bodyPr wrap="square">
            <a:spAutoFit/>
          </a:bodyPr>
          <a:lstStyle/>
          <a:p>
            <a:pPr algn="just" fontAlgn="base"/>
            <a:r>
              <a:rPr lang="ru-RU" sz="2400" b="1" i="0" dirty="0" smtClean="0">
                <a:solidFill>
                  <a:srgbClr val="333333"/>
                </a:solidFill>
                <a:effectLst/>
                <a:latin typeface="Source Sans Pro"/>
              </a:rPr>
              <a:t>Самый разрушительный</a:t>
            </a:r>
            <a:r>
              <a:rPr lang="ru-RU" sz="2400" b="0" i="0" dirty="0" smtClean="0">
                <a:solidFill>
                  <a:srgbClr val="333333"/>
                </a:solidFill>
                <a:effectLst/>
                <a:latin typeface="Source Sans Pro"/>
              </a:rPr>
              <a:t>, за всю историю информатики, </a:t>
            </a:r>
            <a:r>
              <a:rPr lang="ru-RU" sz="2400" b="1" i="0" dirty="0" smtClean="0">
                <a:solidFill>
                  <a:srgbClr val="333333"/>
                </a:solidFill>
                <a:effectLst/>
                <a:latin typeface="Source Sans Pro"/>
              </a:rPr>
              <a:t>вирус - «I </a:t>
            </a:r>
            <a:r>
              <a:rPr lang="ru-RU" sz="2400" b="1" i="0" dirty="0" err="1" smtClean="0">
                <a:solidFill>
                  <a:srgbClr val="333333"/>
                </a:solidFill>
                <a:effectLst/>
                <a:latin typeface="Source Sans Pro"/>
              </a:rPr>
              <a:t>Love</a:t>
            </a:r>
            <a:r>
              <a:rPr lang="ru-RU" sz="2400" b="1" i="0" dirty="0" smtClean="0">
                <a:solidFill>
                  <a:srgbClr val="333333"/>
                </a:solidFill>
                <a:effectLst/>
                <a:latin typeface="Source Sans Pro"/>
              </a:rPr>
              <a:t> </a:t>
            </a:r>
            <a:r>
              <a:rPr lang="ru-RU" sz="2400" b="1" i="0" dirty="0" err="1" smtClean="0">
                <a:solidFill>
                  <a:srgbClr val="333333"/>
                </a:solidFill>
                <a:effectLst/>
                <a:latin typeface="Source Sans Pro"/>
              </a:rPr>
              <a:t>You</a:t>
            </a:r>
            <a:r>
              <a:rPr lang="ru-RU" sz="2400" b="1" i="0" dirty="0" smtClean="0">
                <a:solidFill>
                  <a:srgbClr val="333333"/>
                </a:solidFill>
                <a:effectLst/>
                <a:latin typeface="Source Sans Pro"/>
              </a:rPr>
              <a:t>» или </a:t>
            </a:r>
            <a:r>
              <a:rPr lang="ru-RU" sz="2400" b="1" i="0" dirty="0" err="1" smtClean="0">
                <a:solidFill>
                  <a:srgbClr val="333333"/>
                </a:solidFill>
                <a:effectLst/>
                <a:latin typeface="Source Sans Pro"/>
              </a:rPr>
              <a:t>LoveLetter</a:t>
            </a:r>
            <a:r>
              <a:rPr lang="ru-RU" sz="2400" b="0" i="0" dirty="0" smtClean="0">
                <a:solidFill>
                  <a:srgbClr val="333333"/>
                </a:solidFill>
                <a:effectLst/>
                <a:latin typeface="Source Sans Pro"/>
              </a:rPr>
              <a:t>. Письмо рассылалось ничего не подозревающим людям, открыв его, он заражал все данные компьютера, создавая собственную копию для пересылки всем контактам. Он нанес урон в 15 млрд. долларов, поразив свыше 3 млн. компьютеров.</a:t>
            </a:r>
            <a:endParaRPr lang="ru-RU" sz="2400" b="0" i="0" dirty="0">
              <a:solidFill>
                <a:srgbClr val="333333"/>
              </a:solidFill>
              <a:effectLst/>
              <a:latin typeface="Source Sans Pro"/>
            </a:endParaRPr>
          </a:p>
        </p:txBody>
      </p:sp>
      <p:pic>
        <p:nvPicPr>
          <p:cNvPr id="35842" name="Picture 2" descr="http://top5-top10.ru/wp-content/uploads/2019/12/ILOVEYOU.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102735" y="1920240"/>
            <a:ext cx="76200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76359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93080" y="449477"/>
            <a:ext cx="6378229" cy="6247864"/>
          </a:xfrm>
          <a:prstGeom prst="rect">
            <a:avLst/>
          </a:prstGeom>
        </p:spPr>
        <p:txBody>
          <a:bodyPr wrap="square">
            <a:spAutoFit/>
          </a:bodyPr>
          <a:lstStyle/>
          <a:p>
            <a:pPr algn="just" fontAlgn="base"/>
            <a:r>
              <a:rPr lang="ru-RU" sz="4000" b="1" i="0" dirty="0" smtClean="0">
                <a:solidFill>
                  <a:srgbClr val="333333"/>
                </a:solidFill>
                <a:effectLst/>
                <a:latin typeface="Source Sans Pro"/>
              </a:rPr>
              <a:t>Самая первая и крупная атака вируса была названа «червь Морриса»</a:t>
            </a:r>
            <a:r>
              <a:rPr lang="ru-RU" sz="4000" b="0" i="0" dirty="0" smtClean="0">
                <a:solidFill>
                  <a:srgbClr val="333333"/>
                </a:solidFill>
                <a:effectLst/>
                <a:latin typeface="Source Sans Pro"/>
              </a:rPr>
              <a:t>. Мало того, что были заражены около 6 тысяч компьютерных систем, но и сам исследовательский центр NASA, принеся ущерб в $96 миллионов.</a:t>
            </a:r>
            <a:endParaRPr lang="ru-RU" sz="4000" b="0" i="0" dirty="0">
              <a:solidFill>
                <a:srgbClr val="333333"/>
              </a:solidFill>
              <a:effectLst/>
              <a:latin typeface="Source Sans Pro"/>
            </a:endParaRPr>
          </a:p>
        </p:txBody>
      </p:sp>
      <p:pic>
        <p:nvPicPr>
          <p:cNvPr id="36866" name="Picture 2" descr="https://avatars.mds.yandex.net/i?id=44cdcda4d66c20c83b7238f7111d4fd12c4b76e7-8219723-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16735" y="0"/>
            <a:ext cx="359092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594787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2990" y="152201"/>
            <a:ext cx="10300890" cy="2554545"/>
          </a:xfrm>
          <a:prstGeom prst="rect">
            <a:avLst/>
          </a:prstGeom>
        </p:spPr>
        <p:txBody>
          <a:bodyPr wrap="square">
            <a:spAutoFit/>
          </a:bodyPr>
          <a:lstStyle/>
          <a:p>
            <a:pPr algn="just"/>
            <a:r>
              <a:rPr lang="ru-RU" sz="3200" b="1" dirty="0">
                <a:solidFill>
                  <a:srgbClr val="333333"/>
                </a:solidFill>
                <a:latin typeface="Source Sans Pro"/>
              </a:rPr>
              <a:t>П</a:t>
            </a:r>
            <a:r>
              <a:rPr lang="ru-RU" sz="3200" b="1" i="0" dirty="0" smtClean="0">
                <a:solidFill>
                  <a:srgbClr val="333333"/>
                </a:solidFill>
                <a:effectLst/>
                <a:latin typeface="Source Sans Pro"/>
              </a:rPr>
              <a:t>ервая программа, написанная Биллом Гейтсом, получилась слишком большой для памяти персонального компьютера того времени</a:t>
            </a:r>
            <a:r>
              <a:rPr lang="ru-RU" sz="3200" b="0" i="0" dirty="0" smtClean="0">
                <a:solidFill>
                  <a:srgbClr val="333333"/>
                </a:solidFill>
                <a:effectLst/>
                <a:latin typeface="Source Sans Pro"/>
              </a:rPr>
              <a:t>. ПК имел всего 16 Кб оперативной памяти, для программы Гейтса требовалось 34 Кб.  </a:t>
            </a:r>
            <a:endParaRPr lang="ru-RU" sz="3200" dirty="0"/>
          </a:p>
        </p:txBody>
      </p:sp>
      <p:pic>
        <p:nvPicPr>
          <p:cNvPr id="37890" name="Picture 2" descr="https://avatars.mds.yandex.net/i?id=1ae1321392fb7e378b9d4979c308da30e89ffcdf-8191562-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57014" y="2641439"/>
            <a:ext cx="7464425" cy="4198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4506544"/>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64824" y="257328"/>
            <a:ext cx="10130935" cy="1815882"/>
          </a:xfrm>
          <a:prstGeom prst="rect">
            <a:avLst/>
          </a:prstGeom>
        </p:spPr>
        <p:txBody>
          <a:bodyPr wrap="square">
            <a:spAutoFit/>
          </a:bodyPr>
          <a:lstStyle/>
          <a:p>
            <a:pPr algn="just"/>
            <a:r>
              <a:rPr lang="ru-RU" sz="2800" b="1" i="0" dirty="0" smtClean="0">
                <a:solidFill>
                  <a:srgbClr val="333333"/>
                </a:solidFill>
                <a:effectLst/>
                <a:latin typeface="Source Sans Pro"/>
              </a:rPr>
              <a:t>Отцом смайлика</a:t>
            </a:r>
            <a:r>
              <a:rPr lang="ru-RU" sz="2800" b="0" i="0" dirty="0" smtClean="0">
                <a:solidFill>
                  <a:srgbClr val="333333"/>
                </a:solidFill>
                <a:effectLst/>
                <a:latin typeface="Source Sans Pro"/>
              </a:rPr>
              <a:t> – забавного значка, </a:t>
            </a:r>
            <a:r>
              <a:rPr lang="ru-RU" sz="2800" b="1" i="0" dirty="0" smtClean="0">
                <a:solidFill>
                  <a:srgbClr val="333333"/>
                </a:solidFill>
                <a:effectLst/>
                <a:latin typeface="Source Sans Pro"/>
              </a:rPr>
              <a:t>считают Скотта </a:t>
            </a:r>
            <a:r>
              <a:rPr lang="ru-RU" sz="2800" b="1" i="0" dirty="0" err="1" smtClean="0">
                <a:solidFill>
                  <a:srgbClr val="333333"/>
                </a:solidFill>
                <a:effectLst/>
                <a:latin typeface="Source Sans Pro"/>
              </a:rPr>
              <a:t>Фолмана</a:t>
            </a:r>
            <a:r>
              <a:rPr lang="ru-RU" sz="2800" b="0" i="0" dirty="0" smtClean="0">
                <a:solidFill>
                  <a:srgbClr val="333333"/>
                </a:solidFill>
                <a:effectLst/>
                <a:latin typeface="Source Sans Pro"/>
              </a:rPr>
              <a:t>, использовавшего 19 сентября 1982 года такие символы при общении в сети компьютеров университета Карнеги </a:t>
            </a:r>
            <a:r>
              <a:rPr lang="ru-RU" sz="2800" b="0" i="0" dirty="0" err="1" smtClean="0">
                <a:solidFill>
                  <a:srgbClr val="333333"/>
                </a:solidFill>
                <a:effectLst/>
                <a:latin typeface="Source Sans Pro"/>
              </a:rPr>
              <a:t>Меллона</a:t>
            </a:r>
            <a:r>
              <a:rPr lang="ru-RU" sz="2800" b="0" i="0" dirty="0" smtClean="0">
                <a:solidFill>
                  <a:srgbClr val="333333"/>
                </a:solidFill>
                <a:effectLst/>
                <a:latin typeface="Source Sans Pro"/>
              </a:rPr>
              <a:t>.</a:t>
            </a:r>
            <a:r>
              <a:rPr lang="ru-RU" b="0" i="0" dirty="0" smtClean="0">
                <a:solidFill>
                  <a:srgbClr val="333333"/>
                </a:solidFill>
                <a:effectLst/>
                <a:latin typeface="Source Sans Pro"/>
              </a:rPr>
              <a:t> </a:t>
            </a:r>
            <a:endParaRPr lang="ru-RU" dirty="0"/>
          </a:p>
        </p:txBody>
      </p:sp>
      <p:pic>
        <p:nvPicPr>
          <p:cNvPr id="38914" name="Picture 2" descr="https://static12.tgcnt.ru/posts/_0/55/55ae9245eee4c9b9745377ea11e38ba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1639" y="2399982"/>
            <a:ext cx="6525895" cy="4348898"/>
          </a:xfrm>
          <a:prstGeom prst="rect">
            <a:avLst/>
          </a:prstGeom>
          <a:noFill/>
          <a:extLst>
            <a:ext uri="{909E8E84-426E-40DD-AFC4-6F175D3DCCD1}">
              <a14:hiddenFill xmlns:a14="http://schemas.microsoft.com/office/drawing/2010/main">
                <a:solidFill>
                  <a:srgbClr val="FFFFFF"/>
                </a:solidFill>
              </a14:hiddenFill>
            </a:ext>
          </a:extLst>
        </p:spPr>
      </p:pic>
      <p:pic>
        <p:nvPicPr>
          <p:cNvPr id="38934" name="Picture 22" descr="https://top-fon.com/uploads/posts/2023-01/1674716301_top-fon-com-p-smaili-dlya-prezentatsii-bez-fona-68.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88055" y="2213736"/>
            <a:ext cx="3013584" cy="3013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5749034"/>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52600" y="293936"/>
            <a:ext cx="10226040" cy="1938992"/>
          </a:xfrm>
          <a:prstGeom prst="rect">
            <a:avLst/>
          </a:prstGeom>
        </p:spPr>
        <p:txBody>
          <a:bodyPr wrap="square">
            <a:spAutoFit/>
          </a:bodyPr>
          <a:lstStyle/>
          <a:p>
            <a:pPr algn="just"/>
            <a:r>
              <a:rPr lang="ru-RU" sz="2400" b="0" i="0" dirty="0" smtClean="0">
                <a:solidFill>
                  <a:srgbClr val="323A46"/>
                </a:solidFill>
                <a:effectLst/>
                <a:latin typeface="Georgia" panose="02040502050405020303" pitchFamily="18" charset="0"/>
              </a:rPr>
              <a:t>В 1979 г. Вильям </a:t>
            </a:r>
            <a:r>
              <a:rPr lang="ru-RU" sz="2400" b="0" i="0" dirty="0" err="1" smtClean="0">
                <a:solidFill>
                  <a:srgbClr val="323A46"/>
                </a:solidFill>
                <a:effectLst/>
                <a:latin typeface="Georgia" panose="02040502050405020303" pitchFamily="18" charset="0"/>
              </a:rPr>
              <a:t>Могридж</a:t>
            </a:r>
            <a:r>
              <a:rPr lang="ru-RU" sz="2400" b="0" i="0" dirty="0" smtClean="0">
                <a:solidFill>
                  <a:srgbClr val="323A46"/>
                </a:solidFill>
                <a:effectLst/>
                <a:latin typeface="Georgia" panose="02040502050405020303" pitchFamily="18" charset="0"/>
              </a:rPr>
              <a:t> создал устройство, которое назвал </a:t>
            </a:r>
            <a:r>
              <a:rPr lang="ru-RU" sz="2400" b="1" i="0" dirty="0" err="1" smtClean="0">
                <a:solidFill>
                  <a:srgbClr val="323A46"/>
                </a:solidFill>
                <a:effectLst/>
                <a:latin typeface="Georgia" panose="02040502050405020303" pitchFamily="18" charset="0"/>
              </a:rPr>
              <a:t>Grid</a:t>
            </a:r>
            <a:r>
              <a:rPr lang="ru-RU" sz="2400" b="1" i="0" dirty="0" smtClean="0">
                <a:solidFill>
                  <a:srgbClr val="323A46"/>
                </a:solidFill>
                <a:effectLst/>
                <a:latin typeface="Georgia" panose="02040502050405020303" pitchFamily="18" charset="0"/>
              </a:rPr>
              <a:t> </a:t>
            </a:r>
            <a:r>
              <a:rPr lang="ru-RU" sz="2400" b="1" i="0" dirty="0" err="1" smtClean="0">
                <a:solidFill>
                  <a:srgbClr val="323A46"/>
                </a:solidFill>
                <a:effectLst/>
                <a:latin typeface="Georgia" panose="02040502050405020303" pitchFamily="18" charset="0"/>
              </a:rPr>
              <a:t>Compass</a:t>
            </a:r>
            <a:r>
              <a:rPr lang="ru-RU" sz="2400" b="1" i="0" dirty="0" smtClean="0">
                <a:solidFill>
                  <a:srgbClr val="323A46"/>
                </a:solidFill>
                <a:effectLst/>
                <a:latin typeface="Georgia" panose="02040502050405020303" pitchFamily="18" charset="0"/>
              </a:rPr>
              <a:t> </a:t>
            </a:r>
            <a:r>
              <a:rPr lang="ru-RU" sz="2400" b="1" i="0" dirty="0" err="1" smtClean="0">
                <a:solidFill>
                  <a:srgbClr val="323A46"/>
                </a:solidFill>
                <a:effectLst/>
                <a:latin typeface="Georgia" panose="02040502050405020303" pitchFamily="18" charset="0"/>
              </a:rPr>
              <a:t>Computer</a:t>
            </a:r>
            <a:r>
              <a:rPr lang="ru-RU" sz="2400" b="1" i="0" dirty="0" smtClean="0">
                <a:solidFill>
                  <a:srgbClr val="323A46"/>
                </a:solidFill>
                <a:effectLst/>
                <a:latin typeface="Georgia" panose="02040502050405020303" pitchFamily="18" charset="0"/>
              </a:rPr>
              <a:t> 1109</a:t>
            </a:r>
            <a:r>
              <a:rPr lang="ru-RU" sz="2400" b="0" i="0" dirty="0" smtClean="0">
                <a:solidFill>
                  <a:srgbClr val="323A46"/>
                </a:solidFill>
                <a:effectLst/>
                <a:latin typeface="Georgia" panose="02040502050405020303" pitchFamily="18" charset="0"/>
              </a:rPr>
              <a:t>. Этим устройством был </a:t>
            </a:r>
            <a:r>
              <a:rPr lang="ru-RU" sz="2400" b="1" i="0" dirty="0" smtClean="0">
                <a:solidFill>
                  <a:srgbClr val="323A46"/>
                </a:solidFill>
                <a:effectLst/>
                <a:latin typeface="Georgia" panose="02040502050405020303" pitchFamily="18" charset="0"/>
              </a:rPr>
              <a:t>первый на рынке ноутбук</a:t>
            </a:r>
            <a:r>
              <a:rPr lang="ru-RU" sz="2400" b="0" i="0" dirty="0" smtClean="0">
                <a:solidFill>
                  <a:srgbClr val="323A46"/>
                </a:solidFill>
                <a:effectLst/>
                <a:latin typeface="Georgia" panose="02040502050405020303" pitchFamily="18" charset="0"/>
              </a:rPr>
              <a:t>. Изначально это оборудование использовали в НАСА в программе космических кораблей. Его рыночная стоимость составляла 8 000 – 10 000 долларов.</a:t>
            </a:r>
            <a:endParaRPr lang="ru-RU" sz="2400" dirty="0"/>
          </a:p>
        </p:txBody>
      </p:sp>
      <p:pic>
        <p:nvPicPr>
          <p:cNvPr id="15362" name="Picture 2" descr="История появления ноутбука"/>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99305" y="2055019"/>
            <a:ext cx="6403975" cy="4802981"/>
          </a:xfrm>
          <a:prstGeom prst="rect">
            <a:avLst/>
          </a:prstGeom>
          <a:noFill/>
          <a:effectLst>
            <a:softEdge rad="1397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8109822"/>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61159" y="221456"/>
            <a:ext cx="10335577" cy="2246769"/>
          </a:xfrm>
          <a:prstGeom prst="rect">
            <a:avLst/>
          </a:prstGeom>
        </p:spPr>
        <p:txBody>
          <a:bodyPr wrap="square">
            <a:spAutoFit/>
          </a:bodyPr>
          <a:lstStyle/>
          <a:p>
            <a:pPr algn="just"/>
            <a:r>
              <a:rPr lang="ru-RU" sz="2800" b="0" i="0" dirty="0" smtClean="0">
                <a:solidFill>
                  <a:srgbClr val="333333"/>
                </a:solidFill>
                <a:effectLst/>
                <a:latin typeface="Source Sans Pro"/>
              </a:rPr>
              <a:t>К числу  подвигов в компьютерной сфере относят труд </a:t>
            </a:r>
            <a:r>
              <a:rPr lang="ru-RU" sz="2800" b="1" i="0" dirty="0" smtClean="0">
                <a:solidFill>
                  <a:srgbClr val="333333"/>
                </a:solidFill>
                <a:effectLst/>
                <a:latin typeface="Source Sans Pro"/>
              </a:rPr>
              <a:t>Мишеля </a:t>
            </a:r>
            <a:r>
              <a:rPr lang="ru-RU" sz="2800" b="1" i="0" dirty="0" err="1" smtClean="0">
                <a:solidFill>
                  <a:srgbClr val="333333"/>
                </a:solidFill>
                <a:effectLst/>
                <a:latin typeface="Source Sans Pro"/>
              </a:rPr>
              <a:t>Сантелия</a:t>
            </a:r>
            <a:r>
              <a:rPr lang="ru-RU" sz="2800" b="1" i="0" dirty="0" smtClean="0">
                <a:solidFill>
                  <a:srgbClr val="333333"/>
                </a:solidFill>
                <a:effectLst/>
                <a:latin typeface="Source Sans Pro"/>
              </a:rPr>
              <a:t>, перепечатавшего вслепую на ПК  более 64 книг, содержавших 3 миллиона слов</a:t>
            </a:r>
            <a:r>
              <a:rPr lang="ru-RU" sz="2800" b="0" i="0" dirty="0" smtClean="0">
                <a:solidFill>
                  <a:srgbClr val="333333"/>
                </a:solidFill>
                <a:effectLst/>
                <a:latin typeface="Source Sans Pro"/>
              </a:rPr>
              <a:t>. Отметим, что тексты этих книг были написаны на разных языках.</a:t>
            </a:r>
            <a:endParaRPr lang="ru-RU" sz="2800" dirty="0"/>
          </a:p>
        </p:txBody>
      </p:sp>
      <p:pic>
        <p:nvPicPr>
          <p:cNvPr id="39938" name="Picture 2" descr="3.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92040" y="1991708"/>
            <a:ext cx="7104697" cy="4744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4584943"/>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07920" y="121920"/>
            <a:ext cx="4236720" cy="4524315"/>
          </a:xfrm>
          <a:prstGeom prst="rect">
            <a:avLst/>
          </a:prstGeom>
        </p:spPr>
        <p:txBody>
          <a:bodyPr wrap="square">
            <a:spAutoFit/>
          </a:bodyPr>
          <a:lstStyle/>
          <a:p>
            <a:pPr algn="just"/>
            <a:r>
              <a:rPr lang="ru-RU" sz="3600" b="0" i="0" dirty="0" smtClean="0">
                <a:solidFill>
                  <a:srgbClr val="333333"/>
                </a:solidFill>
                <a:effectLst/>
                <a:latin typeface="Source Sans Pro"/>
              </a:rPr>
              <a:t>Символично для нашего времени то, что </a:t>
            </a:r>
            <a:r>
              <a:rPr lang="ru-RU" sz="3600" b="1" i="0" dirty="0" smtClean="0">
                <a:solidFill>
                  <a:srgbClr val="333333"/>
                </a:solidFill>
                <a:effectLst/>
                <a:latin typeface="Source Sans Pro"/>
              </a:rPr>
              <a:t>в 1982 году Человеком Года по версии журнала  «</a:t>
            </a:r>
            <a:r>
              <a:rPr lang="ru-RU" sz="3600" b="1" i="0" dirty="0" err="1" smtClean="0">
                <a:solidFill>
                  <a:srgbClr val="333333"/>
                </a:solidFill>
                <a:effectLst/>
                <a:latin typeface="Source Sans Pro"/>
              </a:rPr>
              <a:t>Time</a:t>
            </a:r>
            <a:r>
              <a:rPr lang="ru-RU" sz="3600" b="1" i="0" dirty="0" smtClean="0">
                <a:solidFill>
                  <a:srgbClr val="333333"/>
                </a:solidFill>
                <a:effectLst/>
                <a:latin typeface="Source Sans Pro"/>
              </a:rPr>
              <a:t>» был признан «Компьютер».</a:t>
            </a:r>
            <a:endParaRPr lang="ru-RU" sz="3600" b="1" dirty="0"/>
          </a:p>
        </p:txBody>
      </p:sp>
      <p:pic>
        <p:nvPicPr>
          <p:cNvPr id="40962" name="Picture 2" descr="https://cdn.fishki.net/upload/post/201412/10/1347457/48c1132e8b451c9ec06a11e50fafe17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71361" y="121920"/>
            <a:ext cx="5120640" cy="6840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8715010"/>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11680" y="122547"/>
            <a:ext cx="9982199" cy="3539430"/>
          </a:xfrm>
          <a:prstGeom prst="rect">
            <a:avLst/>
          </a:prstGeom>
        </p:spPr>
        <p:txBody>
          <a:bodyPr wrap="square">
            <a:spAutoFit/>
          </a:bodyPr>
          <a:lstStyle/>
          <a:p>
            <a:pPr algn="just"/>
            <a:r>
              <a:rPr lang="ru-RU" sz="2800" b="0" i="0" dirty="0" smtClean="0">
                <a:solidFill>
                  <a:srgbClr val="3E4142"/>
                </a:solidFill>
                <a:effectLst/>
                <a:latin typeface="Arial" panose="020B0604020202020204" pitchFamily="34" charset="0"/>
              </a:rPr>
              <a:t>В современном обществе принято считать, что профессия программист больше подходит для мужчин. Но </a:t>
            </a:r>
            <a:r>
              <a:rPr lang="ru-RU" sz="2800" b="1" i="0" dirty="0" smtClean="0">
                <a:solidFill>
                  <a:srgbClr val="3E4142"/>
                </a:solidFill>
                <a:effectLst/>
                <a:latin typeface="Arial" panose="020B0604020202020204" pitchFamily="34" charset="0"/>
              </a:rPr>
              <a:t>первым в мире программистом была англичанка Ада </a:t>
            </a:r>
            <a:r>
              <a:rPr lang="ru-RU" sz="2800" b="1" i="0" dirty="0" err="1" smtClean="0">
                <a:solidFill>
                  <a:srgbClr val="3E4142"/>
                </a:solidFill>
                <a:effectLst/>
                <a:latin typeface="Arial" panose="020B0604020202020204" pitchFamily="34" charset="0"/>
              </a:rPr>
              <a:t>Лавлэйс</a:t>
            </a:r>
            <a:r>
              <a:rPr lang="ru-RU" sz="2800" b="0" i="0" dirty="0" smtClean="0">
                <a:solidFill>
                  <a:srgbClr val="3E4142"/>
                </a:solidFill>
                <a:effectLst/>
                <a:latin typeface="Arial" panose="020B0604020202020204" pitchFamily="34" charset="0"/>
              </a:rPr>
              <a:t>. В середине 19 века она смогла составить план прообраза электронно-вычислительной машины, при использовании которой можно было</a:t>
            </a:r>
          </a:p>
          <a:p>
            <a:pPr algn="just"/>
            <a:r>
              <a:rPr lang="ru-RU" sz="2800" b="0" i="0" dirty="0" smtClean="0">
                <a:solidFill>
                  <a:srgbClr val="3E4142"/>
                </a:solidFill>
                <a:effectLst/>
                <a:latin typeface="Arial" panose="020B0604020202020204" pitchFamily="34" charset="0"/>
              </a:rPr>
              <a:t>решить уравнение</a:t>
            </a:r>
          </a:p>
          <a:p>
            <a:pPr algn="just"/>
            <a:r>
              <a:rPr lang="ru-RU" sz="2800" b="0" i="0" dirty="0" smtClean="0">
                <a:solidFill>
                  <a:srgbClr val="3E4142"/>
                </a:solidFill>
                <a:effectLst/>
                <a:latin typeface="Arial" panose="020B0604020202020204" pitchFamily="34" charset="0"/>
              </a:rPr>
              <a:t>Бернулли.</a:t>
            </a:r>
            <a:endParaRPr lang="ru-RU" sz="2800" dirty="0"/>
          </a:p>
        </p:txBody>
      </p:sp>
      <p:pic>
        <p:nvPicPr>
          <p:cNvPr id="4098" name="Picture 2" descr="Ада Лавлэйс"/>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231254" y="2312043"/>
            <a:ext cx="5762625"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704030"/>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8320" y="126918"/>
            <a:ext cx="5349240" cy="4832092"/>
          </a:xfrm>
          <a:prstGeom prst="rect">
            <a:avLst/>
          </a:prstGeom>
        </p:spPr>
        <p:txBody>
          <a:bodyPr wrap="square">
            <a:spAutoFit/>
          </a:bodyPr>
          <a:lstStyle/>
          <a:p>
            <a:pPr algn="just"/>
            <a:r>
              <a:rPr lang="ru-RU" sz="2800" b="1" i="0" dirty="0" smtClean="0">
                <a:solidFill>
                  <a:srgbClr val="3E4142"/>
                </a:solidFill>
                <a:effectLst/>
                <a:latin typeface="Arial" panose="020B0604020202020204" pitchFamily="34" charset="0"/>
              </a:rPr>
              <a:t>Первое использование </a:t>
            </a:r>
            <a:r>
              <a:rPr lang="ru-RU" sz="2800" i="0" dirty="0" smtClean="0">
                <a:solidFill>
                  <a:srgbClr val="3E4142"/>
                </a:solidFill>
                <a:effectLst/>
                <a:latin typeface="Arial" panose="020B0604020202020204" pitchFamily="34" charset="0"/>
              </a:rPr>
              <a:t>на сегодняшний момент всем известного </a:t>
            </a:r>
            <a:r>
              <a:rPr lang="ru-RU" sz="2800" b="1" i="0" dirty="0" smtClean="0">
                <a:solidFill>
                  <a:srgbClr val="3E4142"/>
                </a:solidFill>
                <a:effectLst/>
                <a:latin typeface="Arial" panose="020B0604020202020204" pitchFamily="34" charset="0"/>
              </a:rPr>
              <a:t>названия “байт” было применено В. </a:t>
            </a:r>
            <a:r>
              <a:rPr lang="ru-RU" sz="2800" b="1" i="0" dirty="0" err="1" smtClean="0">
                <a:solidFill>
                  <a:srgbClr val="3E4142"/>
                </a:solidFill>
                <a:effectLst/>
                <a:latin typeface="Arial" panose="020B0604020202020204" pitchFamily="34" charset="0"/>
              </a:rPr>
              <a:t>Бухгольцем</a:t>
            </a:r>
            <a:r>
              <a:rPr lang="ru-RU" sz="2800" b="1" i="0" dirty="0" smtClean="0">
                <a:solidFill>
                  <a:srgbClr val="3E4142"/>
                </a:solidFill>
                <a:effectLst/>
                <a:latin typeface="Arial" panose="020B0604020202020204" pitchFamily="34" charset="0"/>
              </a:rPr>
              <a:t> в 1956 г</a:t>
            </a:r>
            <a:r>
              <a:rPr lang="ru-RU" sz="2800" i="0" dirty="0" smtClean="0">
                <a:solidFill>
                  <a:srgbClr val="3E4142"/>
                </a:solidFill>
                <a:effectLst/>
                <a:latin typeface="Arial" panose="020B0604020202020204" pitchFamily="34" charset="0"/>
              </a:rPr>
              <a:t>оду при проектировании первого суперкомпьютера с целью одновременно передаваемых в устройствах 6 битов. </a:t>
            </a:r>
          </a:p>
          <a:p>
            <a:pPr marL="990600" indent="-365125" algn="just"/>
            <a:r>
              <a:rPr lang="ru-RU" sz="2800" i="0" dirty="0" smtClean="0">
                <a:solidFill>
                  <a:srgbClr val="3E4142"/>
                </a:solidFill>
                <a:effectLst/>
                <a:latin typeface="Arial" panose="020B0604020202020204" pitchFamily="34" charset="0"/>
              </a:rPr>
              <a:t>В современном мире бит в байте уже 8.</a:t>
            </a:r>
            <a:endParaRPr lang="ru-RU" sz="2800" dirty="0"/>
          </a:p>
        </p:txBody>
      </p:sp>
      <p:pic>
        <p:nvPicPr>
          <p:cNvPr id="41986" name="Picture 2" descr="https://blog.hnf.de/wp-content/uploads/2020/01/WernerBuchholz-40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271305" y="126918"/>
            <a:ext cx="4810736" cy="65786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948384"/>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628942" y="98286"/>
            <a:ext cx="10380177" cy="2246769"/>
          </a:xfrm>
          <a:prstGeom prst="rect">
            <a:avLst/>
          </a:prstGeom>
        </p:spPr>
        <p:txBody>
          <a:bodyPr wrap="square">
            <a:spAutoFit/>
          </a:bodyPr>
          <a:lstStyle/>
          <a:p>
            <a:pPr algn="just"/>
            <a:r>
              <a:rPr lang="ru-RU" sz="2800" b="0" i="0" dirty="0" smtClean="0">
                <a:solidFill>
                  <a:srgbClr val="3E4142"/>
                </a:solidFill>
                <a:effectLst/>
                <a:latin typeface="Arial" panose="020B0604020202020204" pitchFamily="34" charset="0"/>
              </a:rPr>
              <a:t>Талисман в изображении пингвина появился еще до создания операционной системы </a:t>
            </a:r>
            <a:r>
              <a:rPr lang="ru-RU" sz="2800" b="1" i="0" dirty="0" err="1" smtClean="0">
                <a:solidFill>
                  <a:srgbClr val="3E4142"/>
                </a:solidFill>
                <a:effectLst/>
                <a:latin typeface="Arial" panose="020B0604020202020204" pitchFamily="34" charset="0"/>
              </a:rPr>
              <a:t>Линусом</a:t>
            </a:r>
            <a:r>
              <a:rPr lang="ru-RU" sz="2800" b="1" i="0" dirty="0" smtClean="0">
                <a:solidFill>
                  <a:srgbClr val="3E4142"/>
                </a:solidFill>
                <a:effectLst/>
                <a:latin typeface="Arial" panose="020B0604020202020204" pitchFamily="34" charset="0"/>
              </a:rPr>
              <a:t> </a:t>
            </a:r>
            <a:r>
              <a:rPr lang="ru-RU" sz="2800" b="1" i="0" dirty="0" err="1" smtClean="0">
                <a:solidFill>
                  <a:srgbClr val="3E4142"/>
                </a:solidFill>
                <a:effectLst/>
                <a:latin typeface="Arial" panose="020B0604020202020204" pitchFamily="34" charset="0"/>
              </a:rPr>
              <a:t>Торвальдсом</a:t>
            </a:r>
            <a:r>
              <a:rPr lang="ru-RU" sz="2800" b="0" i="0" dirty="0" smtClean="0">
                <a:solidFill>
                  <a:srgbClr val="3E4142"/>
                </a:solidFill>
                <a:effectLst/>
                <a:latin typeface="Arial" panose="020B0604020202020204" pitchFamily="34" charset="0"/>
              </a:rPr>
              <a:t>. Все началось с посещения зоопарка, где он был укушен пингвином. Подобное действие со стороны животного стало одной из причин в выборе такого </a:t>
            </a:r>
            <a:r>
              <a:rPr lang="ru-RU" sz="2800" b="1" i="0" dirty="0" smtClean="0">
                <a:solidFill>
                  <a:srgbClr val="3E4142"/>
                </a:solidFill>
                <a:effectLst/>
                <a:latin typeface="Arial" panose="020B0604020202020204" pitchFamily="34" charset="0"/>
              </a:rPr>
              <a:t>талисмана для </a:t>
            </a:r>
            <a:r>
              <a:rPr lang="ru-RU" sz="2800" b="1" i="0" dirty="0" err="1" smtClean="0">
                <a:solidFill>
                  <a:srgbClr val="3E4142"/>
                </a:solidFill>
                <a:effectLst/>
                <a:latin typeface="Arial" panose="020B0604020202020204" pitchFamily="34" charset="0"/>
              </a:rPr>
              <a:t>Linux</a:t>
            </a:r>
            <a:r>
              <a:rPr lang="ru-RU" sz="2800" b="0" i="0" dirty="0" smtClean="0">
                <a:solidFill>
                  <a:srgbClr val="3E4142"/>
                </a:solidFill>
                <a:effectLst/>
                <a:latin typeface="Arial" panose="020B0604020202020204" pitchFamily="34" charset="0"/>
              </a:rPr>
              <a:t>.</a:t>
            </a:r>
            <a:endParaRPr lang="ru-RU" sz="2800" dirty="0"/>
          </a:p>
        </p:txBody>
      </p:sp>
      <p:pic>
        <p:nvPicPr>
          <p:cNvPr id="5122" name="Picture 2" descr="Linux"/>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74642" y="2690812"/>
            <a:ext cx="6667500" cy="3771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9915779"/>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8760" y="0"/>
            <a:ext cx="10683240" cy="2308324"/>
          </a:xfrm>
          <a:prstGeom prst="rect">
            <a:avLst/>
          </a:prstGeom>
        </p:spPr>
        <p:txBody>
          <a:bodyPr wrap="square">
            <a:spAutoFit/>
          </a:bodyPr>
          <a:lstStyle/>
          <a:p>
            <a:pPr algn="just"/>
            <a:r>
              <a:rPr lang="ru-RU" sz="2400" b="0" i="0" dirty="0" smtClean="0">
                <a:solidFill>
                  <a:srgbClr val="3E4142"/>
                </a:solidFill>
                <a:effectLst/>
                <a:latin typeface="Arial" panose="020B0604020202020204" pitchFamily="34" charset="0"/>
              </a:rPr>
              <a:t>Задолго до появления современных компьютерных игр в 1912 году был сконструирован </a:t>
            </a:r>
            <a:r>
              <a:rPr lang="ru-RU" sz="2400" b="1" i="0" dirty="0" smtClean="0">
                <a:solidFill>
                  <a:srgbClr val="3E4142"/>
                </a:solidFill>
                <a:effectLst/>
                <a:latin typeface="Arial" panose="020B0604020202020204" pitchFamily="34" charset="0"/>
              </a:rPr>
              <a:t>электромеханический автомат, названный “</a:t>
            </a:r>
            <a:r>
              <a:rPr lang="ru-RU" sz="2400" b="1" i="0" dirty="0" err="1" smtClean="0">
                <a:solidFill>
                  <a:srgbClr val="3E4142"/>
                </a:solidFill>
                <a:effectLst/>
                <a:latin typeface="Arial" panose="020B0604020202020204" pitchFamily="34" charset="0"/>
              </a:rPr>
              <a:t>El</a:t>
            </a:r>
            <a:r>
              <a:rPr lang="ru-RU" sz="2400" b="1" i="0" dirty="0" smtClean="0">
                <a:solidFill>
                  <a:srgbClr val="3E4142"/>
                </a:solidFill>
                <a:effectLst/>
                <a:latin typeface="Arial" panose="020B0604020202020204" pitchFamily="34" charset="0"/>
              </a:rPr>
              <a:t> </a:t>
            </a:r>
            <a:r>
              <a:rPr lang="ru-RU" sz="2400" b="1" i="0" dirty="0" err="1" smtClean="0">
                <a:solidFill>
                  <a:srgbClr val="3E4142"/>
                </a:solidFill>
                <a:effectLst/>
                <a:latin typeface="Arial" panose="020B0604020202020204" pitchFamily="34" charset="0"/>
              </a:rPr>
              <a:t>Ajedrecista</a:t>
            </a:r>
            <a:r>
              <a:rPr lang="ru-RU" sz="2400" b="1" i="0" dirty="0" smtClean="0">
                <a:solidFill>
                  <a:srgbClr val="3E4142"/>
                </a:solidFill>
                <a:effectLst/>
                <a:latin typeface="Arial" panose="020B0604020202020204" pitchFamily="34" charset="0"/>
              </a:rPr>
              <a:t>”. </a:t>
            </a:r>
            <a:r>
              <a:rPr lang="ru-RU" sz="2400" b="0" i="0" dirty="0" smtClean="0">
                <a:solidFill>
                  <a:srgbClr val="3E4142"/>
                </a:solidFill>
                <a:effectLst/>
                <a:latin typeface="Arial" panose="020B0604020202020204" pitchFamily="34" charset="0"/>
              </a:rPr>
              <a:t>Он стал считаться </a:t>
            </a:r>
            <a:r>
              <a:rPr lang="ru-RU" sz="2400" b="1" i="0" dirty="0" smtClean="0">
                <a:solidFill>
                  <a:srgbClr val="3E4142"/>
                </a:solidFill>
                <a:effectLst/>
                <a:latin typeface="Arial" panose="020B0604020202020204" pitchFamily="34" charset="0"/>
              </a:rPr>
              <a:t>первой созданной в мире компьютерной игрой</a:t>
            </a:r>
            <a:r>
              <a:rPr lang="ru-RU" sz="2400" b="0" i="0" dirty="0" smtClean="0">
                <a:solidFill>
                  <a:srgbClr val="3E4142"/>
                </a:solidFill>
                <a:effectLst/>
                <a:latin typeface="Arial" panose="020B0604020202020204" pitchFamily="34" charset="0"/>
              </a:rPr>
              <a:t>. Это была обыкновенная игра в шахматы, сконструированная с передвигаемыми машиной ладьей и королем с помощью электромагнитов.</a:t>
            </a:r>
            <a:endParaRPr lang="ru-RU" sz="2400" dirty="0"/>
          </a:p>
        </p:txBody>
      </p:sp>
      <p:pic>
        <p:nvPicPr>
          <p:cNvPr id="6146" name="Picture 2" descr="El Ajedrecista"/>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37760" y="2257668"/>
            <a:ext cx="6750058" cy="4402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918046"/>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4" descr="https://www.heidelberg-laureate-forum.org/fileadmin/content/acm-turing-award.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b="15224"/>
          <a:stretch/>
        </p:blipFill>
        <p:spPr bwMode="auto">
          <a:xfrm>
            <a:off x="5245735" y="2392680"/>
            <a:ext cx="5105400" cy="432816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802756" y="305764"/>
            <a:ext cx="9916803" cy="2585323"/>
          </a:xfrm>
          <a:prstGeom prst="rect">
            <a:avLst/>
          </a:prstGeom>
          <a:noFill/>
        </p:spPr>
        <p:txBody>
          <a:bodyPr wrap="square" rtlCol="0">
            <a:spAutoFit/>
          </a:bodyPr>
          <a:lstStyle/>
          <a:p>
            <a:pPr algn="ctr"/>
            <a:r>
              <a:rPr lang="ru-RU" sz="5400" b="1" dirty="0" smtClean="0"/>
              <a:t>Высшая награда за достижения в области информатики – премия Тьюринга</a:t>
            </a:r>
            <a:endParaRPr lang="ru-RU" sz="5400" b="1" dirty="0"/>
          </a:p>
        </p:txBody>
      </p:sp>
    </p:spTree>
    <p:extLst>
      <p:ext uri="{BB962C8B-B14F-4D97-AF65-F5344CB8AC3E}">
        <p14:creationId xmlns:p14="http://schemas.microsoft.com/office/powerpoint/2010/main" val="4111399893"/>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9240" y="307887"/>
            <a:ext cx="10288157" cy="1200329"/>
          </a:xfrm>
          <a:prstGeom prst="rect">
            <a:avLst/>
          </a:prstGeom>
          <a:noFill/>
        </p:spPr>
        <p:txBody>
          <a:bodyPr wrap="square" rtlCol="0">
            <a:spAutoFit/>
          </a:bodyPr>
          <a:lstStyle/>
          <a:p>
            <a:pPr algn="ctr"/>
            <a:r>
              <a:rPr lang="ru-RU" sz="3600" dirty="0" smtClean="0"/>
              <a:t>Информатика как учебная дисциплина впервые начала использоваться в СССР в 1985 году</a:t>
            </a:r>
            <a:endParaRPr lang="ru-RU" sz="3600" dirty="0"/>
          </a:p>
        </p:txBody>
      </p:sp>
      <p:pic>
        <p:nvPicPr>
          <p:cNvPr id="45062" name="Picture 6" descr="https://cdn.adesk.ru/blog/media/25f33db54e294614a4dc303f0139236e-o.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42681" y="1899149"/>
            <a:ext cx="7956116" cy="4471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78032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57930" y="359200"/>
            <a:ext cx="9739709" cy="1200329"/>
          </a:xfrm>
          <a:prstGeom prst="rect">
            <a:avLst/>
          </a:prstGeom>
          <a:noFill/>
        </p:spPr>
        <p:txBody>
          <a:bodyPr wrap="square" rtlCol="0">
            <a:spAutoFit/>
          </a:bodyPr>
          <a:lstStyle/>
          <a:p>
            <a:pPr algn="just"/>
            <a:r>
              <a:rPr lang="ru-RU" sz="3600" dirty="0" smtClean="0"/>
              <a:t>Тот, кто подолгу сидит за компьютером, моргает не менее 7 раз в минуту</a:t>
            </a:r>
            <a:endParaRPr lang="ru-RU" sz="3600" dirty="0"/>
          </a:p>
        </p:txBody>
      </p:sp>
      <p:pic>
        <p:nvPicPr>
          <p:cNvPr id="44040" name="Picture 8" descr="https://flomaster.club/uploads/posts/2022-07/1658202134_7-flomaster-club-p-muzhchina-za-kompyuterom-risunok-krasivo-9.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2080" y="1253706"/>
            <a:ext cx="6979920" cy="5604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1310783"/>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s://www.advertiser.gr/wp-content/uploads/2018/02/pios-fovate-tin-technologia.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50335" y="1874520"/>
            <a:ext cx="7810500" cy="482917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641474" y="377875"/>
            <a:ext cx="10291445" cy="1754326"/>
          </a:xfrm>
          <a:prstGeom prst="rect">
            <a:avLst/>
          </a:prstGeom>
        </p:spPr>
        <p:txBody>
          <a:bodyPr wrap="square">
            <a:spAutoFit/>
          </a:bodyPr>
          <a:lstStyle/>
          <a:p>
            <a:pPr algn="just"/>
            <a:r>
              <a:rPr lang="ru-RU" sz="3600" b="1" i="0" dirty="0" err="1" smtClean="0">
                <a:solidFill>
                  <a:srgbClr val="333333"/>
                </a:solidFill>
                <a:effectLst/>
                <a:latin typeface="Arial" panose="020B0604020202020204" pitchFamily="34" charset="0"/>
              </a:rPr>
              <a:t>Киберофобами</a:t>
            </a:r>
            <a:r>
              <a:rPr lang="ru-RU" sz="3600" b="0" i="0" dirty="0" smtClean="0">
                <a:solidFill>
                  <a:srgbClr val="333333"/>
                </a:solidFill>
                <a:effectLst/>
                <a:latin typeface="Arial" panose="020B0604020202020204" pitchFamily="34" charset="0"/>
              </a:rPr>
              <a:t> называют людей, которые боятся компьютеров и всего, что с ними связано.</a:t>
            </a:r>
            <a:endParaRPr lang="ru-RU" sz="3600" dirty="0"/>
          </a:p>
        </p:txBody>
      </p:sp>
    </p:spTree>
    <p:extLst>
      <p:ext uri="{BB962C8B-B14F-4D97-AF65-F5344CB8AC3E}">
        <p14:creationId xmlns:p14="http://schemas.microsoft.com/office/powerpoint/2010/main" val="3657968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43074" y="268306"/>
            <a:ext cx="10220325" cy="3108543"/>
          </a:xfrm>
          <a:prstGeom prst="rect">
            <a:avLst/>
          </a:prstGeom>
        </p:spPr>
        <p:txBody>
          <a:bodyPr wrap="square">
            <a:spAutoFit/>
          </a:bodyPr>
          <a:lstStyle/>
          <a:p>
            <a:pPr algn="just"/>
            <a:r>
              <a:rPr lang="ru-RU" sz="2800" b="1" i="0" dirty="0" err="1" smtClean="0">
                <a:solidFill>
                  <a:srgbClr val="323A46"/>
                </a:solidFill>
                <a:effectLst/>
                <a:latin typeface="Georgia" panose="02040502050405020303" pitchFamily="18" charset="0"/>
              </a:rPr>
              <a:t>Atari</a:t>
            </a:r>
            <a:r>
              <a:rPr lang="ru-RU" sz="2800" b="1" i="0" dirty="0" smtClean="0">
                <a:solidFill>
                  <a:srgbClr val="323A46"/>
                </a:solidFill>
                <a:effectLst/>
                <a:latin typeface="Georgia" panose="02040502050405020303" pitchFamily="18" charset="0"/>
              </a:rPr>
              <a:t> </a:t>
            </a:r>
            <a:r>
              <a:rPr lang="ru-RU" sz="2800" b="1" i="0" dirty="0" err="1" smtClean="0">
                <a:solidFill>
                  <a:srgbClr val="323A46"/>
                </a:solidFill>
                <a:effectLst/>
                <a:latin typeface="Georgia" panose="02040502050405020303" pitchFamily="18" charset="0"/>
              </a:rPr>
              <a:t>Portfolio</a:t>
            </a:r>
            <a:r>
              <a:rPr lang="ru-RU" sz="2800" b="1" i="0" dirty="0" smtClean="0">
                <a:solidFill>
                  <a:srgbClr val="323A46"/>
                </a:solidFill>
                <a:effectLst/>
                <a:latin typeface="Georgia" panose="02040502050405020303" pitchFamily="18" charset="0"/>
              </a:rPr>
              <a:t> был первым ПК, который появился на рынке</a:t>
            </a:r>
            <a:r>
              <a:rPr lang="ru-RU" sz="2800" b="0" i="0" dirty="0" smtClean="0">
                <a:solidFill>
                  <a:srgbClr val="323A46"/>
                </a:solidFill>
                <a:effectLst/>
                <a:latin typeface="Georgia" panose="02040502050405020303" pitchFamily="18" charset="0"/>
              </a:rPr>
              <a:t>. Это произошло в 1989 году. Он был оснащен процессором 80C88 с частотой 4,91 </a:t>
            </a:r>
            <a:r>
              <a:rPr lang="ru-RU" sz="2800" b="0" i="0" dirty="0" err="1" smtClean="0">
                <a:solidFill>
                  <a:srgbClr val="323A46"/>
                </a:solidFill>
                <a:effectLst/>
                <a:latin typeface="Georgia" panose="02040502050405020303" pitchFamily="18" charset="0"/>
              </a:rPr>
              <a:t>Мгц</a:t>
            </a:r>
            <a:r>
              <a:rPr lang="ru-RU" sz="2800" b="0" i="0" dirty="0" smtClean="0">
                <a:solidFill>
                  <a:srgbClr val="323A46"/>
                </a:solidFill>
                <a:effectLst/>
                <a:latin typeface="Georgia" panose="02040502050405020303" pitchFamily="18" charset="0"/>
              </a:rPr>
              <a:t>. Устройство работало под управлением операционной системы DIP-DOS 2.11. Кроме того, </a:t>
            </a:r>
            <a:r>
              <a:rPr lang="ru-RU" sz="2800" b="0" i="0" dirty="0" err="1" smtClean="0">
                <a:solidFill>
                  <a:srgbClr val="323A46"/>
                </a:solidFill>
                <a:effectLst/>
                <a:latin typeface="Georgia" panose="02040502050405020303" pitchFamily="18" charset="0"/>
              </a:rPr>
              <a:t>Atari</a:t>
            </a:r>
            <a:r>
              <a:rPr lang="ru-RU" sz="2800" b="0" i="0" dirty="0" smtClean="0">
                <a:solidFill>
                  <a:srgbClr val="323A46"/>
                </a:solidFill>
                <a:effectLst/>
                <a:latin typeface="Georgia" panose="02040502050405020303" pitchFamily="18" charset="0"/>
              </a:rPr>
              <a:t> </a:t>
            </a:r>
            <a:r>
              <a:rPr lang="ru-RU" sz="2800" b="0" i="0" dirty="0" err="1" smtClean="0">
                <a:solidFill>
                  <a:srgbClr val="323A46"/>
                </a:solidFill>
                <a:effectLst/>
                <a:latin typeface="Georgia" panose="02040502050405020303" pitchFamily="18" charset="0"/>
              </a:rPr>
              <a:t>Portfolio</a:t>
            </a:r>
            <a:r>
              <a:rPr lang="ru-RU" sz="2800" b="0" i="0" dirty="0" smtClean="0">
                <a:solidFill>
                  <a:srgbClr val="323A46"/>
                </a:solidFill>
                <a:effectLst/>
                <a:latin typeface="Georgia" panose="02040502050405020303" pitchFamily="18" charset="0"/>
              </a:rPr>
              <a:t> имело экран с разрешением 240×60 пикселей, 128 КБ ОЗУ и 256 КБ памяти ROM.</a:t>
            </a:r>
            <a:endParaRPr lang="ru-RU" sz="2800" dirty="0"/>
          </a:p>
        </p:txBody>
      </p:sp>
      <p:pic>
        <p:nvPicPr>
          <p:cNvPr id="16386" name="Picture 2" descr="Atari Portfolio.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39790" y="2971800"/>
            <a:ext cx="4211146" cy="3627120"/>
          </a:xfrm>
          <a:prstGeom prst="rect">
            <a:avLst/>
          </a:prstGeom>
          <a:noFill/>
          <a:effectLst>
            <a:softEdge rad="1397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902533"/>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28800" y="161836"/>
            <a:ext cx="9951720" cy="2062103"/>
          </a:xfrm>
          <a:prstGeom prst="rect">
            <a:avLst/>
          </a:prstGeom>
        </p:spPr>
        <p:txBody>
          <a:bodyPr wrap="square">
            <a:spAutoFit/>
          </a:bodyPr>
          <a:lstStyle/>
          <a:p>
            <a:pPr algn="just"/>
            <a:r>
              <a:rPr lang="ru-RU" sz="3200" b="0" i="0" dirty="0" smtClean="0">
                <a:solidFill>
                  <a:srgbClr val="333333"/>
                </a:solidFill>
                <a:effectLst/>
                <a:latin typeface="Arial" panose="020B0604020202020204" pitchFamily="34" charset="0"/>
              </a:rPr>
              <a:t>19 сентября 2005 года был поставлен </a:t>
            </a:r>
            <a:r>
              <a:rPr lang="ru-RU" sz="3200" b="1" i="0" dirty="0" smtClean="0">
                <a:solidFill>
                  <a:srgbClr val="333333"/>
                </a:solidFill>
                <a:effectLst/>
                <a:latin typeface="Arial" panose="020B0604020202020204" pitchFamily="34" charset="0"/>
              </a:rPr>
              <a:t>рекорд по количеству одинаковых запросов в </a:t>
            </a:r>
            <a:r>
              <a:rPr lang="ru-RU" sz="3200" b="1" i="0" dirty="0" err="1" smtClean="0">
                <a:solidFill>
                  <a:srgbClr val="333333"/>
                </a:solidFill>
                <a:effectLst/>
                <a:latin typeface="Arial" panose="020B0604020202020204" pitchFamily="34" charset="0"/>
              </a:rPr>
              <a:t>Google</a:t>
            </a:r>
            <a:r>
              <a:rPr lang="ru-RU" sz="3200" b="0" i="0" dirty="0" smtClean="0">
                <a:solidFill>
                  <a:srgbClr val="333333"/>
                </a:solidFill>
                <a:effectLst/>
                <a:latin typeface="Arial" panose="020B0604020202020204" pitchFamily="34" charset="0"/>
              </a:rPr>
              <a:t>. Именно в тот день миллионы людей водили словосочетание: “hurricane </a:t>
            </a:r>
            <a:r>
              <a:rPr lang="ru-RU" sz="3200" b="0" i="0" dirty="0" err="1" smtClean="0">
                <a:solidFill>
                  <a:srgbClr val="333333"/>
                </a:solidFill>
                <a:effectLst/>
                <a:latin typeface="Arial" panose="020B0604020202020204" pitchFamily="34" charset="0"/>
              </a:rPr>
              <a:t>rita</a:t>
            </a:r>
            <a:r>
              <a:rPr lang="ru-RU" sz="3200" b="0" i="0" dirty="0" smtClean="0">
                <a:solidFill>
                  <a:srgbClr val="333333"/>
                </a:solidFill>
                <a:effectLst/>
                <a:latin typeface="Arial" panose="020B0604020202020204" pitchFamily="34" charset="0"/>
              </a:rPr>
              <a:t>”.</a:t>
            </a:r>
            <a:endParaRPr lang="ru-RU" sz="3200" dirty="0"/>
          </a:p>
        </p:txBody>
      </p:sp>
      <p:pic>
        <p:nvPicPr>
          <p:cNvPr id="3" name="Рисунок 2"/>
          <p:cNvPicPr>
            <a:picLocks noChangeAspect="1"/>
          </p:cNvPicPr>
          <p:nvPr/>
        </p:nvPicPr>
        <p:blipFill rotWithShape="1">
          <a:blip r:embed="rId2" cstate="email">
            <a:extLst>
              <a:ext uri="{28A0092B-C50C-407E-A947-70E740481C1C}">
                <a14:useLocalDpi xmlns:a14="http://schemas.microsoft.com/office/drawing/2010/main"/>
              </a:ext>
            </a:extLst>
          </a:blip>
          <a:srcRect l="21782" t="11928" r="14710" b="13892"/>
          <a:stretch/>
        </p:blipFill>
        <p:spPr>
          <a:xfrm>
            <a:off x="3718560" y="2108925"/>
            <a:ext cx="6842760" cy="4495800"/>
          </a:xfrm>
          <a:prstGeom prst="rect">
            <a:avLst/>
          </a:prstGeom>
        </p:spPr>
      </p:pic>
    </p:spTree>
    <p:extLst>
      <p:ext uri="{BB962C8B-B14F-4D97-AF65-F5344CB8AC3E}">
        <p14:creationId xmlns:p14="http://schemas.microsoft.com/office/powerpoint/2010/main" val="3409100069"/>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s://history-doc.ru/wp-content/uploads/2022/02/%D0%A1%D0%BD%D0%B8%D0%BC%D0%BE%D0%BA-%D1%8D%D0%BA%D1%80%D0%B0%D0%BD%D0%B0-2022-02-11-%D0%B2-18.51.25.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3872" y="1099653"/>
            <a:ext cx="5779135" cy="5758347"/>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798320" y="176323"/>
            <a:ext cx="10149840" cy="1754326"/>
          </a:xfrm>
          <a:prstGeom prst="rect">
            <a:avLst/>
          </a:prstGeom>
        </p:spPr>
        <p:txBody>
          <a:bodyPr wrap="square">
            <a:spAutoFit/>
          </a:bodyPr>
          <a:lstStyle/>
          <a:p>
            <a:pPr algn="just"/>
            <a:r>
              <a:rPr lang="ru-RU" sz="3600" b="1" i="0" dirty="0" smtClean="0">
                <a:solidFill>
                  <a:srgbClr val="333333"/>
                </a:solidFill>
                <a:effectLst/>
                <a:latin typeface="Arial" panose="020B0604020202020204" pitchFamily="34" charset="0"/>
              </a:rPr>
              <a:t>Первый</a:t>
            </a:r>
            <a:r>
              <a:rPr lang="ru-RU" sz="3600" b="0" i="0" dirty="0" smtClean="0">
                <a:solidFill>
                  <a:srgbClr val="333333"/>
                </a:solidFill>
                <a:effectLst/>
                <a:latin typeface="Arial" panose="020B0604020202020204" pitchFamily="34" charset="0"/>
              </a:rPr>
              <a:t> в истории информатики интернет </a:t>
            </a:r>
            <a:r>
              <a:rPr lang="ru-RU" sz="3600" b="1" i="0" dirty="0" smtClean="0">
                <a:solidFill>
                  <a:srgbClr val="333333"/>
                </a:solidFill>
                <a:effectLst/>
                <a:latin typeface="Arial" panose="020B0604020202020204" pitchFamily="34" charset="0"/>
              </a:rPr>
              <a:t>провайдер</a:t>
            </a:r>
            <a:r>
              <a:rPr lang="ru-RU" sz="3600" b="0" i="0" dirty="0" smtClean="0">
                <a:solidFill>
                  <a:srgbClr val="333333"/>
                </a:solidFill>
                <a:effectLst/>
                <a:latin typeface="Arial" panose="020B0604020202020204" pitchFamily="34" charset="0"/>
              </a:rPr>
              <a:t> имел название Compuserve. Он был основан в 1969 году</a:t>
            </a:r>
            <a:endParaRPr lang="ru-RU" sz="3600" dirty="0"/>
          </a:p>
        </p:txBody>
      </p:sp>
    </p:spTree>
    <p:extLst>
      <p:ext uri="{BB962C8B-B14F-4D97-AF65-F5344CB8AC3E}">
        <p14:creationId xmlns:p14="http://schemas.microsoft.com/office/powerpoint/2010/main" val="2048644192"/>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93520" y="255955"/>
            <a:ext cx="10561320" cy="1323439"/>
          </a:xfrm>
          <a:prstGeom prst="rect">
            <a:avLst/>
          </a:prstGeom>
        </p:spPr>
        <p:txBody>
          <a:bodyPr wrap="square">
            <a:spAutoFit/>
          </a:bodyPr>
          <a:lstStyle/>
          <a:p>
            <a:pPr algn="just"/>
            <a:r>
              <a:rPr lang="ru-RU" sz="4000" b="1" i="0" dirty="0" smtClean="0">
                <a:solidFill>
                  <a:srgbClr val="333333"/>
                </a:solidFill>
                <a:effectLst/>
                <a:latin typeface="Arial" panose="020B0604020202020204" pitchFamily="34" charset="0"/>
              </a:rPr>
              <a:t>Первая система распознавания речи возникла в Индии</a:t>
            </a:r>
            <a:r>
              <a:rPr lang="ru-RU" b="0" i="0" dirty="0" smtClean="0">
                <a:solidFill>
                  <a:srgbClr val="333333"/>
                </a:solidFill>
                <a:effectLst/>
                <a:latin typeface="Arial" panose="020B0604020202020204" pitchFamily="34" charset="0"/>
              </a:rPr>
              <a:t>.</a:t>
            </a:r>
            <a:endParaRPr lang="ru-RU" dirty="0"/>
          </a:p>
        </p:txBody>
      </p:sp>
      <p:pic>
        <p:nvPicPr>
          <p:cNvPr id="48130" name="Picture 2" descr="https://myraspberry.ru/gallery/8/raspberry-pi-voice-recognition.gif"/>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3645535" y="2148840"/>
            <a:ext cx="762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714397"/>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69720" y="280908"/>
            <a:ext cx="10195560" cy="1077218"/>
          </a:xfrm>
          <a:prstGeom prst="rect">
            <a:avLst/>
          </a:prstGeom>
        </p:spPr>
        <p:txBody>
          <a:bodyPr wrap="square">
            <a:spAutoFit/>
          </a:bodyPr>
          <a:lstStyle/>
          <a:p>
            <a:pPr algn="just"/>
            <a:r>
              <a:rPr lang="ru-RU" sz="3200" b="1" i="0" dirty="0" smtClean="0">
                <a:solidFill>
                  <a:srgbClr val="333333"/>
                </a:solidFill>
                <a:effectLst/>
                <a:latin typeface="Arial" panose="020B0604020202020204" pitchFamily="34" charset="0"/>
              </a:rPr>
              <a:t>У первого зарегистрированного домена было имя Symbolics.com.</a:t>
            </a:r>
            <a:endParaRPr lang="ru-RU" sz="3200" b="1" dirty="0"/>
          </a:p>
        </p:txBody>
      </p:sp>
      <p:pic>
        <p:nvPicPr>
          <p:cNvPr id="13314" name="Picture 2" descr="И он до сих пор работает! Там даже можно купить книгу об истории Интернета.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617720" y="1884234"/>
            <a:ext cx="7334250" cy="4552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158677"/>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Почему так долго? А теперь представьте, что только одному монстру Салли художники по 3D нарисовали около 5,5 миллионов волосков. Кстати, если бы Вы попытались срендерить такой кадр на своем домашнем компьютере, на это ушло бы.... несколько тысяч лет.   "/>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17976" y="320041"/>
            <a:ext cx="5323810" cy="634990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484120" y="790421"/>
            <a:ext cx="4267200" cy="3970318"/>
          </a:xfrm>
          <a:prstGeom prst="rect">
            <a:avLst/>
          </a:prstGeom>
        </p:spPr>
        <p:txBody>
          <a:bodyPr wrap="square">
            <a:spAutoFit/>
          </a:bodyPr>
          <a:lstStyle/>
          <a:p>
            <a:pPr algn="just"/>
            <a:r>
              <a:rPr lang="ru-RU" sz="3600" i="0" dirty="0" smtClean="0">
                <a:solidFill>
                  <a:srgbClr val="000000"/>
                </a:solidFill>
                <a:effectLst/>
                <a:latin typeface="-apple-system"/>
              </a:rPr>
              <a:t>Студии </a:t>
            </a:r>
            <a:r>
              <a:rPr lang="ru-RU" sz="3600" i="0" dirty="0" err="1" smtClean="0">
                <a:solidFill>
                  <a:srgbClr val="000000"/>
                </a:solidFill>
                <a:effectLst/>
                <a:latin typeface="-apple-system"/>
              </a:rPr>
              <a:t>Pixar</a:t>
            </a:r>
            <a:r>
              <a:rPr lang="ru-RU" sz="3600" i="0" dirty="0" smtClean="0">
                <a:solidFill>
                  <a:srgbClr val="000000"/>
                </a:solidFill>
                <a:effectLst/>
                <a:latin typeface="-apple-system"/>
              </a:rPr>
              <a:t> потребовалось примерно 29 часов на </a:t>
            </a:r>
            <a:r>
              <a:rPr lang="ru-RU" sz="3600" i="0" u="none" strike="noStrike" dirty="0" smtClean="0">
                <a:solidFill>
                  <a:srgbClr val="000000"/>
                </a:solidFill>
                <a:effectLst/>
                <a:latin typeface="-apple-system"/>
                <a:hlinkClick r:id="rId3"/>
              </a:rPr>
              <a:t>рендеринг </a:t>
            </a:r>
            <a:r>
              <a:rPr lang="ru-RU" sz="3600" i="0" dirty="0" smtClean="0">
                <a:solidFill>
                  <a:srgbClr val="000000"/>
                </a:solidFill>
                <a:effectLst/>
                <a:latin typeface="-apple-system"/>
              </a:rPr>
              <a:t>одного кадра из «Университета монстров»</a:t>
            </a:r>
            <a:endParaRPr lang="ru-RU" sz="3600" i="0" dirty="0">
              <a:solidFill>
                <a:srgbClr val="000000"/>
              </a:solidFill>
              <a:effectLst/>
              <a:latin typeface="-apple-system"/>
            </a:endParaRPr>
          </a:p>
        </p:txBody>
      </p:sp>
    </p:spTree>
    <p:extLst>
      <p:ext uri="{BB962C8B-B14F-4D97-AF65-F5344CB8AC3E}">
        <p14:creationId xmlns:p14="http://schemas.microsoft.com/office/powerpoint/2010/main" val="1440818123"/>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0998" y="375213"/>
            <a:ext cx="10307642" cy="1384995"/>
          </a:xfrm>
          <a:prstGeom prst="rect">
            <a:avLst/>
          </a:prstGeom>
        </p:spPr>
        <p:txBody>
          <a:bodyPr wrap="square">
            <a:spAutoFit/>
          </a:bodyPr>
          <a:lstStyle/>
          <a:p>
            <a:pPr algn="just"/>
            <a:r>
              <a:rPr lang="ru-RU" sz="2800" i="0" dirty="0" smtClean="0">
                <a:solidFill>
                  <a:srgbClr val="000000"/>
                </a:solidFill>
                <a:effectLst/>
                <a:latin typeface="-apple-system"/>
              </a:rPr>
              <a:t>В 2000 году 15-летний подросток под </a:t>
            </a:r>
            <a:r>
              <a:rPr lang="ru-RU" sz="2800" i="0" dirty="0" err="1" smtClean="0">
                <a:solidFill>
                  <a:srgbClr val="000000"/>
                </a:solidFill>
                <a:effectLst/>
                <a:latin typeface="-apple-system"/>
              </a:rPr>
              <a:t>ником</a:t>
            </a:r>
            <a:r>
              <a:rPr lang="ru-RU" sz="2800" i="0" dirty="0" smtClean="0">
                <a:solidFill>
                  <a:srgbClr val="000000"/>
                </a:solidFill>
                <a:effectLst/>
                <a:latin typeface="-apple-system"/>
              </a:rPr>
              <a:t> «c0mrade» легко взломал компьютеры НАСА и Пентагона. Они не работали 3 недели...</a:t>
            </a:r>
            <a:endParaRPr lang="ru-RU" sz="2800" i="0" dirty="0">
              <a:solidFill>
                <a:srgbClr val="000000"/>
              </a:solidFill>
              <a:effectLst/>
              <a:latin typeface="-apple-system"/>
            </a:endParaRPr>
          </a:p>
        </p:txBody>
      </p:sp>
      <p:pic>
        <p:nvPicPr>
          <p:cNvPr id="49158" name="Picture 6" descr="https://day-inews.ru/imgd/aHR0cHM6Ly93d3cuZmVycmEucnUvaW1ncy8yMDIxLzEyLzAzLzE2LzUwNzI4MTEvOGE3MThjOWViMmNiZjNmMTJmM2I0ZjEzYzViYjhkZmE0MGRhMWIxNy5qcGc="/>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09159" y="2058102"/>
            <a:ext cx="6784975" cy="4525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222445"/>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20576" y="249599"/>
            <a:ext cx="10241948" cy="2554545"/>
          </a:xfrm>
          <a:prstGeom prst="rect">
            <a:avLst/>
          </a:prstGeom>
        </p:spPr>
        <p:txBody>
          <a:bodyPr wrap="square">
            <a:spAutoFit/>
          </a:bodyPr>
          <a:lstStyle/>
          <a:p>
            <a:pPr algn="just"/>
            <a:r>
              <a:rPr lang="ru-RU" sz="4000" i="0" dirty="0" smtClean="0">
                <a:solidFill>
                  <a:srgbClr val="000000"/>
                </a:solidFill>
                <a:effectLst/>
                <a:latin typeface="-apple-system"/>
              </a:rPr>
              <a:t>Было время, когда процессоры AMD и </a:t>
            </a:r>
            <a:r>
              <a:rPr lang="ru-RU" sz="4000" i="0" dirty="0" err="1" smtClean="0">
                <a:solidFill>
                  <a:srgbClr val="000000"/>
                </a:solidFill>
                <a:effectLst/>
                <a:latin typeface="-apple-system"/>
              </a:rPr>
              <a:t>Intel</a:t>
            </a:r>
            <a:r>
              <a:rPr lang="ru-RU" sz="4000" i="0" dirty="0" smtClean="0">
                <a:solidFill>
                  <a:srgbClr val="000000"/>
                </a:solidFill>
                <a:effectLst/>
                <a:latin typeface="-apple-system"/>
              </a:rPr>
              <a:t> использовали один и тот же сокет (</a:t>
            </a:r>
            <a:r>
              <a:rPr lang="ru-RU" sz="4000" i="0" dirty="0" err="1" smtClean="0">
                <a:solidFill>
                  <a:srgbClr val="000000"/>
                </a:solidFill>
                <a:effectLst/>
                <a:latin typeface="-apple-system"/>
              </a:rPr>
              <a:t>Socket</a:t>
            </a:r>
            <a:r>
              <a:rPr lang="ru-RU" sz="4000" i="0" dirty="0" smtClean="0">
                <a:solidFill>
                  <a:srgbClr val="000000"/>
                </a:solidFill>
                <a:effectLst/>
                <a:latin typeface="-apple-system"/>
              </a:rPr>
              <a:t> 7) и могли работать на одной материнской плате</a:t>
            </a:r>
            <a:endParaRPr lang="ru-RU" sz="4000" i="0" dirty="0">
              <a:solidFill>
                <a:srgbClr val="000000"/>
              </a:solidFill>
              <a:effectLst/>
              <a:latin typeface="-apple-system"/>
            </a:endParaRPr>
          </a:p>
        </p:txBody>
      </p:sp>
      <p:pic>
        <p:nvPicPr>
          <p:cNvPr id="8196" name="Picture 4" descr="Вот он, универсальный сокет мира между AMD и Интел. А потом началось)))"/>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72802" y="2240280"/>
            <a:ext cx="4044842" cy="4413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646679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13560" y="248598"/>
            <a:ext cx="10053578" cy="2062103"/>
          </a:xfrm>
          <a:prstGeom prst="rect">
            <a:avLst/>
          </a:prstGeom>
        </p:spPr>
        <p:txBody>
          <a:bodyPr wrap="square">
            <a:spAutoFit/>
          </a:bodyPr>
          <a:lstStyle/>
          <a:p>
            <a:pPr algn="just"/>
            <a:r>
              <a:rPr lang="ru-RU" sz="3200" b="1" i="0" dirty="0" err="1" smtClean="0">
                <a:solidFill>
                  <a:srgbClr val="000000"/>
                </a:solidFill>
                <a:effectLst/>
                <a:latin typeface="-apple-system"/>
              </a:rPr>
              <a:t>IMDb</a:t>
            </a:r>
            <a:r>
              <a:rPr lang="ru-RU" sz="3200" i="0" dirty="0" smtClean="0">
                <a:solidFill>
                  <a:srgbClr val="000000"/>
                </a:solidFill>
                <a:effectLst/>
                <a:latin typeface="-apple-system"/>
              </a:rPr>
              <a:t> — один из старейших веб-сайтов в Интернете: он начал свою деятельность в сети </a:t>
            </a:r>
            <a:r>
              <a:rPr lang="ru-RU" sz="3200" i="0" dirty="0" err="1" smtClean="0">
                <a:solidFill>
                  <a:srgbClr val="000000"/>
                </a:solidFill>
                <a:effectLst/>
                <a:latin typeface="-apple-system"/>
              </a:rPr>
              <a:t>Usenet</a:t>
            </a:r>
            <a:r>
              <a:rPr lang="ru-RU" sz="3200" i="0" dirty="0" smtClean="0">
                <a:solidFill>
                  <a:srgbClr val="000000"/>
                </a:solidFill>
                <a:effectLst/>
                <a:latin typeface="-apple-system"/>
              </a:rPr>
              <a:t> в 1990 году как список «актрис с красивыми глазами».</a:t>
            </a:r>
            <a:endParaRPr lang="ru-RU" sz="3200" i="0" dirty="0">
              <a:solidFill>
                <a:srgbClr val="000000"/>
              </a:solidFill>
              <a:effectLst/>
              <a:latin typeface="-apple-system"/>
            </a:endParaRPr>
          </a:p>
        </p:txBody>
      </p:sp>
      <p:pic>
        <p:nvPicPr>
          <p:cNvPr id="50178" name="Picture 2" descr="https://mir-s3-cdn-cf.behance.net/project_modules/1400/10b489116808815.6069e0a09e9b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45279" y="2310701"/>
            <a:ext cx="7223761" cy="4334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5351014"/>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30030" y="438835"/>
            <a:ext cx="10141930" cy="1938992"/>
          </a:xfrm>
          <a:prstGeom prst="rect">
            <a:avLst/>
          </a:prstGeom>
        </p:spPr>
        <p:txBody>
          <a:bodyPr wrap="square">
            <a:spAutoFit/>
          </a:bodyPr>
          <a:lstStyle/>
          <a:p>
            <a:pPr algn="just"/>
            <a:r>
              <a:rPr lang="ru-RU" sz="4000" i="0" dirty="0" smtClean="0">
                <a:solidFill>
                  <a:srgbClr val="000000"/>
                </a:solidFill>
                <a:effectLst/>
                <a:latin typeface="-apple-system"/>
              </a:rPr>
              <a:t>Согласно статистике, к 2030 году к Интернету будет подключено более 50 миллиардов устройств.</a:t>
            </a:r>
            <a:endParaRPr lang="ru-RU" sz="4000" i="0" dirty="0">
              <a:solidFill>
                <a:srgbClr val="000000"/>
              </a:solidFill>
              <a:effectLst/>
              <a:latin typeface="-apple-system"/>
            </a:endParaRPr>
          </a:p>
        </p:txBody>
      </p:sp>
      <p:pic>
        <p:nvPicPr>
          <p:cNvPr id="9218" name="Picture 2" descr="А вот это уже интересно! По данным Strategy Analytics, на 16 мая 2019 года к Интернету уже было подключено около 22 миллиардов роутеров, кофемолок, холодильников, автомобилей и роутеров-кофемолок)"/>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60017" y="2734859"/>
            <a:ext cx="5150050" cy="3647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936575"/>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67840" y="452735"/>
            <a:ext cx="10180320" cy="1384995"/>
          </a:xfrm>
          <a:prstGeom prst="rect">
            <a:avLst/>
          </a:prstGeom>
        </p:spPr>
        <p:txBody>
          <a:bodyPr wrap="square">
            <a:spAutoFit/>
          </a:bodyPr>
          <a:lstStyle/>
          <a:p>
            <a:pPr algn="just"/>
            <a:r>
              <a:rPr lang="ru-RU" sz="2800" b="1" i="0" dirty="0" smtClean="0">
                <a:solidFill>
                  <a:srgbClr val="000000"/>
                </a:solidFill>
                <a:effectLst/>
                <a:latin typeface="-apple-system"/>
              </a:rPr>
              <a:t>Первая веб-камера была установлена в 1991 году в Кембриджском университете</a:t>
            </a:r>
            <a:r>
              <a:rPr lang="ru-RU" sz="2800" i="0" dirty="0" smtClean="0">
                <a:solidFill>
                  <a:srgbClr val="000000"/>
                </a:solidFill>
                <a:effectLst/>
                <a:latin typeface="-apple-system"/>
              </a:rPr>
              <a:t>. Его использовали, чтобы узнать, сколько кофе осталось в чайнике.</a:t>
            </a:r>
            <a:endParaRPr lang="ru-RU" sz="2800" i="0" dirty="0">
              <a:solidFill>
                <a:srgbClr val="000000"/>
              </a:solidFill>
              <a:effectLst/>
              <a:latin typeface="-apple-system"/>
            </a:endParaRPr>
          </a:p>
        </p:txBody>
      </p:sp>
      <p:pic>
        <p:nvPicPr>
          <p:cNvPr id="10242" name="Picture 2" descr="Польза сомнительная — но размах мысли!) "/>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0000" y="2216166"/>
            <a:ext cx="8016240" cy="4509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926075"/>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37560" y="839420"/>
            <a:ext cx="4404360" cy="5262979"/>
          </a:xfrm>
          <a:prstGeom prst="rect">
            <a:avLst/>
          </a:prstGeom>
        </p:spPr>
        <p:txBody>
          <a:bodyPr wrap="square">
            <a:spAutoFit/>
          </a:bodyPr>
          <a:lstStyle/>
          <a:p>
            <a:pPr algn="just"/>
            <a:r>
              <a:rPr lang="ru-RU" sz="2800" b="1" i="0" dirty="0" smtClean="0">
                <a:solidFill>
                  <a:srgbClr val="323A46"/>
                </a:solidFill>
                <a:effectLst/>
                <a:latin typeface="Georgia" panose="02040502050405020303" pitchFamily="18" charset="0"/>
              </a:rPr>
              <a:t>Первый смартфон был создан уже в 1992 году</a:t>
            </a:r>
            <a:r>
              <a:rPr lang="ru-RU" sz="2800" b="0" i="0" dirty="0" smtClean="0">
                <a:solidFill>
                  <a:srgbClr val="323A46"/>
                </a:solidFill>
                <a:effectLst/>
                <a:latin typeface="Georgia" panose="02040502050405020303" pitchFamily="18" charset="0"/>
              </a:rPr>
              <a:t> – это был прототип устройства под названием </a:t>
            </a:r>
            <a:r>
              <a:rPr lang="ru-RU" sz="2800" b="0" i="0" dirty="0" err="1" smtClean="0">
                <a:solidFill>
                  <a:srgbClr val="323A46"/>
                </a:solidFill>
                <a:effectLst/>
                <a:latin typeface="Georgia" panose="02040502050405020303" pitchFamily="18" charset="0"/>
              </a:rPr>
              <a:t>Саймон</a:t>
            </a:r>
            <a:r>
              <a:rPr lang="ru-RU" sz="2800" b="0" i="0" dirty="0" smtClean="0">
                <a:solidFill>
                  <a:srgbClr val="323A46"/>
                </a:solidFill>
                <a:effectLst/>
                <a:latin typeface="Georgia" panose="02040502050405020303" pitchFamily="18" charset="0"/>
              </a:rPr>
              <a:t>. В дополнение к функциям мобильного телефона он предлагал календарь, адресную книгу, калькулятор, блокнот, электронную почту и игры.</a:t>
            </a:r>
            <a:endParaRPr lang="ru-RU" sz="2800" dirty="0"/>
          </a:p>
        </p:txBody>
      </p:sp>
      <p:pic>
        <p:nvPicPr>
          <p:cNvPr id="17410" name="Picture 2" descr="https://upload.wikimedia.org/wikipedia/commons/thumb/9/9e/IBM_Simon_Personal_Communicator.png/220px-IBM_Simon_Personal_Communicator.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452078" y="281940"/>
            <a:ext cx="3430677" cy="6377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7150019"/>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13560" y="300925"/>
            <a:ext cx="10134600" cy="2062103"/>
          </a:xfrm>
          <a:prstGeom prst="rect">
            <a:avLst/>
          </a:prstGeom>
        </p:spPr>
        <p:txBody>
          <a:bodyPr wrap="square">
            <a:spAutoFit/>
          </a:bodyPr>
          <a:lstStyle/>
          <a:p>
            <a:pPr algn="just"/>
            <a:r>
              <a:rPr lang="ru-RU" sz="3200" dirty="0" smtClean="0">
                <a:solidFill>
                  <a:srgbClr val="000000"/>
                </a:solidFill>
                <a:effectLst/>
                <a:latin typeface="-apple-system"/>
              </a:rPr>
              <a:t>До 2006 года американский космический шаттл ни разу не летах в космос в день Нового года и накануне праздника. Его компьютерные системы просто не умели сбрасывать дату старого года...</a:t>
            </a:r>
            <a:endParaRPr lang="ru-RU" sz="3200" dirty="0">
              <a:solidFill>
                <a:srgbClr val="000000"/>
              </a:solidFill>
              <a:effectLst/>
              <a:latin typeface="-apple-system"/>
            </a:endParaRPr>
          </a:p>
        </p:txBody>
      </p:sp>
      <p:pic>
        <p:nvPicPr>
          <p:cNvPr id="11266" name="Picture 2" descr="Интересно, что у российского аналога — аппарата &quot;Буран&quot;, таких проблем замечено не было.  "/>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69877" y="2363028"/>
            <a:ext cx="6357203" cy="4269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6474060"/>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5920" y="331528"/>
            <a:ext cx="9928763" cy="1569660"/>
          </a:xfrm>
          <a:prstGeom prst="rect">
            <a:avLst/>
          </a:prstGeom>
        </p:spPr>
        <p:txBody>
          <a:bodyPr wrap="square">
            <a:spAutoFit/>
          </a:bodyPr>
          <a:lstStyle/>
          <a:p>
            <a:pPr algn="just"/>
            <a:r>
              <a:rPr lang="ru-RU" sz="3200" b="1" i="0" dirty="0" smtClean="0">
                <a:solidFill>
                  <a:srgbClr val="000000"/>
                </a:solidFill>
                <a:effectLst/>
                <a:latin typeface="-apple-system"/>
              </a:rPr>
              <a:t>Конрад </a:t>
            </a:r>
            <a:r>
              <a:rPr lang="ru-RU" sz="3200" b="1" i="0" dirty="0" err="1" smtClean="0">
                <a:solidFill>
                  <a:srgbClr val="000000"/>
                </a:solidFill>
                <a:effectLst/>
                <a:latin typeface="-apple-system"/>
              </a:rPr>
              <a:t>Цузе</a:t>
            </a:r>
            <a:r>
              <a:rPr lang="ru-RU" sz="3200" b="1" i="0" dirty="0" smtClean="0">
                <a:solidFill>
                  <a:srgbClr val="000000"/>
                </a:solidFill>
                <a:effectLst/>
                <a:latin typeface="-apple-system"/>
              </a:rPr>
              <a:t> — изобретатель первого в мире программируемого компьютера</a:t>
            </a:r>
            <a:r>
              <a:rPr lang="ru-RU" sz="3200" i="0" dirty="0" smtClean="0">
                <a:solidFill>
                  <a:srgbClr val="000000"/>
                </a:solidFill>
                <a:effectLst/>
                <a:latin typeface="-apple-system"/>
              </a:rPr>
              <a:t>. Он сделал это в 1936 году и назвал устройство Z1.</a:t>
            </a:r>
            <a:endParaRPr lang="ru-RU" sz="3200" i="0" dirty="0">
              <a:solidFill>
                <a:srgbClr val="000000"/>
              </a:solidFill>
              <a:effectLst/>
              <a:latin typeface="-apple-system"/>
            </a:endParaRPr>
          </a:p>
        </p:txBody>
      </p:sp>
      <p:pic>
        <p:nvPicPr>
          <p:cNvPr id="12290" name="Picture 2" descr="20 уникальных фактов о компьютерах, о которых не знают 9 из 10 ваших знакомых"/>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60738" y="1901188"/>
            <a:ext cx="5915822" cy="4956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93388"/>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30680" y="370582"/>
            <a:ext cx="10221595" cy="1077218"/>
          </a:xfrm>
          <a:prstGeom prst="rect">
            <a:avLst/>
          </a:prstGeom>
        </p:spPr>
        <p:txBody>
          <a:bodyPr wrap="square">
            <a:spAutoFit/>
          </a:bodyPr>
          <a:lstStyle/>
          <a:p>
            <a:pPr algn="just"/>
            <a:r>
              <a:rPr lang="ru-RU" sz="3200" i="0" dirty="0" smtClean="0">
                <a:solidFill>
                  <a:srgbClr val="000000"/>
                </a:solidFill>
                <a:effectLst/>
                <a:latin typeface="-apple-system"/>
              </a:rPr>
              <a:t>В 1936 году в России создали компьютер, работающий на воде</a:t>
            </a:r>
            <a:endParaRPr lang="ru-RU" sz="3200" i="0" dirty="0">
              <a:solidFill>
                <a:srgbClr val="000000"/>
              </a:solidFill>
              <a:effectLst/>
              <a:latin typeface="-apple-system"/>
            </a:endParaRPr>
          </a:p>
        </p:txBody>
      </p:sp>
      <p:pic>
        <p:nvPicPr>
          <p:cNvPr id="14338" name="Picture 2" descr="Конечно, мы немного лукавим — гидравлический интегратор Лукьянова использовался как вычислительная машина для решения дифференциальных уравнений и не являлся компьютером, в современном понимании этого слова. Но самая концепция была революционной!"/>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65267" y="1447800"/>
            <a:ext cx="7187008" cy="5273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433794"/>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44240" y="4339669"/>
            <a:ext cx="8488680" cy="2246769"/>
          </a:xfrm>
          <a:prstGeom prst="rect">
            <a:avLst/>
          </a:prstGeom>
        </p:spPr>
        <p:txBody>
          <a:bodyPr wrap="square">
            <a:spAutoFit/>
          </a:bodyPr>
          <a:lstStyle/>
          <a:p>
            <a:pPr algn="just"/>
            <a:r>
              <a:rPr lang="ru-RU" sz="2800" b="0" i="0" dirty="0" smtClean="0">
                <a:solidFill>
                  <a:srgbClr val="323A46"/>
                </a:solidFill>
                <a:effectLst/>
                <a:latin typeface="Georgia" panose="02040502050405020303" pitchFamily="18" charset="0"/>
              </a:rPr>
              <a:t>Компьютерная мышь является своеобразным ветераном на компьютерном рынке, потому что </a:t>
            </a:r>
            <a:r>
              <a:rPr lang="ru-RU" sz="2800" b="1" i="0" dirty="0" smtClean="0">
                <a:solidFill>
                  <a:srgbClr val="323A46"/>
                </a:solidFill>
                <a:effectLst/>
                <a:latin typeface="Georgia" panose="02040502050405020303" pitchFamily="18" charset="0"/>
              </a:rPr>
              <a:t>ее прототип был создан более 50 лет назад, то есть в 1963 году</a:t>
            </a:r>
            <a:r>
              <a:rPr lang="ru-RU" sz="2800" b="0" i="0" dirty="0" smtClean="0">
                <a:solidFill>
                  <a:srgbClr val="323A46"/>
                </a:solidFill>
                <a:effectLst/>
                <a:latin typeface="Georgia" panose="02040502050405020303" pitchFamily="18" charset="0"/>
              </a:rPr>
              <a:t>. Ее конструктором был Дуглас </a:t>
            </a:r>
            <a:r>
              <a:rPr lang="ru-RU" sz="2800" b="0" i="0" dirty="0" err="1" smtClean="0">
                <a:solidFill>
                  <a:srgbClr val="323A46"/>
                </a:solidFill>
                <a:effectLst/>
                <a:latin typeface="Georgia" panose="02040502050405020303" pitchFamily="18" charset="0"/>
              </a:rPr>
              <a:t>Энгельбарт</a:t>
            </a:r>
            <a:r>
              <a:rPr lang="ru-RU" sz="2000" b="0" i="0" dirty="0" smtClean="0">
                <a:solidFill>
                  <a:srgbClr val="323A46"/>
                </a:solidFill>
                <a:effectLst/>
                <a:latin typeface="Georgia" panose="02040502050405020303" pitchFamily="18" charset="0"/>
              </a:rPr>
              <a:t>.</a:t>
            </a:r>
            <a:endParaRPr lang="ru-RU" sz="2000" dirty="0"/>
          </a:p>
        </p:txBody>
      </p:sp>
      <p:pic>
        <p:nvPicPr>
          <p:cNvPr id="1026" name="Picture 2" descr="https://top10a.ru/wp-content/uploads/2020/01/4-12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92880" y="0"/>
            <a:ext cx="6041302" cy="4339669"/>
          </a:xfrm>
          <a:prstGeom prst="rect">
            <a:avLst/>
          </a:prstGeom>
          <a:noFill/>
          <a:effectLst>
            <a:softEdge rad="3302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9806566"/>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89760" y="333390"/>
            <a:ext cx="10012680" cy="2677656"/>
          </a:xfrm>
          <a:prstGeom prst="rect">
            <a:avLst/>
          </a:prstGeom>
        </p:spPr>
        <p:txBody>
          <a:bodyPr wrap="square">
            <a:spAutoFit/>
          </a:bodyPr>
          <a:lstStyle/>
          <a:p>
            <a:pPr algn="just" fontAlgn="base"/>
            <a:r>
              <a:rPr lang="ru-RU" sz="2400" b="0" i="0" dirty="0" smtClean="0">
                <a:solidFill>
                  <a:srgbClr val="323A46"/>
                </a:solidFill>
                <a:effectLst/>
                <a:latin typeface="Georgia" panose="02040502050405020303" pitchFamily="18" charset="0"/>
              </a:rPr>
              <a:t>В 1900 году на дне моря недалеко от одного из греческих островов, был обнаружен некий сложный механический прибор, который, вероятно, происходил в период между 150 и 100 г. н. э.</a:t>
            </a:r>
          </a:p>
          <a:p>
            <a:pPr algn="just" fontAlgn="base"/>
            <a:r>
              <a:rPr lang="ru-RU" sz="2400" b="0" i="0" dirty="0" smtClean="0">
                <a:solidFill>
                  <a:srgbClr val="323A46"/>
                </a:solidFill>
                <a:effectLst/>
                <a:latin typeface="Georgia" panose="02040502050405020303" pitchFamily="18" charset="0"/>
              </a:rPr>
              <a:t>Приборы подобного уровня сложности, начали строить лишь в XVIII веке, поэтому эта находка упоминается как древний компьютер. </a:t>
            </a:r>
            <a:r>
              <a:rPr lang="ru-RU" sz="2400" b="1" i="0" dirty="0" smtClean="0">
                <a:solidFill>
                  <a:srgbClr val="323A46"/>
                </a:solidFill>
                <a:effectLst/>
                <a:latin typeface="inherit"/>
              </a:rPr>
              <a:t>Существует теория, что так называемый механизм </a:t>
            </a:r>
            <a:r>
              <a:rPr lang="ru-RU" sz="2400" b="1" i="0" dirty="0" err="1" smtClean="0">
                <a:solidFill>
                  <a:srgbClr val="323A46"/>
                </a:solidFill>
                <a:effectLst/>
                <a:latin typeface="inherit"/>
              </a:rPr>
              <a:t>Антикитера</a:t>
            </a:r>
            <a:r>
              <a:rPr lang="ru-RU" sz="2400" b="1" i="0" dirty="0" smtClean="0">
                <a:solidFill>
                  <a:srgbClr val="323A46"/>
                </a:solidFill>
                <a:effectLst/>
                <a:latin typeface="inherit"/>
              </a:rPr>
              <a:t> служил для определения положения небесных тел</a:t>
            </a:r>
            <a:r>
              <a:rPr lang="ru-RU" sz="2400" b="0" i="0" dirty="0" smtClean="0">
                <a:solidFill>
                  <a:srgbClr val="323A46"/>
                </a:solidFill>
                <a:effectLst/>
                <a:latin typeface="Georgia" panose="02040502050405020303" pitchFamily="18" charset="0"/>
              </a:rPr>
              <a:t>.</a:t>
            </a:r>
            <a:endParaRPr lang="ru-RU" sz="2400" b="0" i="0" dirty="0">
              <a:solidFill>
                <a:srgbClr val="323A46"/>
              </a:solidFill>
              <a:effectLst/>
              <a:latin typeface="Georgia" panose="02040502050405020303" pitchFamily="18" charset="0"/>
            </a:endParaRPr>
          </a:p>
        </p:txBody>
      </p:sp>
      <p:pic>
        <p:nvPicPr>
          <p:cNvPr id="2050" name="Picture 2" descr="https://top10a.ru/wp-content/uploads/2020/01/6-13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56559" y="3208273"/>
            <a:ext cx="4994742" cy="3331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9873549"/>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0604" y="327954"/>
            <a:ext cx="10111836" cy="2677656"/>
          </a:xfrm>
          <a:prstGeom prst="rect">
            <a:avLst/>
          </a:prstGeom>
        </p:spPr>
        <p:txBody>
          <a:bodyPr wrap="square">
            <a:spAutoFit/>
          </a:bodyPr>
          <a:lstStyle/>
          <a:p>
            <a:pPr algn="just"/>
            <a:r>
              <a:rPr lang="ru-RU" sz="2800" b="0" i="0" dirty="0" smtClean="0">
                <a:solidFill>
                  <a:srgbClr val="323A46"/>
                </a:solidFill>
                <a:effectLst/>
                <a:latin typeface="Georgia" panose="02040502050405020303" pitchFamily="18" charset="0"/>
              </a:rPr>
              <a:t>В момент, когда мы даем нашему компьютеру или смартфону команду </a:t>
            </a:r>
            <a:r>
              <a:rPr lang="ru-RU" sz="2800" b="0" i="1" dirty="0" smtClean="0">
                <a:solidFill>
                  <a:srgbClr val="323A46"/>
                </a:solidFill>
                <a:effectLst/>
                <a:latin typeface="Georgia" panose="02040502050405020303" pitchFamily="18" charset="0"/>
              </a:rPr>
              <a:t>“Удалить”,</a:t>
            </a:r>
            <a:r>
              <a:rPr lang="ru-RU" sz="2800" b="0" i="0" dirty="0" smtClean="0">
                <a:solidFill>
                  <a:srgbClr val="323A46"/>
                </a:solidFill>
                <a:effectLst/>
                <a:latin typeface="Georgia" panose="02040502050405020303" pitchFamily="18" charset="0"/>
              </a:rPr>
              <a:t> нам кажется, что файл будет полностью и безвозвратно уничтожен. Слово „кажется” здесь ключевое. </a:t>
            </a:r>
            <a:r>
              <a:rPr lang="ru-RU" sz="2800" b="1" i="0" dirty="0" smtClean="0">
                <a:solidFill>
                  <a:srgbClr val="323A46"/>
                </a:solidFill>
                <a:effectLst/>
                <a:latin typeface="Georgia" panose="02040502050405020303" pitchFamily="18" charset="0"/>
              </a:rPr>
              <a:t>Файлы на самом деле уничтожены будут только тогда, когда не хватает места на диске</a:t>
            </a:r>
            <a:r>
              <a:rPr lang="ru-RU" sz="2800" b="0" i="0" dirty="0" smtClean="0">
                <a:solidFill>
                  <a:srgbClr val="323A46"/>
                </a:solidFill>
                <a:effectLst/>
                <a:latin typeface="Georgia" panose="02040502050405020303" pitchFamily="18" charset="0"/>
              </a:rPr>
              <a:t>.</a:t>
            </a:r>
            <a:endParaRPr lang="ru-RU" sz="2800" dirty="0"/>
          </a:p>
        </p:txBody>
      </p:sp>
      <p:pic>
        <p:nvPicPr>
          <p:cNvPr id="3074" name="Picture 2" descr="https://top10a.ru/wp-content/uploads/2020/01/7-11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36433" y="3287571"/>
            <a:ext cx="5983428" cy="3365678"/>
          </a:xfrm>
          <a:prstGeom prst="rect">
            <a:avLst/>
          </a:prstGeom>
          <a:noFill/>
          <a:effectLst>
            <a:softEdge rad="1778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4987680"/>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37375" y="1465778"/>
            <a:ext cx="5010785" cy="5262979"/>
          </a:xfrm>
          <a:prstGeom prst="rect">
            <a:avLst/>
          </a:prstGeom>
        </p:spPr>
        <p:txBody>
          <a:bodyPr wrap="square">
            <a:spAutoFit/>
          </a:bodyPr>
          <a:lstStyle/>
          <a:p>
            <a:pPr algn="just"/>
            <a:r>
              <a:rPr lang="ru-RU" sz="2800" b="1" i="0" dirty="0" smtClean="0">
                <a:solidFill>
                  <a:srgbClr val="323A46"/>
                </a:solidFill>
                <a:effectLst/>
                <a:latin typeface="Georgia" panose="02040502050405020303" pitchFamily="18" charset="0"/>
              </a:rPr>
              <a:t>В 1957 году понятие “информатика” впервые было введено в использование Карлом </a:t>
            </a:r>
            <a:r>
              <a:rPr lang="ru-RU" sz="2800" b="1" i="0" dirty="0" err="1" smtClean="0">
                <a:solidFill>
                  <a:srgbClr val="323A46"/>
                </a:solidFill>
                <a:effectLst/>
                <a:latin typeface="Georgia" panose="02040502050405020303" pitchFamily="18" charset="0"/>
              </a:rPr>
              <a:t>Штейнбухом</a:t>
            </a:r>
            <a:r>
              <a:rPr lang="ru-RU" sz="2800" b="0" i="0" dirty="0" smtClean="0">
                <a:solidFill>
                  <a:srgbClr val="323A46"/>
                </a:solidFill>
                <a:effectLst/>
                <a:latin typeface="Georgia" panose="02040502050405020303" pitchFamily="18" charset="0"/>
              </a:rPr>
              <a:t>. Этим термином обозначалась техническая область знаний, которая касалась автоматизированной обработки информации с помощью ЭВМ (электронно-вычислительных машин).</a:t>
            </a:r>
            <a:endParaRPr lang="ru-RU" sz="2800" dirty="0"/>
          </a:p>
        </p:txBody>
      </p:sp>
      <p:pic>
        <p:nvPicPr>
          <p:cNvPr id="18434" name="Picture 2" descr="https://avatars.mds.yandex.net/i?id=9f173f0c33eb77fdf7ddeea8930c444f-5008667-images-thumbs&amp;n=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36775" y="289560"/>
            <a:ext cx="45720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5081245"/>
      </p:ext>
    </p:extLst>
  </p:cSld>
  <p:clrMapOvr>
    <a:masterClrMapping/>
  </p:clrMapOvr>
  <mc:AlternateContent xmlns:mc="http://schemas.openxmlformats.org/markup-compatibility/2006" xmlns:p14="http://schemas.microsoft.com/office/powerpoint/2010/main">
    <mc:Choice Requires="p14">
      <p:transition spd="med" p14:dur="700" advClick="0" advTm="60000">
        <p:fade/>
      </p:transition>
    </mc:Choice>
    <mc:Fallback xmlns="">
      <p:transition spd="med" advClick="0" advTm="60000">
        <p:fad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1646</Words>
  <Application>Microsoft Office PowerPoint</Application>
  <PresentationFormat>Широкоэкранный</PresentationFormat>
  <Paragraphs>60</Paragraphs>
  <Slides>52</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52</vt:i4>
      </vt:variant>
    </vt:vector>
  </HeadingPairs>
  <TitlesOfParts>
    <vt:vector size="60" baseType="lpstr">
      <vt:lpstr>-apple-system</vt:lpstr>
      <vt:lpstr>Arial</vt:lpstr>
      <vt:lpstr>Calibri</vt:lpstr>
      <vt:lpstr>Calibri Light</vt:lpstr>
      <vt:lpstr>Georgia</vt:lpstr>
      <vt:lpstr>inherit</vt:lpstr>
      <vt:lpstr>Source Sans Pro</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Админ</cp:lastModifiedBy>
  <cp:revision>19</cp:revision>
  <dcterms:created xsi:type="dcterms:W3CDTF">2023-03-14T13:24:26Z</dcterms:created>
  <dcterms:modified xsi:type="dcterms:W3CDTF">2023-10-26T12:29:34Z</dcterms:modified>
</cp:coreProperties>
</file>