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58" r:id="rId1"/>
  </p:sldMasterIdLst>
  <p:sldIdLst>
    <p:sldId id="256" r:id="rId2"/>
    <p:sldId id="257" r:id="rId3"/>
    <p:sldId id="274" r:id="rId4"/>
    <p:sldId id="258" r:id="rId5"/>
    <p:sldId id="259" r:id="rId6"/>
    <p:sldId id="270" r:id="rId7"/>
    <p:sldId id="260" r:id="rId8"/>
    <p:sldId id="271" r:id="rId9"/>
    <p:sldId id="268" r:id="rId10"/>
    <p:sldId id="275" r:id="rId11"/>
    <p:sldId id="272" r:id="rId12"/>
    <p:sldId id="269" r:id="rId13"/>
    <p:sldId id="273" r:id="rId14"/>
    <p:sldId id="261" r:id="rId15"/>
    <p:sldId id="263" r:id="rId16"/>
    <p:sldId id="276" r:id="rId17"/>
    <p:sldId id="266" r:id="rId1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4343" autoAdjust="0"/>
  </p:normalViewPr>
  <p:slideViewPr>
    <p:cSldViewPr>
      <p:cViewPr>
        <p:scale>
          <a:sx n="70" d="100"/>
          <a:sy n="70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0971253693104679E-2"/>
          <c:y val="2.8605071392225786E-2"/>
          <c:w val="0.80466475645611679"/>
          <c:h val="0.82569963441132399"/>
        </c:manualLayout>
      </c:layout>
      <c:barChart>
        <c:barDir val="col"/>
        <c:grouping val="clustered"/>
        <c:ser>
          <c:idx val="0"/>
          <c:order val="0"/>
          <c:tx>
            <c:strRef>
              <c:f>label 0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B2B2B2"/>
            </a:solidFill>
            <a:ln>
              <a:noFill/>
            </a:ln>
          </c:spPr>
          <c:dLbls>
            <c:spPr>
              <a:noFill/>
              <a:ln>
                <a:noFill/>
              </a:ln>
              <a:effectLst/>
            </c:spPr>
            <c:dLblPos val="outEnd"/>
            <c:showBubbleSiz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3"/>
                <c:pt idx="0">
                  <c:v>14,3 %</c:v>
                </c:pt>
                <c:pt idx="1">
                  <c:v>57,1 %</c:v>
                </c:pt>
                <c:pt idx="2">
                  <c:v>28, 6 %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14.3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8F3-46E2-B1D9-572FADA2A451}"/>
            </c:ext>
          </c:extLst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666666"/>
            </a:solidFill>
            <a:ln>
              <a:noFill/>
            </a:ln>
          </c:spPr>
          <c:dLbls>
            <c:spPr>
              <a:noFill/>
              <a:ln>
                <a:noFill/>
              </a:ln>
              <a:effectLst/>
            </c:spPr>
            <c:dLblPos val="outEnd"/>
            <c:showBubbleSiz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3"/>
                <c:pt idx="0">
                  <c:v>14,3 %</c:v>
                </c:pt>
                <c:pt idx="1">
                  <c:v>57,1 %</c:v>
                </c:pt>
                <c:pt idx="2">
                  <c:v>28, 6 %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3"/>
                <c:pt idx="1">
                  <c:v>58.1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8F3-46E2-B1D9-572FADA2A451}"/>
            </c:ext>
          </c:extLst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EEEEEE"/>
            </a:solidFill>
            <a:ln>
              <a:noFill/>
            </a:ln>
          </c:spPr>
          <c:dLbls>
            <c:spPr>
              <a:noFill/>
              <a:ln>
                <a:noFill/>
              </a:ln>
              <a:effectLst/>
            </c:spPr>
            <c:dLblPos val="outEnd"/>
            <c:showBubbleSiz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3"/>
                <c:pt idx="0">
                  <c:v>14,3 %</c:v>
                </c:pt>
                <c:pt idx="1">
                  <c:v>57,1 %</c:v>
                </c:pt>
                <c:pt idx="2">
                  <c:v>28, 6 %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3"/>
                <c:pt idx="2">
                  <c:v>28.6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8F3-46E2-B1D9-572FADA2A451}"/>
            </c:ext>
          </c:extLst>
        </c:ser>
        <c:gapWidth val="100"/>
        <c:axId val="165288192"/>
        <c:axId val="165404672"/>
      </c:barChart>
      <c:catAx>
        <c:axId val="165288192"/>
        <c:scaling>
          <c:orientation val="minMax"/>
        </c:scaling>
        <c:axPos val="b"/>
        <c:majorGridlines>
          <c:spPr>
            <a:ln w="9360">
              <a:solidFill>
                <a:srgbClr val="B3B3B3"/>
              </a:solidFill>
              <a:round/>
            </a:ln>
          </c:spPr>
        </c:majorGridlines>
        <c:numFmt formatCode="General" sourceLinked="1"/>
        <c:tickLblPos val="nextTo"/>
        <c:spPr>
          <a:ln w="9360">
            <a:solidFill>
              <a:srgbClr val="B3B3B3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Arial"/>
              </a:defRPr>
            </a:pPr>
            <a:endParaRPr lang="ru-RU"/>
          </a:p>
        </c:txPr>
        <c:crossAx val="165404672"/>
        <c:crosses val="autoZero"/>
        <c:auto val="1"/>
        <c:lblAlgn val="ctr"/>
        <c:lblOffset val="100"/>
        <c:noMultiLvlLbl val="1"/>
      </c:catAx>
      <c:valAx>
        <c:axId val="165404672"/>
        <c:scaling>
          <c:orientation val="minMax"/>
        </c:scaling>
        <c:axPos val="l"/>
        <c:majorGridlines>
          <c:spPr>
            <a:ln w="9360">
              <a:solidFill>
                <a:srgbClr val="B3B3B3"/>
              </a:solidFill>
              <a:round/>
            </a:ln>
          </c:spPr>
        </c:majorGridlines>
        <c:numFmt formatCode="General" sourceLinked="0"/>
        <c:tickLblPos val="nextTo"/>
        <c:spPr>
          <a:ln w="9360">
            <a:solidFill>
              <a:srgbClr val="B3B3B3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Arial"/>
              </a:defRPr>
            </a:pPr>
            <a:endParaRPr lang="ru-RU"/>
          </a:p>
        </c:txPr>
        <c:crossAx val="165288192"/>
        <c:crosses val="autoZero"/>
        <c:crossBetween val="between"/>
      </c:valAx>
      <c:spPr>
        <a:noFill/>
        <a:ln>
          <a:solidFill>
            <a:srgbClr val="B3B3B3"/>
          </a:solidFill>
        </a:ln>
      </c:spPr>
    </c:plotArea>
    <c:legend>
      <c:legendPos val="r"/>
      <c:layout/>
      <c:spPr>
        <a:solidFill>
          <a:srgbClr val="FFFFFF"/>
        </a:solidFill>
        <a:ln>
          <a:noFill/>
        </a:ln>
      </c:spPr>
    </c:legend>
    <c:plotVisOnly val="1"/>
    <c:dispBlanksAs val="gap"/>
    <c:showDLblsOverMax val="1"/>
  </c:chart>
  <c:spPr>
    <a:noFill/>
    <a:ln>
      <a:noFill/>
    </a:ln>
  </c:spPr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1ABA4E-CD72-497B-97AA-7213B3980F60}" type="datetimeFigureOut">
              <a:rPr lang="en-US" smtClean="0"/>
              <a:pPr/>
              <a:t>9/18/2023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2130480"/>
            <a:ext cx="777132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CustomShape 2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3"/>
          <p:cNvSpPr/>
          <p:nvPr/>
        </p:nvSpPr>
        <p:spPr>
          <a:xfrm>
            <a:off x="0" y="0"/>
            <a:ext cx="8891280" cy="6740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2000" algn="ctr">
              <a:lnSpc>
                <a:spcPct val="100000"/>
              </a:lnSpc>
              <a:spcBef>
                <a:spcPts val="241"/>
              </a:spcBef>
            </a:pPr>
            <a:endParaRPr lang="ru-RU" sz="1800" b="0" strike="noStrike" spc="-1" dirty="0">
              <a:latin typeface="Arial"/>
            </a:endParaRPr>
          </a:p>
          <a:p>
            <a:pPr marL="343080" indent="-342000" algn="ctr">
              <a:lnSpc>
                <a:spcPct val="100000"/>
              </a:lnSpc>
              <a:spcBef>
                <a:spcPts val="241"/>
              </a:spcBef>
            </a:pPr>
            <a:r>
              <a:rPr lang="ru-RU" sz="1200" b="0" strike="noStrike" cap="all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 </a:t>
            </a:r>
            <a:endParaRPr lang="ru-RU" sz="1400" b="0" strike="noStrike" spc="-1" dirty="0">
              <a:latin typeface="Arial"/>
            </a:endParaRP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endParaRPr lang="ru-RU" sz="1900" b="1" strike="noStrike" spc="-1" dirty="0" smtClean="0">
              <a:solidFill>
                <a:srgbClr val="FF0000"/>
              </a:solidFill>
              <a:latin typeface="Times New Roman"/>
              <a:ea typeface="DejaVu Sans"/>
            </a:endParaRP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endParaRPr lang="ru-RU" sz="1900" b="1" spc="-1" dirty="0" smtClean="0">
              <a:solidFill>
                <a:srgbClr val="FF0000"/>
              </a:solidFill>
              <a:latin typeface="Times New Roman"/>
              <a:ea typeface="DejaVu Sans"/>
            </a:endParaRP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endParaRPr lang="ru-RU" sz="1900" b="1" strike="noStrike" spc="-1" dirty="0" smtClean="0">
              <a:solidFill>
                <a:srgbClr val="FF0000"/>
              </a:solidFill>
              <a:latin typeface="Times New Roman"/>
              <a:ea typeface="DejaVu Sans"/>
            </a:endParaRP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endParaRPr lang="ru-RU" sz="1900" b="1" spc="-1" dirty="0" smtClean="0">
              <a:solidFill>
                <a:srgbClr val="FF0000"/>
              </a:solidFill>
              <a:latin typeface="Times New Roman"/>
              <a:ea typeface="DejaVu Sans"/>
            </a:endParaRP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endParaRPr lang="ru-RU" sz="1900" b="1" strike="noStrike" spc="-1" dirty="0" smtClean="0">
              <a:solidFill>
                <a:srgbClr val="FF0000"/>
              </a:solidFill>
              <a:latin typeface="Times New Roman"/>
              <a:ea typeface="DejaVu Sans"/>
            </a:endParaRP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endParaRPr lang="ru-RU" sz="1900" b="1" spc="-1" dirty="0" smtClean="0">
              <a:solidFill>
                <a:srgbClr val="FF0000"/>
              </a:solidFill>
              <a:latin typeface="Times New Roman"/>
              <a:ea typeface="DejaVu Sans"/>
            </a:endParaRP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endParaRPr lang="ru-RU" sz="1900" b="1" strike="noStrike" spc="-1" dirty="0" smtClean="0">
              <a:solidFill>
                <a:srgbClr val="FF0000"/>
              </a:solidFill>
              <a:latin typeface="Times New Roman"/>
              <a:ea typeface="DejaVu Sans"/>
            </a:endParaRP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endParaRPr lang="ru-RU" sz="1900" b="1" spc="-1" dirty="0" smtClean="0">
              <a:solidFill>
                <a:srgbClr val="FF0000"/>
              </a:solidFill>
              <a:latin typeface="Times New Roman"/>
              <a:ea typeface="DejaVu Sans"/>
            </a:endParaRP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r>
              <a:rPr lang="ru-RU" sz="1900" b="1" strike="noStrike" spc="-1" dirty="0" smtClean="0">
                <a:solidFill>
                  <a:srgbClr val="FF0000"/>
                </a:solidFill>
                <a:latin typeface="Times New Roman"/>
                <a:ea typeface="DejaVu Sans"/>
              </a:rPr>
              <a:t>ИНТЕГРАЦИЯ </a:t>
            </a:r>
            <a:r>
              <a:rPr lang="ru-RU" sz="1900" b="1" strike="noStrike" spc="-1" dirty="0">
                <a:solidFill>
                  <a:srgbClr val="FF0000"/>
                </a:solidFill>
                <a:latin typeface="Times New Roman"/>
                <a:ea typeface="DejaVu Sans"/>
              </a:rPr>
              <a:t>ЛОГИКО-МАТЕМАТИЧЕСКОГО И РЕЧЕВОГО РАЗВИТИЯ СТАРШИХ </a:t>
            </a:r>
            <a:r>
              <a:rPr lang="ru-RU" sz="1900" b="1" strike="noStrike" spc="-1" dirty="0" smtClean="0">
                <a:solidFill>
                  <a:srgbClr val="FF0000"/>
                </a:solidFill>
                <a:latin typeface="Times New Roman"/>
                <a:ea typeface="DejaVu Sans"/>
              </a:rPr>
              <a:t>ДОШКОЛЬНИКОВ</a:t>
            </a: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endParaRPr lang="ru-RU" sz="1900" b="1" spc="-1" dirty="0" smtClean="0">
              <a:solidFill>
                <a:srgbClr val="FF0000"/>
              </a:solidFill>
              <a:latin typeface="Times New Roman"/>
            </a:endParaRP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endParaRPr lang="ru-RU" sz="1900" b="1" strike="noStrike" spc="-1" dirty="0" smtClean="0">
              <a:solidFill>
                <a:srgbClr val="FF0000"/>
              </a:solidFill>
              <a:latin typeface="Times New Roman"/>
            </a:endParaRPr>
          </a:p>
          <a:p>
            <a:pPr marL="343080" indent="-342000" algn="ctr">
              <a:lnSpc>
                <a:spcPct val="100000"/>
              </a:lnSpc>
              <a:spcBef>
                <a:spcPts val="380"/>
              </a:spcBef>
            </a:pPr>
            <a:r>
              <a:rPr lang="ru-RU" sz="1900" b="1" spc="-1" dirty="0" smtClean="0">
                <a:solidFill>
                  <a:srgbClr val="FF0000"/>
                </a:solidFill>
                <a:latin typeface="Times New Roman"/>
              </a:rPr>
              <a:t>Выполнила : </a:t>
            </a:r>
            <a:r>
              <a:rPr lang="ru-RU" sz="1900" b="1" spc="-1" dirty="0" err="1" smtClean="0">
                <a:solidFill>
                  <a:srgbClr val="FF0000"/>
                </a:solidFill>
                <a:latin typeface="Times New Roman"/>
              </a:rPr>
              <a:t>Выродова</a:t>
            </a:r>
            <a:r>
              <a:rPr lang="ru-RU" sz="1900" b="1" spc="-1" dirty="0" smtClean="0">
                <a:solidFill>
                  <a:srgbClr val="FF0000"/>
                </a:solidFill>
                <a:latin typeface="Times New Roman"/>
              </a:rPr>
              <a:t> А.Н</a:t>
            </a:r>
            <a:endParaRPr lang="ru-RU" sz="1900" b="0" strike="noStrike" spc="-1" dirty="0">
              <a:latin typeface="Arial"/>
            </a:endParaRPr>
          </a:p>
          <a:p>
            <a:pPr marL="343080" indent="-342000" algn="ctr">
              <a:lnSpc>
                <a:spcPct val="100000"/>
              </a:lnSpc>
            </a:pPr>
            <a:endParaRPr lang="ru-RU" sz="1500" b="0" strike="noStrike" spc="-1" dirty="0">
              <a:latin typeface="Arial"/>
            </a:endParaRPr>
          </a:p>
          <a:p>
            <a:pPr marL="343080" indent="-342000"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548680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«Ржевская средняя общеобразовательная школа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Шебекинского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Белгородской области»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683568" y="845640"/>
            <a:ext cx="8002152" cy="3082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602565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0384" y="670562"/>
            <a:ext cx="82285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800" b="1" dirty="0" smtClean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речевого развития:</a:t>
            </a:r>
          </a:p>
          <a:p>
            <a:pPr indent="450215" algn="ctr">
              <a:spcAft>
                <a:spcPts val="0"/>
              </a:spcAft>
            </a:pPr>
            <a:endParaRPr lang="ru-RU" sz="2800" b="1" dirty="0" smtClean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dirty="0" smtClean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Овладение речью, как средством общения;</a:t>
            </a:r>
            <a:endParaRPr lang="ru-RU" sz="2400" dirty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Обогащение активного словаря;</a:t>
            </a:r>
            <a:endParaRPr lang="ru-RU" sz="2400" dirty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звуковой культуры речи;</a:t>
            </a:r>
            <a:endParaRPr lang="ru-RU" sz="2400" dirty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связной речи;</a:t>
            </a:r>
            <a:endParaRPr lang="ru-RU" sz="2400" dirty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речевого </a:t>
            </a:r>
            <a:r>
              <a:rPr lang="ru-RU" sz="2800" dirty="0" smtClean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творчества</a:t>
            </a:r>
            <a:endParaRPr lang="ru-RU" sz="2400" dirty="0">
              <a:solidFill>
                <a:srgbClr val="00000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62339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683568" y="845640"/>
            <a:ext cx="8002152" cy="3082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602565"/>
            <a:ext cx="7416824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5288" y="0"/>
            <a:ext cx="846043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1800" algn="ctr">
              <a:spcAft>
                <a:spcPts val="0"/>
              </a:spcAft>
            </a:pPr>
            <a:r>
              <a:rPr lang="ru-RU" sz="2400" b="1" cap="all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2400" b="1" cap="al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едагогические условия: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83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OpenSymbol"/>
              </a:rPr>
              <a:t>комплексный подход к развитию логико-математических представлений и речи дошкольников;</a:t>
            </a:r>
            <a:endParaRPr lang="ru-RU" sz="16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  <a:cs typeface="OpenSymbol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83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OpenSymbol"/>
              </a:rPr>
              <a:t>обогащение развивающей предметно-пространственной и речевой среды разнообразными средствами (дидактические игры и упражнения, малые фольклорные жанры, занимательный материал, математические песни, проблемно-игровые ситуации и др.), направленными на развитие математической речи;</a:t>
            </a:r>
            <a:endParaRPr lang="ru-RU" sz="16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  <a:cs typeface="OpenSymbol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83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OpenSymbol"/>
              </a:rPr>
              <a:t>повышении компетентности	воспитателя в подборе средств, направленных на интеграцию логико-математического и речевого развития;</a:t>
            </a:r>
            <a:endParaRPr lang="ru-RU" sz="16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  <a:cs typeface="OpenSymbol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835" algn="l"/>
              </a:tabLst>
            </a:pPr>
            <a:r>
              <a:rPr lang="ru-RU" sz="20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OpenSymbol"/>
              </a:rPr>
              <a:t>взаимодействии с родителями воспитанников, связанное с интеграцией логико-математического и речевого развития в условиях семьи.</a:t>
            </a:r>
            <a:endParaRPr lang="ru-RU" sz="16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  <a:cs typeface="OpenSymbol"/>
            </a:endParaRPr>
          </a:p>
          <a:p>
            <a:pPr indent="431800" algn="ctr">
              <a:spcAft>
                <a:spcPts val="0"/>
              </a:spcAft>
            </a:pPr>
            <a:endParaRPr lang="ru-RU" sz="2400" b="1" cap="all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42903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683568" y="845640"/>
            <a:ext cx="8002152" cy="3082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4380" y="274680"/>
            <a:ext cx="8074160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b="1" spc="-5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b="1" cap="all" spc="-5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Педагогический эксперимент</a:t>
            </a:r>
          </a:p>
          <a:p>
            <a:pPr indent="450215" algn="ctr">
              <a:spcAft>
                <a:spcPts val="0"/>
              </a:spcAft>
            </a:pPr>
            <a:endParaRPr lang="ru-RU" b="1" cap="all" spc="-5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b="1" spc="-5" dirty="0" smtClean="0">
                <a:solidFill>
                  <a:srgbClr val="000000"/>
                </a:solidFill>
                <a:latin typeface="Times New Roman"/>
                <a:ea typeface="Times New Roman"/>
              </a:rPr>
              <a:t>Ц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ель</a:t>
            </a:r>
            <a:r>
              <a:rPr lang="ru-RU" sz="2000" b="1" spc="23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констатирующего этапа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</a:t>
            </a:r>
            <a:r>
              <a:rPr lang="ru-RU" sz="2000" kern="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ыявление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исходного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уровня логико-математического развития старших дошкольников и возможности его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интеграции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речевым развитием.</a:t>
            </a:r>
            <a:endParaRPr lang="ru-RU" sz="20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49580" algn="just">
              <a:spcBef>
                <a:spcPts val="15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</a:p>
          <a:p>
            <a:pPr marL="449580" algn="just">
              <a:spcBef>
                <a:spcPts val="15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П</a:t>
            </a:r>
            <a:r>
              <a:rPr lang="ru-RU" sz="20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одобрать диагностический инструментарий для изучения </a:t>
            </a:r>
            <a:r>
              <a:rPr 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логико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математического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</a:t>
            </a:r>
            <a:r>
              <a:rPr lang="ru-RU" sz="20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 старшей группы;</a:t>
            </a:r>
            <a:endParaRPr lang="ru-RU" sz="20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431800" algn="just">
              <a:spcBef>
                <a:spcPts val="15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Проанализировать уровень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речевого развития в процессе формирования логико-математических представлений </a:t>
            </a:r>
            <a:r>
              <a:rPr lang="ru-RU" sz="20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у детей старшей группы;</a:t>
            </a:r>
            <a:endParaRPr lang="ru-RU" sz="20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431800" algn="just">
              <a:spcBef>
                <a:spcPts val="15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2000" dirty="0" smtClean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Оценить возможности развивающей п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редметно-пространственной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речевой среды.</a:t>
            </a:r>
            <a:endParaRPr lang="ru-RU" sz="20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431800" algn="just">
              <a:spcBef>
                <a:spcPts val="15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П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ровести анкетирование среди воспитателей с целью выявления уровня компетентности </a:t>
            </a:r>
            <a:r>
              <a:rPr lang="ru-RU" sz="20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вопросе интеграции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логико-математического и речевого развития старших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дошкольников.</a:t>
            </a:r>
          </a:p>
          <a:p>
            <a:pPr indent="431800" algn="just">
              <a:spcBef>
                <a:spcPts val="15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5. Оценить полученные результаты.</a:t>
            </a:r>
            <a:endParaRPr lang="ru-RU" sz="20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450215" algn="just"/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kern="100" dirty="0" smtClean="0">
              <a:solidFill>
                <a:srgbClr val="000000"/>
              </a:solidFill>
              <a:latin typeface="Times New Roman"/>
              <a:ea typeface="Times New Roman"/>
              <a:cs typeface="Tahom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00211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683568" y="845640"/>
            <a:ext cx="8002152" cy="3082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4380" y="274680"/>
            <a:ext cx="807416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kern="100" dirty="0" smtClean="0">
              <a:solidFill>
                <a:srgbClr val="000000"/>
              </a:solidFill>
              <a:latin typeface="Times New Roman"/>
              <a:ea typeface="Times New Roman"/>
              <a:cs typeface="Tahoma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4803" y="223427"/>
            <a:ext cx="79249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200" b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Диагностические </a:t>
            </a:r>
            <a:r>
              <a:rPr lang="ru-RU" sz="22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методики </a:t>
            </a:r>
            <a:endParaRPr lang="ru-RU" sz="2200" b="1" kern="1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(по И.Н</a:t>
            </a:r>
            <a:r>
              <a:rPr lang="ru-RU" sz="2200" kern="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200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Чеплашкиной</a:t>
            </a:r>
            <a:r>
              <a:rPr lang="ru-RU" sz="2200" kern="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Л.Ю.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Зуевой)</a:t>
            </a:r>
          </a:p>
          <a:p>
            <a:pPr indent="450215" algn="just">
              <a:spcAft>
                <a:spcPts val="0"/>
              </a:spcAft>
            </a:pP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1) Методи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ие» на выявление </a:t>
            </a:r>
            <a:r>
              <a:rPr lang="ru-RU" sz="22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редстав</a:t>
            </a:r>
            <a:r>
              <a:rPr lang="ru-RU" sz="22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2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ния</a:t>
            </a:r>
            <a:r>
              <a:rPr lang="ru-RU" sz="2200" spc="47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2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ей</a:t>
            </a:r>
            <a:r>
              <a:rPr lang="ru-RU" sz="2200" spc="48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200" spc="48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сче</a:t>
            </a:r>
            <a:r>
              <a:rPr lang="ru-RU" sz="22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200" spc="47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редме</a:t>
            </a:r>
            <a:r>
              <a:rPr lang="ru-RU" sz="22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ов</a:t>
            </a:r>
            <a:r>
              <a:rPr lang="ru-RU" sz="2200" spc="47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200" spc="48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</a:t>
            </a:r>
            <a:r>
              <a:rPr lang="ru-RU" sz="2200" spc="48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их 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порядо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енности; </a:t>
            </a:r>
          </a:p>
          <a:p>
            <a:pPr indent="450215" algn="just">
              <a:spcAft>
                <a:spcPts val="0"/>
              </a:spcAft>
            </a:pP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2) Методи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«Пер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чал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ьн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ые мат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</a:t>
            </a:r>
            <a:r>
              <a:rPr lang="ru-RU" sz="2200" kern="100" spc="-1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иче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кие</a:t>
            </a:r>
            <a:r>
              <a:rPr lang="ru-RU" sz="2200" kern="100" spc="-1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став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ния» на определение</a:t>
            </a:r>
            <a:r>
              <a:rPr lang="ru-RU" sz="2200" kern="100" spc="13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ий</a:t>
            </a:r>
            <a:r>
              <a:rPr lang="ru-RU" sz="2200" kern="100" spc="14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</a:t>
            </a:r>
            <a:r>
              <a:rPr lang="ru-RU" sz="2200" kern="100" spc="14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200" kern="100" spc="16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ениях:</a:t>
            </a:r>
            <a:r>
              <a:rPr lang="ru-RU" sz="2200" kern="100" spc="2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нь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200" kern="100" spc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а, б</a:t>
            </a:r>
            <a:r>
              <a:rPr lang="ru-RU" sz="2200" kern="100" spc="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льше</a:t>
            </a:r>
            <a:r>
              <a:rPr lang="ru-RU" sz="2200" kern="100" spc="46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на; о</a:t>
            </a:r>
            <a:r>
              <a:rPr lang="ru-RU" sz="2200" kern="100" spc="47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порядковом</a:t>
            </a:r>
            <a:r>
              <a:rPr lang="ru-RU" sz="2200" kern="100" spc="47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200" kern="100" spc="46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количес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венном</a:t>
            </a:r>
            <a:r>
              <a:rPr lang="ru-RU" sz="2200" kern="100" spc="47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сче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е,</a:t>
            </a:r>
            <a:r>
              <a:rPr lang="ru-RU" sz="2200" kern="100" spc="46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200" kern="100" spc="47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ru-RU" sz="2200" kern="100" spc="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рме</a:t>
            </a:r>
            <a:r>
              <a:rPr lang="ru-RU" sz="2200" kern="100" spc="46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ей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ши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 геоме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ическ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2200" kern="100" spc="-1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р; </a:t>
            </a:r>
          </a:p>
          <a:p>
            <a:pPr indent="450215" algn="just">
              <a:spcAft>
                <a:spcPts val="0"/>
              </a:spcAft>
            </a:pP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3) Методи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«За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еление дома»</a:t>
            </a:r>
            <a:r>
              <a:rPr lang="ru-RU" sz="2200" i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выяв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ление</a:t>
            </a:r>
            <a:r>
              <a:rPr lang="ru-RU" sz="2200" kern="100" spc="43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ности</a:t>
            </a:r>
            <a:r>
              <a:rPr lang="ru-RU" sz="2200" kern="100" spc="43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ей</a:t>
            </a:r>
            <a:r>
              <a:rPr lang="ru-RU" sz="2200" kern="100" spc="43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200" kern="100" spc="46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асс</a:t>
            </a:r>
            <a:r>
              <a:rPr lang="ru-RU" sz="2200" kern="100" spc="-1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ю</a:t>
            </a:r>
            <a:r>
              <a:rPr lang="ru-RU" sz="2200" kern="100" spc="43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сит</a:t>
            </a:r>
            <a:r>
              <a:rPr lang="ru-RU" sz="2200" kern="100" spc="-1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ации</a:t>
            </a:r>
            <a:r>
              <a:rPr lang="ru-RU" sz="2200" kern="100" spc="44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200" kern="100" spc="44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аз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ны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 сторон; </a:t>
            </a:r>
          </a:p>
          <a:p>
            <a:pPr indent="450215" algn="just">
              <a:spcAft>
                <a:spcPts val="0"/>
              </a:spcAft>
            </a:pP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4) Методи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шива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ие 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</a:t>
            </a:r>
            <a:r>
              <a:rPr lang="ru-RU" sz="2200" kern="100" spc="-1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р» на в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ы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явление </a:t>
            </a:r>
            <a:r>
              <a:rPr lang="ru-RU" sz="2200" kern="100" spc="-1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мений класс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фиц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ир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овать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агля</a:t>
            </a:r>
            <a:r>
              <a:rPr lang="ru-RU" sz="2200" kern="1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ый</a:t>
            </a:r>
            <a:r>
              <a:rPr lang="ru-RU" sz="2200" kern="1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200" kern="1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2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ал. </a:t>
            </a:r>
            <a:endParaRPr lang="ru-RU" sz="2200" dirty="0">
              <a:solidFill>
                <a:srgbClr val="00000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49041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0" y="1672560"/>
            <a:ext cx="9142920" cy="22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</p:txBody>
      </p:sp>
      <p:sp>
        <p:nvSpPr>
          <p:cNvPr id="101" name="CustomShape 3"/>
          <p:cNvSpPr/>
          <p:nvPr/>
        </p:nvSpPr>
        <p:spPr>
          <a:xfrm>
            <a:off x="1080000" y="1080000"/>
            <a:ext cx="7271280" cy="2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50000"/>
              </a:lnSpc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103" name="CustomShape 4"/>
          <p:cNvSpPr/>
          <p:nvPr/>
        </p:nvSpPr>
        <p:spPr>
          <a:xfrm>
            <a:off x="792000" y="948600"/>
            <a:ext cx="6551280" cy="70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z="1000" b="0" strike="noStrike" spc="-1" dirty="0">
              <a:latin typeface="Arial"/>
            </a:endParaRPr>
          </a:p>
        </p:txBody>
      </p:sp>
      <p:graphicFrame>
        <p:nvGraphicFramePr>
          <p:cNvPr id="8" name="Объект1"/>
          <p:cNvGraphicFramePr/>
          <p:nvPr>
            <p:extLst>
              <p:ext uri="{D42A27DB-BD31-4B8C-83A1-F6EECF244321}">
                <p14:modId xmlns="" xmlns:p14="http://schemas.microsoft.com/office/powerpoint/2010/main" val="2208352132"/>
              </p:ext>
            </p:extLst>
          </p:nvPr>
        </p:nvGraphicFramePr>
        <p:xfrm>
          <a:off x="1691680" y="1911600"/>
          <a:ext cx="6280285" cy="2552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73940" y="446110"/>
            <a:ext cx="8228520" cy="878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96240" indent="431800" algn="ctr">
              <a:lnSpc>
                <a:spcPct val="150000"/>
              </a:lnSpc>
              <a:spcAft>
                <a:spcPts val="0"/>
              </a:spcAft>
            </a:pPr>
            <a:r>
              <a:rPr lang="ru-RU" b="1" spc="-5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У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р</a:t>
            </a:r>
            <a:r>
              <a:rPr lang="ru-RU" b="1" spc="5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о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в</a:t>
            </a:r>
            <a:r>
              <a:rPr lang="ru-RU" b="1" spc="-5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е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нь</a:t>
            </a:r>
            <a:r>
              <a:rPr lang="ru-RU" b="1" spc="-5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ре</a:t>
            </a:r>
            <a:r>
              <a:rPr lang="ru-RU" b="1" spc="-10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ч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евого</a:t>
            </a:r>
            <a:r>
              <a:rPr lang="ru-RU" b="1" spc="5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 и логико-математического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раз</a:t>
            </a:r>
            <a:r>
              <a:rPr lang="ru-RU" b="1" spc="-5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в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ит</a:t>
            </a:r>
            <a:r>
              <a:rPr lang="ru-RU" b="1" spc="-5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и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я </a:t>
            </a: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  <a:cs typeface="Tahoma"/>
            </a:endParaRPr>
          </a:p>
          <a:p>
            <a:pPr marR="396240" indent="431800" algn="ctr">
              <a:lnSpc>
                <a:spcPct val="150000"/>
              </a:lnSpc>
              <a:spcAft>
                <a:spcPts val="0"/>
              </a:spcAft>
            </a:pPr>
            <a:r>
              <a:rPr lang="ru-RU" b="1" spc="5" dirty="0" smtClean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старших </a:t>
            </a:r>
            <a:r>
              <a:rPr lang="ru-RU" b="1" spc="5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дошкольников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на </a:t>
            </a:r>
            <a:r>
              <a:rPr lang="ru-RU" b="1" spc="-5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к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онс</a:t>
            </a:r>
            <a:r>
              <a:rPr lang="ru-RU" b="1" spc="-10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т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атир</a:t>
            </a:r>
            <a:r>
              <a:rPr lang="ru-RU" b="1" spc="-10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у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ahoma"/>
              </a:rPr>
              <a:t>ющем этапе</a:t>
            </a:r>
            <a:endParaRPr lang="ru-RU" sz="1400" b="1" dirty="0">
              <a:solidFill>
                <a:srgbClr val="00000A"/>
              </a:solidFill>
              <a:effectLst/>
              <a:latin typeface="Calibri"/>
              <a:ea typeface="Calibri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CustomShape 2"/>
          <p:cNvSpPr/>
          <p:nvPr/>
        </p:nvSpPr>
        <p:spPr>
          <a:xfrm>
            <a:off x="0" y="1672560"/>
            <a:ext cx="9142920" cy="22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</p:txBody>
      </p:sp>
      <p:sp>
        <p:nvSpPr>
          <p:cNvPr id="113" name="CustomShape 3"/>
          <p:cNvSpPr/>
          <p:nvPr/>
        </p:nvSpPr>
        <p:spPr>
          <a:xfrm>
            <a:off x="792000" y="1026720"/>
            <a:ext cx="7271280" cy="2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50000"/>
              </a:lnSpc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114" name="CustomShape 4"/>
          <p:cNvSpPr/>
          <p:nvPr/>
        </p:nvSpPr>
        <p:spPr>
          <a:xfrm>
            <a:off x="1224000" y="1316880"/>
            <a:ext cx="6983280" cy="280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Bef>
                <a:spcPts val="1191"/>
              </a:spcBef>
              <a:spcAft>
                <a:spcPts val="992"/>
              </a:spcAft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92000" y="274680"/>
            <a:ext cx="7668432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cap="all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Методические рекомендации</a:t>
            </a:r>
            <a:r>
              <a:rPr lang="ru-RU" cap="al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540385"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Осуществление комплексного подхода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развитию логико-математических представлений и речи дошкольников;</a:t>
            </a:r>
            <a:endParaRPr lang="ru-RU" sz="12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Обогащение развивающей предметно-пространственной речевой среды разнообразными средствами (дидактические игры и упражнения, малые фольклорные жанры, занимательный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 и др.),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направленными на развитие математической речи и поддержание соответствующей речевой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среды, 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связанной с логико-математическим развитием;</a:t>
            </a:r>
            <a:endParaRPr lang="ru-RU" sz="12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Повышение компетентности	воспитателя в подборе  средств, направленных на интеграцию логико-математического и речевого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развития;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</a:rPr>
              <a:t>4. Взаимодействие с родителями воспитанников, связанное с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интеграцией логико-математического и речевого развития в условиях семьи</a:t>
            </a: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</a:rPr>
              <a:t>.</a:t>
            </a:r>
            <a:endParaRPr lang="ru-RU" sz="1600" dirty="0">
              <a:solidFill>
                <a:srgbClr val="00000A"/>
              </a:solidFill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CustomShape 2"/>
          <p:cNvSpPr/>
          <p:nvPr/>
        </p:nvSpPr>
        <p:spPr>
          <a:xfrm>
            <a:off x="0" y="1672560"/>
            <a:ext cx="9142920" cy="22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</p:txBody>
      </p:sp>
      <p:sp>
        <p:nvSpPr>
          <p:cNvPr id="113" name="CustomShape 3"/>
          <p:cNvSpPr/>
          <p:nvPr/>
        </p:nvSpPr>
        <p:spPr>
          <a:xfrm>
            <a:off x="792000" y="1026720"/>
            <a:ext cx="7271280" cy="2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50000"/>
              </a:lnSpc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114" name="CustomShape 4"/>
          <p:cNvSpPr/>
          <p:nvPr/>
        </p:nvSpPr>
        <p:spPr>
          <a:xfrm>
            <a:off x="1224000" y="1316880"/>
            <a:ext cx="6983280" cy="280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Bef>
                <a:spcPts val="1191"/>
              </a:spcBef>
              <a:spcAft>
                <a:spcPts val="992"/>
              </a:spcAft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37244" y="861013"/>
            <a:ext cx="7668432" cy="3536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lvl="0" indent="-342000" algn="ctr">
              <a:spcBef>
                <a:spcPts val="380"/>
              </a:spcBef>
              <a:defRPr/>
            </a:pPr>
            <a:r>
              <a:rPr lang="ru-RU" sz="2800" b="1" kern="0" spc="-1" dirty="0">
                <a:solidFill>
                  <a:srgbClr val="800000"/>
                </a:solidFill>
                <a:latin typeface="Times New Roman"/>
              </a:rPr>
              <a:t>Вашему вниманию был предложен доклад</a:t>
            </a:r>
          </a:p>
          <a:p>
            <a:pPr marL="343080" lvl="0" indent="-342000" algn="ctr">
              <a:spcBef>
                <a:spcPts val="380"/>
              </a:spcBef>
              <a:defRPr/>
            </a:pPr>
            <a:r>
              <a:rPr lang="ru-RU" sz="2800" b="1" kern="0" spc="-1" dirty="0">
                <a:solidFill>
                  <a:srgbClr val="800000"/>
                </a:solidFill>
                <a:latin typeface="Times New Roman"/>
              </a:rPr>
              <a:t>на тему выпускной квалификационной работы</a:t>
            </a:r>
          </a:p>
          <a:p>
            <a:pPr marL="343080" lvl="0" indent="-342000" algn="ctr">
              <a:spcBef>
                <a:spcPts val="380"/>
              </a:spcBef>
              <a:defRPr/>
            </a:pPr>
            <a:r>
              <a:rPr lang="ru-RU" sz="2800" b="1" kern="0" spc="-1" dirty="0">
                <a:solidFill>
                  <a:srgbClr val="800000"/>
                </a:solidFill>
                <a:latin typeface="Times New Roman"/>
              </a:rPr>
              <a:t>ИНТЕГРАЦИЯ ЛОГИКО-МАТЕМАТИЧЕСКОГО И РЕЧЕВОГО РАЗВИТИЯ СТАРШИХ ДОШКОЛЬНИКОВ</a:t>
            </a:r>
            <a:endParaRPr lang="ru-RU" sz="2800" kern="0" spc="-1" dirty="0">
              <a:solidFill>
                <a:srgbClr val="800000"/>
              </a:solidFill>
            </a:endParaRPr>
          </a:p>
          <a:p>
            <a:pPr indent="540385" algn="ctr">
              <a:lnSpc>
                <a:spcPct val="150000"/>
              </a:lnSpc>
              <a:spcAft>
                <a:spcPts val="0"/>
              </a:spcAft>
            </a:pPr>
            <a:endParaRPr lang="ru-RU" sz="1600" dirty="0">
              <a:solidFill>
                <a:srgbClr val="00000A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50489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2"/>
          <p:cNvSpPr/>
          <p:nvPr/>
        </p:nvSpPr>
        <p:spPr>
          <a:xfrm>
            <a:off x="971640" y="980640"/>
            <a:ext cx="7199640" cy="94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990000"/>
                </a:solidFill>
                <a:latin typeface="Times New Roman"/>
                <a:ea typeface="DejaVu Sans"/>
              </a:rPr>
              <a:t>СПАСИБО ЗА ВНИМАНИЕ!</a:t>
            </a:r>
            <a:endParaRPr lang="ru-RU" sz="2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3"/>
          <p:cNvSpPr/>
          <p:nvPr/>
        </p:nvSpPr>
        <p:spPr>
          <a:xfrm>
            <a:off x="0" y="1674360"/>
            <a:ext cx="9142920" cy="262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lang="ru-RU" sz="2400" b="1" strike="noStrike" spc="-1" dirty="0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</p:txBody>
      </p:sp>
      <p:sp>
        <p:nvSpPr>
          <p:cNvPr id="84" name="CustomShape 4"/>
          <p:cNvSpPr/>
          <p:nvPr/>
        </p:nvSpPr>
        <p:spPr>
          <a:xfrm>
            <a:off x="54720" y="2567880"/>
            <a:ext cx="9110520" cy="177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</p:txBody>
      </p:sp>
      <p:sp>
        <p:nvSpPr>
          <p:cNvPr id="85" name="CustomShape 5"/>
          <p:cNvSpPr/>
          <p:nvPr/>
        </p:nvSpPr>
        <p:spPr>
          <a:xfrm>
            <a:off x="781037" y="476672"/>
            <a:ext cx="7657885" cy="51845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lvl="0" indent="450215" algn="just">
              <a:spcAft>
                <a:spcPts val="800"/>
              </a:spcAft>
            </a:pPr>
            <a:r>
              <a:rPr lang="ru-RU" sz="2800" b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Проблема исследования:</a:t>
            </a:r>
            <a:r>
              <a:rPr lang="ru-RU" sz="2800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  каковы педагогические условия интеграции логико-математического и речевого развития старших дошкольников. </a:t>
            </a:r>
          </a:p>
          <a:p>
            <a:pPr lvl="0" indent="450215" algn="just">
              <a:spcAft>
                <a:spcPts val="800"/>
              </a:spcAft>
            </a:pPr>
            <a:endParaRPr lang="ru-RU" sz="2800" dirty="0" smtClean="0">
              <a:solidFill>
                <a:srgbClr val="00000A"/>
              </a:solidFill>
              <a:effectLst/>
              <a:latin typeface="Times New Roman"/>
              <a:ea typeface="Times New Roman"/>
            </a:endParaRPr>
          </a:p>
          <a:p>
            <a:pPr lvl="0" indent="450215" algn="just" hangingPunct="0"/>
            <a:r>
              <a:rPr lang="ru-RU" sz="2800" b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Цель исследования - </a:t>
            </a:r>
            <a:r>
              <a:rPr lang="ru-RU" sz="2800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теоретически обосновать педагогические условия интеграции логико-математического и речевого развития, разработать методические рекомендации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</a:t>
            </a:r>
            <a:r>
              <a:rPr lang="ru-RU" sz="2800" b="1" dirty="0" smtClean="0">
                <a:solidFill>
                  <a:srgbClr val="00000A"/>
                </a:solidFill>
                <a:latin typeface="Times New Roman"/>
                <a:ea typeface="Times New Roman"/>
              </a:rPr>
              <a:t> </a:t>
            </a:r>
          </a:p>
          <a:p>
            <a:pPr lvl="0" indent="450215" algn="just" hangingPunct="0"/>
            <a:endParaRPr lang="ru-RU" sz="2000" b="1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algn="just"/>
            <a:endParaRPr lang="ru-RU" sz="1600" dirty="0" smtClean="0">
              <a:solidFill>
                <a:srgbClr val="00000A"/>
              </a:solidFill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3"/>
          <p:cNvSpPr/>
          <p:nvPr/>
        </p:nvSpPr>
        <p:spPr>
          <a:xfrm>
            <a:off x="0" y="1674360"/>
            <a:ext cx="9142920" cy="262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lang="ru-RU" sz="2400" b="1" strike="noStrike" spc="-1" dirty="0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</p:txBody>
      </p:sp>
      <p:sp>
        <p:nvSpPr>
          <p:cNvPr id="84" name="CustomShape 4"/>
          <p:cNvSpPr/>
          <p:nvPr/>
        </p:nvSpPr>
        <p:spPr>
          <a:xfrm>
            <a:off x="54720" y="2567880"/>
            <a:ext cx="9110520" cy="177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</p:txBody>
      </p:sp>
      <p:sp>
        <p:nvSpPr>
          <p:cNvPr id="85" name="CustomShape 5"/>
          <p:cNvSpPr/>
          <p:nvPr/>
        </p:nvSpPr>
        <p:spPr>
          <a:xfrm>
            <a:off x="781037" y="830993"/>
            <a:ext cx="7657885" cy="51845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lvl="0" indent="450215" algn="just" hangingPunct="0"/>
            <a:r>
              <a:rPr lang="ru-RU" sz="2800" b="1" dirty="0" smtClean="0">
                <a:solidFill>
                  <a:srgbClr val="00000A"/>
                </a:solidFill>
                <a:latin typeface="Times New Roman"/>
                <a:ea typeface="Times New Roman"/>
              </a:rPr>
              <a:t>Объект </a:t>
            </a:r>
            <a:r>
              <a:rPr lang="ru-RU" sz="2800" b="1" dirty="0">
                <a:solidFill>
                  <a:srgbClr val="00000A"/>
                </a:solidFill>
                <a:latin typeface="Times New Roman"/>
                <a:ea typeface="Times New Roman"/>
              </a:rPr>
              <a:t>исследования:</a:t>
            </a:r>
            <a:r>
              <a:rPr lang="ru-RU" sz="2800" dirty="0">
                <a:solidFill>
                  <a:srgbClr val="00000A"/>
                </a:solidFill>
                <a:latin typeface="Times New Roman"/>
                <a:ea typeface="Times New Roman"/>
              </a:rPr>
              <a:t> процесс </a:t>
            </a:r>
            <a:r>
              <a:rPr lang="ru-RU" sz="2800" kern="100" dirty="0">
                <a:solidFill>
                  <a:srgbClr val="00000A"/>
                </a:solidFill>
                <a:latin typeface="Times New Roman"/>
                <a:ea typeface="Times New Roman"/>
              </a:rPr>
              <a:t>логико-математического и речевого развития старших дошкольников.</a:t>
            </a:r>
            <a:r>
              <a:rPr lang="ru-RU" sz="2800" kern="1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2800" kern="1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indent="450215" algn="just" hangingPunct="0"/>
            <a:endParaRPr lang="ru-RU" sz="2800" dirty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lvl="0" indent="450215" algn="just" hangingPunct="0"/>
            <a:r>
              <a:rPr lang="ru-RU" sz="2800" b="1" dirty="0">
                <a:solidFill>
                  <a:srgbClr val="00000A"/>
                </a:solidFill>
                <a:latin typeface="Times New Roman"/>
                <a:ea typeface="Times New Roman"/>
              </a:rPr>
              <a:t>Предмет исследования:</a:t>
            </a:r>
            <a:r>
              <a:rPr lang="ru-RU" sz="2800" dirty="0">
                <a:solidFill>
                  <a:srgbClr val="00000A"/>
                </a:solidFill>
                <a:latin typeface="Times New Roman"/>
                <a:ea typeface="Times New Roman"/>
              </a:rPr>
              <a:t> педагогические условия интеграции логико математического и речевого развития старших дошкольников. </a:t>
            </a:r>
          </a:p>
          <a:p>
            <a:pPr algn="just"/>
            <a:endParaRPr lang="ru-RU" sz="1600" dirty="0" smtClean="0">
              <a:solidFill>
                <a:srgbClr val="00000A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59927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2"/>
          <p:cNvSpPr/>
          <p:nvPr/>
        </p:nvSpPr>
        <p:spPr>
          <a:xfrm>
            <a:off x="0" y="1672560"/>
            <a:ext cx="9142920" cy="22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</p:txBody>
      </p:sp>
      <p:sp>
        <p:nvSpPr>
          <p:cNvPr id="89" name="CustomShape 3"/>
          <p:cNvSpPr/>
          <p:nvPr/>
        </p:nvSpPr>
        <p:spPr>
          <a:xfrm>
            <a:off x="1080000" y="1080000"/>
            <a:ext cx="7271280" cy="303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50000"/>
              </a:lnSpc>
            </a:pPr>
            <a:r>
              <a:rPr lang="ru-RU" sz="1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5289" y="518353"/>
            <a:ext cx="81472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 hangingPunct="0">
              <a:spcAft>
                <a:spcPts val="0"/>
              </a:spcAft>
            </a:pPr>
            <a:r>
              <a:rPr lang="ru-RU" sz="2400" b="1" dirty="0" smtClean="0">
                <a:solidFill>
                  <a:srgbClr val="00000A"/>
                </a:solidFill>
                <a:latin typeface="Times New Roman"/>
                <a:ea typeface="Times New Roman"/>
              </a:rPr>
              <a:t>Гипотеза исследования</a:t>
            </a:r>
            <a:r>
              <a:rPr lang="ru-RU" sz="2400" dirty="0" smtClean="0">
                <a:solidFill>
                  <a:srgbClr val="00000A"/>
                </a:solidFill>
                <a:latin typeface="Times New Roman"/>
                <a:ea typeface="Times New Roman"/>
              </a:rPr>
              <a:t>: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интеграция логико-математического и речевого развития старших дошкольников</a:t>
            </a:r>
            <a:r>
              <a:rPr lang="ru-RU" sz="2200" dirty="0" smtClean="0">
                <a:solidFill>
                  <a:srgbClr val="00000A"/>
                </a:solidFill>
                <a:latin typeface="Times New Roman"/>
                <a:ea typeface="Times New Roman"/>
              </a:rPr>
              <a:t> будет успешна при следующих педагогических условиях:</a:t>
            </a:r>
          </a:p>
          <a:p>
            <a:pPr indent="450215" algn="just" hangingPunct="0">
              <a:spcAft>
                <a:spcPts val="0"/>
              </a:spcAft>
            </a:pPr>
            <a:endParaRPr lang="ru-RU" sz="2200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lvl="0" indent="-342900" algn="just" hangingPunct="0">
              <a:spcAft>
                <a:spcPts val="0"/>
              </a:spcAft>
              <a:buFont typeface="Symbol"/>
              <a:buChar char=""/>
              <a:tabLst>
                <a:tab pos="45783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комплексный</a:t>
            </a:r>
            <a:r>
              <a:rPr lang="ru-RU" sz="2200" spc="6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п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о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д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х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о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д 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к</a:t>
            </a:r>
            <a:r>
              <a:rPr lang="ru-RU" sz="2200" spc="6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раз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в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итию</a:t>
            </a:r>
            <a:r>
              <a:rPr lang="ru-RU" sz="2200" spc="63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логико-математических представлений и речи дошкольников;</a:t>
            </a:r>
            <a:endParaRPr lang="ru-RU" sz="2200" dirty="0" smtClean="0">
              <a:solidFill>
                <a:srgbClr val="00000A"/>
              </a:solidFill>
              <a:latin typeface="Times New Roman"/>
              <a:ea typeface="Times New Roman"/>
              <a:cs typeface="OpenSymbol"/>
            </a:endParaRPr>
          </a:p>
          <a:p>
            <a:pPr lvl="0" indent="-342900" algn="just" hangingPunct="0">
              <a:spcAft>
                <a:spcPts val="0"/>
              </a:spcAft>
              <a:buFont typeface="Symbol"/>
              <a:buChar char=""/>
              <a:tabLst>
                <a:tab pos="45783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обогащение</a:t>
            </a:r>
            <a:r>
              <a:rPr lang="ru-RU" sz="2200" spc="35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р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аз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в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ива</a:t>
            </a:r>
            <a:r>
              <a:rPr lang="ru-RU" sz="2200" spc="-1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ю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щей предметно-пространственной и речев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о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й</a:t>
            </a:r>
            <a:r>
              <a:rPr lang="ru-RU" sz="2200" spc="36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среды разнообразными с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р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д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ствами (д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д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ак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т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ич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ск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 игры 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spc="-1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у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п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р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аж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ния,</a:t>
            </a:r>
            <a:r>
              <a:rPr lang="ru-RU" sz="2200" spc="52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малые</a:t>
            </a:r>
            <a:r>
              <a:rPr lang="ru-RU" sz="2200" spc="5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ф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олькл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орные</a:t>
            </a:r>
            <a:r>
              <a:rPr lang="ru-RU" sz="2200" spc="52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жа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ры,</a:t>
            </a:r>
            <a:r>
              <a:rPr lang="ru-RU" sz="2200" spc="52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з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а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нима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т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ел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ь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ы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й</a:t>
            </a:r>
            <a:r>
              <a:rPr lang="ru-RU" sz="2200" spc="51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материал, матема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т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иче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с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к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пе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с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и, проблемно-игровые ситуации и др.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), на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п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равл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нн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ыми</a:t>
            </a:r>
            <a:r>
              <a:rPr lang="ru-RU" sz="2200" spc="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а р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а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з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в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итие мате</a:t>
            </a:r>
            <a:r>
              <a:rPr lang="ru-RU" sz="2200" spc="1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м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а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т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ич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с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к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о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й</a:t>
            </a:r>
            <a:r>
              <a:rPr lang="ru-RU" sz="2200" spc="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речи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;</a:t>
            </a:r>
            <a:endParaRPr lang="ru-RU" sz="2200" dirty="0" smtClean="0">
              <a:solidFill>
                <a:srgbClr val="00000A"/>
              </a:solidFill>
              <a:latin typeface="Times New Roman"/>
              <a:ea typeface="Times New Roman"/>
              <a:cs typeface="OpenSymbol"/>
            </a:endParaRPr>
          </a:p>
          <a:p>
            <a:pPr lvl="0" indent="-342900" algn="just" hangingPunct="0">
              <a:spcAft>
                <a:spcPts val="0"/>
              </a:spcAft>
              <a:buFont typeface="Symbol"/>
              <a:buChar char=""/>
              <a:tabLst>
                <a:tab pos="45783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п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о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в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ыш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нии ко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мп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етен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т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нос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т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и	в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о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с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пи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тате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л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я в по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д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б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о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р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  с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р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</a:t>
            </a:r>
            <a:r>
              <a:rPr lang="ru-RU" sz="2200" spc="-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д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ств, на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п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равл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е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нн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ы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х</a:t>
            </a:r>
            <a:r>
              <a:rPr lang="ru-RU" sz="2200" spc="1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spc="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н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а интеграцию логико-математического</a:t>
            </a:r>
            <a:r>
              <a:rPr lang="ru-RU" sz="2200" spc="-5" dirty="0" smtClean="0">
                <a:solidFill>
                  <a:srgbClr val="000000"/>
                </a:solidFill>
                <a:latin typeface="Times New Roman"/>
                <a:ea typeface="Times New Roman"/>
                <a:cs typeface="OpenSymbol"/>
              </a:rPr>
              <a:t> </a:t>
            </a:r>
            <a:r>
              <a:rPr lang="ru-RU" sz="2200" spc="-5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OpenSymbol"/>
              </a:rPr>
              <a:t>и речевого развития.</a:t>
            </a:r>
            <a:endParaRPr lang="ru-RU" sz="2200" dirty="0">
              <a:solidFill>
                <a:srgbClr val="00000A"/>
              </a:solidFill>
              <a:effectLst/>
              <a:latin typeface="Times New Roman"/>
              <a:ea typeface="Times New Roman"/>
              <a:cs typeface="Open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ustomShape 2"/>
          <p:cNvSpPr/>
          <p:nvPr/>
        </p:nvSpPr>
        <p:spPr>
          <a:xfrm>
            <a:off x="457200" y="3212976"/>
            <a:ext cx="8228520" cy="22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indent="431800" algn="just" hangingPunct="0">
              <a:spcAft>
                <a:spcPts val="0"/>
              </a:spcAft>
            </a:pPr>
            <a:r>
              <a:rPr lang="ru-RU" sz="2400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1. Рассмотреть понятие «интеграция» в научной литературе.</a:t>
            </a:r>
          </a:p>
          <a:p>
            <a:pPr indent="431800" algn="just" hangingPunct="0">
              <a:spcAft>
                <a:spcPts val="0"/>
              </a:spcAft>
            </a:pPr>
            <a:r>
              <a:rPr lang="ru-RU" sz="2400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2. Раскрыть  особенности интеграции логико-математического и речевого развития старших дошкольников.</a:t>
            </a:r>
          </a:p>
          <a:p>
            <a:pPr indent="431800" algn="just" hangingPunct="0">
              <a:spcAft>
                <a:spcPts val="0"/>
              </a:spcAft>
            </a:pPr>
            <a:r>
              <a:rPr lang="ru-RU" sz="2400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3. Определить и теоретически обосновать педагогические условия интеграции логико-математического и речевого развития старших дошкольников.</a:t>
            </a:r>
          </a:p>
          <a:p>
            <a:pPr indent="431800" algn="just" hangingPunct="0">
              <a:spcAft>
                <a:spcPts val="0"/>
              </a:spcAft>
            </a:pPr>
            <a:r>
              <a:rPr lang="ru-RU" sz="2400" kern="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4. Изучить состояния </a:t>
            </a:r>
            <a:r>
              <a:rPr lang="ru-RU" sz="2400" kern="100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логико-математического </a:t>
            </a:r>
            <a:r>
              <a:rPr lang="ru-RU" sz="2400" kern="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развития старших дошкольников и возможности его интеграции с речевым развитием, </a:t>
            </a:r>
            <a:r>
              <a:rPr lang="ru-RU" sz="2400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разработать методические рекомендации</a:t>
            </a:r>
            <a:r>
              <a:rPr lang="ru-RU" sz="2000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.</a:t>
            </a:r>
          </a:p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</p:txBody>
      </p:sp>
      <p:sp>
        <p:nvSpPr>
          <p:cNvPr id="93" name="CustomShape 3"/>
          <p:cNvSpPr/>
          <p:nvPr/>
        </p:nvSpPr>
        <p:spPr>
          <a:xfrm>
            <a:off x="496565" y="116632"/>
            <a:ext cx="8208912" cy="44644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lang="ru-RU" sz="3200" b="1" strike="noStrike" spc="-1" dirty="0">
                <a:solidFill>
                  <a:srgbClr val="000000"/>
                </a:solidFill>
                <a:latin typeface="Times New Roman" pitchFamily="18" charset="0"/>
                <a:ea typeface="Microsoft YaHei"/>
                <a:cs typeface="Times New Roman" pitchFamily="18" charset="0"/>
              </a:rPr>
              <a:t>Задачи исследования</a:t>
            </a:r>
            <a:r>
              <a:rPr lang="ru-RU" sz="3200" b="1" strike="noStrike" spc="-1" dirty="0" smtClean="0">
                <a:solidFill>
                  <a:srgbClr val="000000"/>
                </a:solidFill>
                <a:latin typeface="Times New Roman" pitchFamily="18" charset="0"/>
                <a:ea typeface="Microsoft YaHei"/>
                <a:cs typeface="Times New Roman" pitchFamily="18" charset="0"/>
              </a:rPr>
              <a:t>:</a:t>
            </a:r>
          </a:p>
          <a:p>
            <a:pPr algn="just">
              <a:lnSpc>
                <a:spcPct val="150000"/>
              </a:lnSpc>
            </a:pPr>
            <a:endParaRPr lang="ru-RU" sz="24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ustomShape 2"/>
          <p:cNvSpPr/>
          <p:nvPr/>
        </p:nvSpPr>
        <p:spPr>
          <a:xfrm>
            <a:off x="611560" y="2780928"/>
            <a:ext cx="8074160" cy="22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</p:txBody>
      </p:sp>
      <p:sp>
        <p:nvSpPr>
          <p:cNvPr id="93" name="CustomShape 3"/>
          <p:cNvSpPr/>
          <p:nvPr/>
        </p:nvSpPr>
        <p:spPr>
          <a:xfrm>
            <a:off x="1048897" y="600824"/>
            <a:ext cx="7271280" cy="268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50000"/>
              </a:lnSpc>
            </a:pPr>
            <a:endParaRPr lang="ru-RU" sz="16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8200" y="845640"/>
            <a:ext cx="792088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теоретические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анализ научной  литературы по проблеме исследования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эмпирические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тестирование, анкетирование, педагогический эксперимент (констатирующий этап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качественный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количественный анализ полученных результатов исследования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База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Муниципальное бюджетное общеобразовательное учреждение «Ржевская средняя общеобразовательная школа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Шебекинского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района Белгородской области»</a:t>
            </a:r>
          </a:p>
        </p:txBody>
      </p:sp>
    </p:spTree>
    <p:extLst>
      <p:ext uri="{BB962C8B-B14F-4D97-AF65-F5344CB8AC3E}">
        <p14:creationId xmlns="" xmlns:p14="http://schemas.microsoft.com/office/powerpoint/2010/main" val="19661821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554724" y="2132856"/>
            <a:ext cx="8002152" cy="3082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 smtClean="0">
              <a:latin typeface="Arial"/>
            </a:endParaRPr>
          </a:p>
          <a:p>
            <a:pPr lvl="0" algn="r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Интеграция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– это  определение высшей формы взаимосвязи. Она выражает единство всех составляющих системы образования, определяя ее содержание». (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В. С. Безрукова)</a:t>
            </a:r>
          </a:p>
          <a:p>
            <a:pPr lvl="0" algn="just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Интеграция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– это процесс связи и сближения наук, которые представляют собой высшую форму перехода к более качественной ступеньке образования». </a:t>
            </a:r>
          </a:p>
          <a:p>
            <a:pPr lvl="0" algn="r">
              <a:lnSpc>
                <a:spcPct val="150000"/>
              </a:lnSpc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(И. С. </a:t>
            </a:r>
            <a:r>
              <a:rPr lang="ru-RU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Сердюкова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</a:p>
          <a:p>
            <a:pPr lvl="0" algn="just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Интеграция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– это целостная система органически связанных между собой дисциплин. Выстроена она по аналогии с миром, который окружает ребенка».</a:t>
            </a:r>
          </a:p>
          <a:p>
            <a:pPr lvl="0" algn="r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(О. Г. </a:t>
            </a:r>
            <a:r>
              <a:rPr lang="ru-RU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Гилязова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 </a:t>
            </a:r>
          </a:p>
          <a:p>
            <a:pPr lvl="0" algn="just"/>
            <a:r>
              <a:rPr lang="ru-RU" dirty="0" smtClean="0">
                <a:latin typeface="Times New Roman"/>
                <a:ea typeface="Times New Roman"/>
              </a:rPr>
              <a:t>«</a:t>
            </a:r>
            <a:r>
              <a:rPr lang="ru-RU" b="1" dirty="0" smtClean="0">
                <a:latin typeface="Times New Roman"/>
                <a:ea typeface="Times New Roman"/>
              </a:rPr>
              <a:t>Интеграция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- это «процесс движения и развития определенной системы, в которой частота и интенсивность взаимодействий ее элементов растет - усиливается их взаимодействие и уменьшается их относительная самостоятельность по отношению одна к другой</a:t>
            </a:r>
            <a:r>
              <a:rPr lang="ru-RU" dirty="0" smtClean="0">
                <a:latin typeface="Times New Roman"/>
                <a:ea typeface="Times New Roman"/>
              </a:rPr>
              <a:t>». </a:t>
            </a:r>
          </a:p>
          <a:p>
            <a:pPr lvl="0" algn="r"/>
            <a:r>
              <a:rPr lang="ru-RU" b="1" dirty="0" smtClean="0">
                <a:latin typeface="Times New Roman"/>
                <a:ea typeface="Times New Roman"/>
              </a:rPr>
              <a:t>(</a:t>
            </a:r>
            <a:r>
              <a:rPr lang="ru-RU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О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</a:rPr>
              <a:t>. Д. </a:t>
            </a:r>
            <a:r>
              <a:rPr lang="ru-RU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Грекуловой) </a:t>
            </a: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ctr">
              <a:lnSpc>
                <a:spcPct val="150000"/>
              </a:lnSpc>
            </a:pPr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ctr">
              <a:lnSpc>
                <a:spcPct val="150000"/>
              </a:lnSpc>
            </a:pPr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ctr">
              <a:lnSpc>
                <a:spcPct val="150000"/>
              </a:lnSpc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50000"/>
              </a:lnSpc>
            </a:pPr>
            <a:endParaRPr lang="ru-RU" sz="20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457200" y="-124560"/>
            <a:ext cx="8002152" cy="3082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 smtClean="0">
              <a:latin typeface="Arial"/>
            </a:endParaRPr>
          </a:p>
          <a:p>
            <a:pPr lvl="0" algn="ctr">
              <a:lnSpc>
                <a:spcPct val="150000"/>
              </a:lnSpc>
            </a:pPr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ctr">
              <a:lnSpc>
                <a:spcPct val="150000"/>
              </a:lnSpc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50000"/>
              </a:lnSpc>
            </a:pPr>
            <a:endParaRPr lang="ru-RU" sz="20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274680"/>
            <a:ext cx="3528392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Виды интеграции</a:t>
            </a:r>
          </a:p>
          <a:p>
            <a:pPr lvl="0" algn="ctr"/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(по О.В. </a:t>
            </a:r>
            <a:r>
              <a:rPr lang="ru-RU" sz="28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Дыбиной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273684"/>
            <a:ext cx="2736304" cy="13681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внутренняя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57832" y="2273684"/>
            <a:ext cx="2952328" cy="13681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215" algn="ctr" fontAlgn="base">
              <a:lnSpc>
                <a:spcPct val="150000"/>
              </a:lnSpc>
            </a:pPr>
            <a:r>
              <a:rPr lang="ru-RU" sz="2800" b="1" kern="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внешняя</a:t>
            </a:r>
            <a:endParaRPr lang="ru-RU" sz="2400" b="1" dirty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339752" y="1603591"/>
            <a:ext cx="1872208" cy="529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16016" y="1603591"/>
            <a:ext cx="1944216" cy="515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607457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683568" y="845640"/>
            <a:ext cx="8002152" cy="3082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602565"/>
            <a:ext cx="74168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Логико-математическое развитие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это сдвиги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изменения познавательной деятельности личности, которые происходят в результате формирования математических представлений и связанных с ними логических операций</a:t>
            </a:r>
            <a:r>
              <a:rPr lang="ru-RU" sz="12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А.А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Столяр)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41694876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2668</TotalTime>
  <Words>784</Words>
  <Application>Microsoft Office PowerPoint</Application>
  <PresentationFormat>Экран (4:3)</PresentationFormat>
  <Paragraphs>133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Смирнова Вероника Александровна</dc:creator>
  <cp:lastModifiedBy>HP</cp:lastModifiedBy>
  <cp:revision>224</cp:revision>
  <dcterms:created xsi:type="dcterms:W3CDTF">2015-10-30T15:42:09Z</dcterms:created>
  <dcterms:modified xsi:type="dcterms:W3CDTF">2023-09-18T16:36:43Z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</vt:i4>
  </property>
</Properties>
</file>