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1" r:id="rId4"/>
    <p:sldId id="257" r:id="rId5"/>
    <p:sldId id="258" r:id="rId6"/>
    <p:sldId id="259" r:id="rId7"/>
    <p:sldId id="272" r:id="rId8"/>
    <p:sldId id="261" r:id="rId9"/>
    <p:sldId id="260" r:id="rId10"/>
    <p:sldId id="273" r:id="rId11"/>
    <p:sldId id="262" r:id="rId12"/>
    <p:sldId id="263" r:id="rId13"/>
    <p:sldId id="274" r:id="rId14"/>
    <p:sldId id="264" r:id="rId15"/>
    <p:sldId id="265" r:id="rId16"/>
    <p:sldId id="266" r:id="rId17"/>
    <p:sldId id="267" r:id="rId18"/>
    <p:sldId id="268" r:id="rId19"/>
    <p:sldId id="270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2C0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360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3316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5196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682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827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024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126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0263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727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326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7810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4030B-4833-4F37-9108-49D8D927020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1BBE-B792-40CA-8149-6A3C30756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1370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&#1042;&#1077;&#1089;&#1077;&#1083;&#1072;&#1103;%20&#1052;&#1059;&#1051;&#1068;&#1058;-&#1079;&#1072;&#1088;&#1103;&#1076;&#1082;&#1072;%202%20_%20Physical%20jerks.%20&#1053;&#1072;&#1096;&#1077;_&#1074;&#1089;&#1105;!.mp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1120" y="4354285"/>
            <a:ext cx="9564914" cy="998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Т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ема урока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Liberation Serif" pitchFamily="18" charset="0"/>
                <a:cs typeface="Aharoni" pitchFamily="2" charset="-79"/>
              </a:rPr>
              <a:t>Правила безопасной работы.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Liberation Serif" pitchFamily="18" charset="0"/>
                <a:cs typeface="Aharoni" pitchFamily="2" charset="-79"/>
              </a:rPr>
              <a:t>Технологии вокруг нас.</a:t>
            </a:r>
            <a:br>
              <a:rPr lang="ru-RU" b="1" dirty="0" smtClean="0">
                <a:solidFill>
                  <a:srgbClr val="002060"/>
                </a:solidFill>
                <a:latin typeface="Liberation Serif" pitchFamily="18" charset="0"/>
                <a:cs typeface="Aharoni" pitchFamily="2" charset="-79"/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9966" y="5565913"/>
            <a:ext cx="6795842" cy="695897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Учитель технологии</a:t>
            </a:r>
          </a:p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Боголепова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Людмила Григорьевна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6331" y="215191"/>
            <a:ext cx="89506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Муниципальное автономное общеобразовательное учреждение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средняя общеобразовательная  школа № 27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3594" y="4570738"/>
            <a:ext cx="1253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667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173" y="5294934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Технология-  способы преобразования информации</a:t>
            </a:r>
            <a:endParaRPr lang="ru-RU" dirty="0">
              <a:solidFill>
                <a:srgbClr val="C00000"/>
              </a:solidFill>
              <a:latin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Переписать, 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пересказать, 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передать сообщение, 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посмотреть фильм, 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смотреть телевизор, 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слушать радио, 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читать книгу, журнал, газету и т.д.</a:t>
            </a:r>
            <a:endParaRPr lang="ru-RU" dirty="0">
              <a:latin typeface="Liberation Serif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73356" y="662609"/>
            <a:ext cx="792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Что преобразовываем производя эти действия?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444" y="325369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Что преобразовываем производя эти действия?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121" y="1921566"/>
            <a:ext cx="10863470" cy="33940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Технология-  способы преобразования материалов.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24" y="4001294"/>
            <a:ext cx="2143125" cy="2143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7049" y="4404190"/>
            <a:ext cx="2381250" cy="1209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5316" y="4061289"/>
            <a:ext cx="2409825" cy="18954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625725" y="3878815"/>
            <a:ext cx="3314700" cy="2209011"/>
          </a:xfrm>
          <a:prstGeom prst="rect">
            <a:avLst/>
          </a:prstGeom>
        </p:spPr>
      </p:pic>
      <p:sp>
        <p:nvSpPr>
          <p:cNvPr id="10" name="Выгнутая вверх стрелка 9"/>
          <p:cNvSpPr/>
          <p:nvPr/>
        </p:nvSpPr>
        <p:spPr>
          <a:xfrm>
            <a:off x="2479996" y="3453282"/>
            <a:ext cx="1452282" cy="95293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>
            <a:off x="4816145" y="3451259"/>
            <a:ext cx="1452282" cy="95293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>
            <a:off x="7749568" y="3364624"/>
            <a:ext cx="1452282" cy="95293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590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530" y="219351"/>
            <a:ext cx="11688417" cy="13255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Что преобразовываем производя эти действия?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6956" y="1231721"/>
            <a:ext cx="3561583" cy="23700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9573" y="4355349"/>
            <a:ext cx="1619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Трение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031890" y="440217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11731" y="4274073"/>
            <a:ext cx="2084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Тепло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9923" y="4353381"/>
            <a:ext cx="1406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Огонь</a:t>
            </a:r>
            <a:r>
              <a:rPr lang="ru-RU" dirty="0" smtClean="0">
                <a:latin typeface="Liberation Serif" pitchFamily="18" charset="0"/>
              </a:rPr>
              <a:t> </a:t>
            </a:r>
            <a:endParaRPr lang="ru-RU" dirty="0">
              <a:latin typeface="Liberation Serif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7670308" y="434247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454893" y="5363463"/>
            <a:ext cx="27645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Механическая энергия трения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5617137" y="564864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107038" y="5522380"/>
            <a:ext cx="3333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Тепловая энергия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366138" y="3628647"/>
            <a:ext cx="7914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Технология -  способы преобразования энергии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40261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ФИЗМИНУТКА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pic>
        <p:nvPicPr>
          <p:cNvPr id="4" name="Содержимое 3" descr="https://uchebnik.mos.ru/system_2/atomic_objects/files/007/273/961/original/img5.jpg">
            <a:hlinkClick r:id="rId2" action="ppaction://hlinkfile"/>
          </p:cNvPr>
          <p:cNvPicPr>
            <a:picLocks noGrp="1"/>
          </p:cNvPicPr>
          <p:nvPr>
            <p:ph idx="1"/>
          </p:nvPr>
        </p:nvPicPr>
        <p:blipFill>
          <a:blip r:embed="rId3"/>
          <a:srcRect l="61572" t="18162" r="2672"/>
          <a:stretch>
            <a:fillRect/>
          </a:stretch>
        </p:blipFill>
        <p:spPr bwMode="auto">
          <a:xfrm>
            <a:off x="4828565" y="1825625"/>
            <a:ext cx="2534869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Какое понятие отображается на данной последовательности действий? 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6403" y="2208026"/>
            <a:ext cx="2357018" cy="15713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225" y="2253738"/>
            <a:ext cx="2461371" cy="16409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37" y="4891410"/>
            <a:ext cx="2497231" cy="16648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2149" y="4812616"/>
            <a:ext cx="2733608" cy="18224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9892" y="3835044"/>
            <a:ext cx="5472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Промыть кочан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капусты, и нашинковать соломкой белокочанную капусту. Далее следует перетереть капусту с солью, до появления сока.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758953" y="3844932"/>
            <a:ext cx="35948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Помыть и почистить морковь,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потом натереть на крупной терке.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96368" y="5400654"/>
            <a:ext cx="37959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Промыть зелень (зеленый лук, укроп) и мелко нашинковать.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240371" y="4938989"/>
            <a:ext cx="27947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4.Все смешать и заправить маслом.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Прямая со стрелкой 15"/>
          <p:cNvCxnSpPr>
            <a:stCxn id="7" idx="3"/>
          </p:cNvCxnSpPr>
          <p:nvPr/>
        </p:nvCxnSpPr>
        <p:spPr>
          <a:xfrm flipV="1">
            <a:off x="3733421" y="2993698"/>
            <a:ext cx="2362579" cy="1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8" idx="2"/>
          </p:cNvCxnSpPr>
          <p:nvPr/>
        </p:nvCxnSpPr>
        <p:spPr>
          <a:xfrm flipH="1">
            <a:off x="3137708" y="3894652"/>
            <a:ext cx="4274203" cy="1197686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096368" y="6355301"/>
            <a:ext cx="3181167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643270" y="489178"/>
            <a:ext cx="95680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Технологический процесс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последовательное выполнение технологических операций  при работе над продуктом труда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423947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31659" y="1567587"/>
            <a:ext cx="2847975" cy="2133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1483" y="1487139"/>
            <a:ext cx="2847975" cy="2133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9223" y="4023610"/>
            <a:ext cx="2847975" cy="2133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685" y="1487139"/>
            <a:ext cx="2905125" cy="2181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190" y="4009953"/>
            <a:ext cx="2886075" cy="21621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0259" y="3969684"/>
            <a:ext cx="1898522" cy="18377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0800000" flipH="1" flipV="1">
            <a:off x="1922929" y="3694409"/>
            <a:ext cx="47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638800" y="371811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9430869" y="3701187"/>
            <a:ext cx="41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420765" y="624654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9494532" y="619276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274501" y="396591"/>
            <a:ext cx="76081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Установи последовательность действий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при изготовлении деревянных деталей полки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14047" y="6266329"/>
            <a:ext cx="284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 себя: Б, А, В, Д,  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29483" y="387626"/>
            <a:ext cx="69413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Как называется каждое действие в отдельности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в технологическом процессе?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410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8540" y="655731"/>
            <a:ext cx="1100865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Технологическая операция - законченная часть технологического процесса.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30556" y="2410032"/>
            <a:ext cx="1661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Пиление</a:t>
            </a:r>
            <a:r>
              <a:rPr lang="ru-RU" dirty="0" smtClean="0">
                <a:latin typeface="Liberation Serif" pitchFamily="18" charset="0"/>
              </a:rPr>
              <a:t> </a:t>
            </a:r>
            <a:endParaRPr lang="ru-RU" dirty="0">
              <a:latin typeface="Liberation Serif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62537" y="2420470"/>
            <a:ext cx="2268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Резание  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077" y="3987502"/>
            <a:ext cx="2228010" cy="22280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0744" y="3814316"/>
            <a:ext cx="2416887" cy="2416887"/>
          </a:xfrm>
          <a:prstGeom prst="rect">
            <a:avLst/>
          </a:prstGeom>
        </p:spPr>
      </p:pic>
      <p:sp>
        <p:nvSpPr>
          <p:cNvPr id="8" name="Стрелка вниз 7"/>
          <p:cNvSpPr/>
          <p:nvPr/>
        </p:nvSpPr>
        <p:spPr>
          <a:xfrm>
            <a:off x="2375418" y="2933252"/>
            <a:ext cx="551329" cy="7318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8740588" y="3082492"/>
            <a:ext cx="457200" cy="6154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33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ТЕХНОЛОГИЧЕСКАЯ СИСТЕМА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947" y="136179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Совокупность условий: технологи, оборудования, исполнителей для выполнения заданных технологических процессов или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операций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110" y="3275153"/>
            <a:ext cx="1771650" cy="1866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546" y="3324223"/>
            <a:ext cx="2619375" cy="174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346" y="3254188"/>
            <a:ext cx="2466975" cy="1847850"/>
          </a:xfrm>
          <a:prstGeom prst="rect">
            <a:avLst/>
          </a:prstGeom>
        </p:spPr>
      </p:pic>
      <p:cxnSp>
        <p:nvCxnSpPr>
          <p:cNvPr id="10" name="Прямая со стрелкой 9"/>
          <p:cNvCxnSpPr>
            <a:stCxn id="6" idx="0"/>
          </p:cNvCxnSpPr>
          <p:nvPr/>
        </p:nvCxnSpPr>
        <p:spPr>
          <a:xfrm flipV="1">
            <a:off x="1927834" y="2649071"/>
            <a:ext cx="2072949" cy="60511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0"/>
          </p:cNvCxnSpPr>
          <p:nvPr/>
        </p:nvCxnSpPr>
        <p:spPr>
          <a:xfrm flipH="1" flipV="1">
            <a:off x="6938682" y="2649071"/>
            <a:ext cx="2653552" cy="67515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872935" y="2575112"/>
            <a:ext cx="0" cy="62608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63617" y="3697357"/>
            <a:ext cx="529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45959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945959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H="1" flipV="1">
            <a:off x="7407963" y="3812446"/>
            <a:ext cx="4373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6348" y="5300870"/>
            <a:ext cx="3300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обработки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конструкционных материалов.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28591" y="5512904"/>
            <a:ext cx="1714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Оборудование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60904" y="5512905"/>
            <a:ext cx="2502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Специалисты(рабочие)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086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Реши кроссворд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pic>
        <p:nvPicPr>
          <p:cNvPr id="1026" name="Picture 2" descr="C:\Users\2014.3\Downloads\Кроссворд-5-клас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77" t="4939" r="2917" b="46330"/>
          <a:stretch>
            <a:fillRect/>
          </a:stretch>
        </p:blipFill>
        <p:spPr bwMode="auto">
          <a:xfrm>
            <a:off x="2885272" y="1775791"/>
            <a:ext cx="6232225" cy="44595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6673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9875" y="5251269"/>
            <a:ext cx="7707086" cy="13846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Урок окончен !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00940" y="357809"/>
            <a:ext cx="32013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 урока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45950" y="1012037"/>
            <a:ext cx="8068234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latin typeface="Liberation Serif" pitchFamily="18" charset="0"/>
              </a:rPr>
              <a:t>Что нового вы узнали сегодня на уроке?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Liberation Serif" pitchFamily="18" charset="0"/>
              </a:rPr>
              <a:t>Что было узнать любопытно?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Liberation Serif" pitchFamily="18" charset="0"/>
              </a:rPr>
              <a:t>Оцените  урок.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7" name="Рисунок 6" descr="https://avatars.mds.yandex.net/i?id=cb8ef5040f67b3727ec72993c53d1ceac33123c3-8274378-images-thumbs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7410" y="2849216"/>
            <a:ext cx="2305878" cy="203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7.pngwing.com/pngs/575/149/png-transparent-smiley-emoticon-wikipedia-plain-miscellaneous-wikimedia-commons-smiley.png"/>
          <p:cNvPicPr/>
          <p:nvPr/>
        </p:nvPicPr>
        <p:blipFill>
          <a:blip r:embed="rId3" cstate="print"/>
          <a:srcRect l="-5680" t="1300" b="1397"/>
          <a:stretch>
            <a:fillRect/>
          </a:stretch>
        </p:blipFill>
        <p:spPr bwMode="auto">
          <a:xfrm flipH="1">
            <a:off x="3797866" y="2902420"/>
            <a:ext cx="2042834" cy="1921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avatars.mds.yandex.net/i?id=14359e8ed95b17391263caddc1b529b8347ba50f-9043751-images-thumbs&amp;n=13"/>
          <p:cNvPicPr/>
          <p:nvPr/>
        </p:nvPicPr>
        <p:blipFill>
          <a:blip r:embed="rId4"/>
          <a:srcRect r="4607" b="10938"/>
          <a:stretch>
            <a:fillRect/>
          </a:stretch>
        </p:blipFill>
        <p:spPr bwMode="auto">
          <a:xfrm>
            <a:off x="6407425" y="3008243"/>
            <a:ext cx="2140227" cy="171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avatars.mds.yandex.net/i?id=bf007f20a362c1ef19e70d3199754cafd43dbadf-4567142-images-thumbs&amp;n=13"/>
          <p:cNvPicPr/>
          <p:nvPr/>
        </p:nvPicPr>
        <p:blipFill>
          <a:blip r:embed="rId5"/>
          <a:srcRect l="22917" t="4063" r="21458"/>
          <a:stretch>
            <a:fillRect/>
          </a:stretch>
        </p:blipFill>
        <p:spPr bwMode="auto">
          <a:xfrm>
            <a:off x="9250640" y="2902227"/>
            <a:ext cx="1973952" cy="193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025588" y="47199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907121" y="4710064"/>
            <a:ext cx="3077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97239" y="4763851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500098" y="46159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7505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Домашнее задание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Выучить определения.</a:t>
            </a:r>
          </a:p>
          <a:p>
            <a:pPr marL="514350" indent="-514350" algn="ctr"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Прочитать инструкцию по ТБ (Стр.36-37) 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https://panino-school.siteedu.ru/media/sub/1318/uploads/022.jpeg"/>
          <p:cNvPicPr/>
          <p:nvPr/>
        </p:nvPicPr>
        <p:blipFill>
          <a:blip r:embed="rId2"/>
          <a:srcRect l="25174" t="25855" r="23517"/>
          <a:stretch>
            <a:fillRect/>
          </a:stretch>
        </p:blipFill>
        <p:spPr bwMode="auto">
          <a:xfrm>
            <a:off x="4492487" y="3207647"/>
            <a:ext cx="30480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4006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Информационные ресурсы.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Интернет ресурсы:</a:t>
            </a:r>
          </a:p>
          <a:p>
            <a:r>
              <a:rPr lang="en-US" dirty="0" smtClean="0"/>
              <a:t>https://resh.edu.ru/subject/lesson/5367/conspect/</a:t>
            </a:r>
            <a:endParaRPr lang="ru-RU" dirty="0" smtClean="0"/>
          </a:p>
          <a:p>
            <a:r>
              <a:rPr lang="en-US" dirty="0" smtClean="0"/>
              <a:t>https://obuchonok.ru/node/5945</a:t>
            </a:r>
            <a:endParaRPr lang="ru-RU" dirty="0" smtClean="0"/>
          </a:p>
          <a:p>
            <a:r>
              <a:rPr lang="en-US" dirty="0" smtClean="0"/>
              <a:t>https://resh.edu.ru/subject/lesson/7085/start/257370/</a:t>
            </a:r>
            <a:endParaRPr lang="ru-RU" dirty="0" smtClean="0"/>
          </a:p>
          <a:p>
            <a:r>
              <a:rPr lang="en-US" dirty="0" smtClean="0"/>
              <a:t>https://ru.freepik.com/photos/technology</a:t>
            </a:r>
            <a:endParaRPr lang="ru-RU" dirty="0" smtClean="0"/>
          </a:p>
          <a:p>
            <a:r>
              <a:rPr lang="en-US" dirty="0" smtClean="0"/>
              <a:t>https://www.google.com</a:t>
            </a:r>
            <a:endParaRPr lang="ru-RU" dirty="0" smtClean="0"/>
          </a:p>
          <a:p>
            <a:r>
              <a:rPr lang="ru-RU" dirty="0" smtClean="0"/>
              <a:t>домашнее задание</a:t>
            </a:r>
          </a:p>
          <a:p>
            <a:pPr>
              <a:buNone/>
            </a:pPr>
            <a:r>
              <a:rPr lang="ru-RU" dirty="0" smtClean="0"/>
              <a:t>Литература:</a:t>
            </a:r>
          </a:p>
          <a:p>
            <a:r>
              <a:rPr lang="ru-RU" dirty="0" smtClean="0"/>
              <a:t>Технология 5 класс. Под редакцией В.М. Казакевича. Москва «Просвещение».2020г.  Стр.24-25, стр. 36-37.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правилами поведения и безопасной работы в школьной мастерской, работа над понятиями – технология, технологическая система, технологическая операция,  технологический процесс.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6834" y="2063931"/>
            <a:ext cx="10556966" cy="411303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Задачи: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1.Соотнести общешкольные  правила поведения и правила поведения и безопасной работы в кабинете технология.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2. Выяснить как технологии влияют на жизнь людей.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3. Познакомиться и разобраться в структуре технологии через основные понятия «технология», технологический процесс», «технологическая операция» «технологическая система».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617" y="270996"/>
            <a:ext cx="10515600" cy="1325563"/>
          </a:xfrm>
        </p:spPr>
        <p:txBody>
          <a:bodyPr>
            <a:noAutofit/>
          </a:bodyPr>
          <a:lstStyle/>
          <a:p>
            <a:pPr algn="just"/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I</a:t>
            </a:r>
            <a:r>
              <a:rPr lang="en-US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.</a:t>
            </a:r>
            <a:r>
              <a:rPr lang="ru-RU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</a:t>
            </a:r>
            <a:r>
              <a:rPr lang="ru-RU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Правилами</a:t>
            </a:r>
            <a:r>
              <a:rPr lang="ru-RU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anose="02020603050405020304" pitchFamily="18" charset="0"/>
              </a:rPr>
              <a:t> поведения и безопасной работы в школьной мастерской</a:t>
            </a:r>
            <a:r>
              <a:rPr lang="ru-RU" sz="2800" u="sng" dirty="0" smtClean="0">
                <a:solidFill>
                  <a:srgbClr val="FF0000"/>
                </a:solidFill>
              </a:rPr>
              <a:t/>
            </a:r>
            <a:br>
              <a:rPr lang="ru-RU" sz="2800" u="sng" dirty="0" smtClean="0">
                <a:solidFill>
                  <a:srgbClr val="FF0000"/>
                </a:solidFill>
              </a:rPr>
            </a:b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3077" y="1657445"/>
            <a:ext cx="11385563" cy="496542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1</a:t>
            </a:r>
            <a:r>
              <a:rPr lang="ru-RU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. </a:t>
            </a:r>
            <a:r>
              <a:rPr lang="ru-RU" sz="4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Не </a:t>
            </a:r>
            <a:r>
              <a:rPr lang="ru-RU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опаздывать к началу урока.</a:t>
            </a:r>
          </a:p>
          <a:p>
            <a:pPr>
              <a:buNone/>
            </a:pPr>
            <a:r>
              <a:rPr lang="ru-RU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2. Приходить на урок подготовленным, с выполненным домашним заданием, имея специальные средства защиты: очки, перчатки.</a:t>
            </a:r>
          </a:p>
          <a:p>
            <a:pPr>
              <a:buNone/>
            </a:pPr>
            <a:r>
              <a:rPr lang="ru-RU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3. Иметь при себе тетрадь, альбом и принадлежности для выполнения чертежей.</a:t>
            </a:r>
          </a:p>
          <a:p>
            <a:pPr>
              <a:buNone/>
            </a:pPr>
            <a:r>
              <a:rPr lang="ru-RU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4. Работать только на своем рабочем месте, не пересаживаться без разрешения учителя.</a:t>
            </a:r>
          </a:p>
          <a:p>
            <a:pPr>
              <a:buNone/>
            </a:pPr>
            <a:r>
              <a:rPr lang="ru-RU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5. Не заходить в рабочую зону без разрешения учителя, не трогать инструменты и приспособления.</a:t>
            </a:r>
          </a:p>
          <a:p>
            <a:pPr>
              <a:buNone/>
            </a:pPr>
            <a:r>
              <a:rPr lang="ru-RU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6. Строго соблюдать правила безопасного поведения: в кабинете технологии запрещается бегать, устраивать игры, создавать конфликтные ситуации.</a:t>
            </a:r>
          </a:p>
          <a:p>
            <a:pPr>
              <a:buNone/>
            </a:pPr>
            <a:r>
              <a:rPr lang="ru-RU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 </a:t>
            </a:r>
            <a:r>
              <a:rPr lang="ru-RU" sz="4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ПОМНИ: КАБИНЕТ ТЕХНОЛОГИИ - ЗОНА ПОВЫШЕННОЙ ОПАСНОСТИ!</a:t>
            </a:r>
          </a:p>
          <a:p>
            <a:pPr>
              <a:buNone/>
            </a:pPr>
            <a:r>
              <a:rPr lang="ru-RU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7. Бережно относиться к инструментам, приспособлениям и материалам.</a:t>
            </a:r>
          </a:p>
          <a:p>
            <a:pPr>
              <a:buNone/>
            </a:pPr>
            <a:r>
              <a:rPr lang="ru-RU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8. Содержать рабочее место в порядке.</a:t>
            </a:r>
          </a:p>
          <a:p>
            <a:pPr>
              <a:buNone/>
            </a:pPr>
            <a:r>
              <a:rPr lang="ru-RU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9. После окончания работы привести рабочее место в порядок: убрать инструменты на место, убрать отходы производства, заготовки и детали убрать в папку по технологии или специально указанное учителем место.</a:t>
            </a:r>
          </a:p>
          <a:p>
            <a:pPr marL="0" indent="0">
              <a:buNone/>
            </a:pPr>
            <a:endParaRPr lang="ru-RU" sz="4200" dirty="0"/>
          </a:p>
        </p:txBody>
      </p:sp>
    </p:spTree>
    <p:extLst>
      <p:ext uri="{BB962C8B-B14F-4D97-AF65-F5344CB8AC3E}">
        <p14:creationId xmlns="" xmlns:p14="http://schemas.microsoft.com/office/powerpoint/2010/main" val="366975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74059"/>
            <a:ext cx="10470776" cy="5302904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1.Перед началом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работы надеть специальную одежду (халат или фартук).</a:t>
            </a:r>
          </a:p>
          <a:p>
            <a:pPr marL="0" indent="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2.Занимать и оставлять рабочее место только с разрешения учителя.</a:t>
            </a:r>
          </a:p>
          <a:p>
            <a:pPr marL="0" indent="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3.Строго соблюдать последовательность технологических операций.</a:t>
            </a:r>
          </a:p>
          <a:p>
            <a:pPr marL="0" indent="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4.Размещать инструменты и приспособления так, чтобы ими было удобно пользоваться, и они не мешали выполнению работы.</a:t>
            </a:r>
          </a:p>
          <a:p>
            <a:pPr marL="0" indent="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5.Во время работы быть сосредоточенным, не отвлекаться, не перемещаться по кабинету без разрешения учителя.</a:t>
            </a:r>
          </a:p>
          <a:p>
            <a:pPr marL="0" indent="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6. Соблюдать правильную рабочую позу и правильную технику работы с инструментом.</a:t>
            </a:r>
          </a:p>
          <a:p>
            <a:pPr marL="0" indent="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7.Работать только исправным инструментом (проверяем исправность инструмента перед началом работы).</a:t>
            </a:r>
          </a:p>
          <a:p>
            <a:pPr marL="0" indent="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8.При поломке инструмента отдаем его учителю.</a:t>
            </a:r>
          </a:p>
          <a:p>
            <a:pPr marL="0" indent="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9.Использовать оборудование только по назначению и с разрешения учителя.</a:t>
            </a:r>
          </a:p>
          <a:p>
            <a:pPr marL="0" indent="0" algn="just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10. После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завершения работы убрать рабочее место. Стружки, опилки, отходы производства убирать с помощью щетки и совка, при необходимости влажной тряпки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01336" y="249436"/>
            <a:ext cx="9366069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II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. Правила безопасной работы в учебной мастерской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179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48194"/>
            <a:ext cx="11430000" cy="94674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II. </a:t>
            </a:r>
            <a:r>
              <a:rPr lang="ru-RU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Технологии вокруг нас</a:t>
            </a:r>
            <a:endParaRPr lang="ru-RU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208" y="1311485"/>
            <a:ext cx="3326252" cy="22134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600" y="1359205"/>
            <a:ext cx="3368561" cy="22053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7454" y="1493924"/>
            <a:ext cx="3052668" cy="20314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357" y="4070152"/>
            <a:ext cx="2907488" cy="240353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3585" y="4084154"/>
            <a:ext cx="1727545" cy="23451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8584" y="4070901"/>
            <a:ext cx="3323329" cy="228940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92398" y="3551205"/>
            <a:ext cx="9736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 представленного на слайде не относится к технологии? Докажи.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877" y="1040864"/>
            <a:ext cx="3388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строительных работ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388341" y="1084230"/>
            <a:ext cx="3492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приготовления пищи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363993" y="1097482"/>
            <a:ext cx="3043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получения стали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0087" y="6303137"/>
            <a:ext cx="3422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(техника) рисования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490780" y="6329642"/>
            <a:ext cx="3338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решения примеров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220400" y="6292334"/>
            <a:ext cx="3971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выполнения аппликации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12535" y="31670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416748" y="31341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58506" y="30881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22747" y="6010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12165" y="60034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589026" y="60363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222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503" y="352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ВЫВОД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6943" y="1812562"/>
            <a:ext cx="10515600" cy="4351338"/>
          </a:xfrm>
        </p:spPr>
        <p:txBody>
          <a:bodyPr/>
          <a:lstStyle/>
          <a:p>
            <a:pPr marL="514350" indent="-514350" algn="ctr">
              <a:buFont typeface="+mj-lt"/>
              <a:buAutoNum type="arabicParenR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технология – это порядок действий в преобразовании окружающего мира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чтобы получить результат нужно придерживаться определенного порядка действий практически во всех аспектах ( вопросах) жизни.</a:t>
            </a:r>
          </a:p>
          <a:p>
            <a:pPr marL="514350" indent="-514350" algn="ctr">
              <a:buNone/>
            </a:pPr>
            <a:endParaRPr lang="ru-RU" dirty="0" smtClean="0">
              <a:latin typeface="Liberation Serif" pitchFamily="18" charset="0"/>
            </a:endParaRPr>
          </a:p>
          <a:p>
            <a:pPr marL="514350" indent="-514350" algn="ctr">
              <a:buNone/>
            </a:pPr>
            <a:endParaRPr lang="ru-RU" dirty="0" smtClean="0">
              <a:latin typeface="Liberation Serif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технологии нас окружают и являются неотъемлемой частью нашей жизни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5958743" y="406160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s://kartinkin.net/uploads/posts/2022-03/thumbs/1646121900_62-kartinkin-net-p-kartinki-dlya-prezentatsiya-6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40788" y="235131"/>
            <a:ext cx="1972537" cy="160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13759505"/>
              </p:ext>
            </p:extLst>
          </p:nvPr>
        </p:nvGraphicFramePr>
        <p:xfrm>
          <a:off x="1430259" y="1055695"/>
          <a:ext cx="9435548" cy="49507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3793">
                  <a:extLst>
                    <a:ext uri="{9D8B030D-6E8A-4147-A177-3AD203B41FA5}">
                      <a16:colId xmlns="" xmlns:a16="http://schemas.microsoft.com/office/drawing/2014/main" val="731424194"/>
                    </a:ext>
                  </a:extLst>
                </a:gridCol>
                <a:gridCol w="3233078">
                  <a:extLst>
                    <a:ext uri="{9D8B030D-6E8A-4147-A177-3AD203B41FA5}">
                      <a16:colId xmlns="" xmlns:a16="http://schemas.microsoft.com/office/drawing/2014/main" val="234080525"/>
                    </a:ext>
                  </a:extLst>
                </a:gridCol>
                <a:gridCol w="5658677">
                  <a:extLst>
                    <a:ext uri="{9D8B030D-6E8A-4147-A177-3AD203B41FA5}">
                      <a16:colId xmlns="" xmlns:a16="http://schemas.microsoft.com/office/drawing/2014/main" val="302659251"/>
                    </a:ext>
                  </a:extLst>
                </a:gridCol>
              </a:tblGrid>
              <a:tr h="607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Понятие 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Liberation Serif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3A2C08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Определение </a:t>
                      </a:r>
                      <a:endParaRPr lang="ru-RU" sz="2000" b="1" dirty="0">
                        <a:solidFill>
                          <a:srgbClr val="3A2C08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Liberation Serif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775918893"/>
                  </a:ext>
                </a:extLst>
              </a:tr>
              <a:tr h="921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</a:rPr>
                        <a:t>Технологический процесс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Liberation Serif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3A2C08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</a:rPr>
                        <a:t>Последовательное выполнение технологических операций  при работе над продуктом труда </a:t>
                      </a:r>
                      <a:endParaRPr lang="ru-RU" sz="2000" b="1" dirty="0">
                        <a:solidFill>
                          <a:srgbClr val="3A2C08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Liberation Serif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409602450"/>
                  </a:ext>
                </a:extLst>
              </a:tr>
              <a:tr h="6057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</a:rPr>
                        <a:t>Технологическая операция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Liberation Serif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3A2C08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</a:rPr>
                        <a:t>законченная часть технологического процесса.</a:t>
                      </a:r>
                      <a:endParaRPr lang="ru-RU" sz="2000" b="1" dirty="0">
                        <a:solidFill>
                          <a:srgbClr val="3A2C08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Liberation Serif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895361837"/>
                  </a:ext>
                </a:extLst>
              </a:tr>
              <a:tr h="1365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</a:rPr>
                        <a:t>Технологическая система 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Liberation Serif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3A2C08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</a:rPr>
                        <a:t>Совокупность условий: </a:t>
                      </a:r>
                      <a:r>
                        <a:rPr lang="ru-RU" sz="2000" b="1" dirty="0" smtClean="0">
                          <a:solidFill>
                            <a:srgbClr val="3A2C08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</a:rPr>
                        <a:t>технологий, </a:t>
                      </a:r>
                      <a:r>
                        <a:rPr lang="ru-RU" sz="2000" b="1" dirty="0">
                          <a:solidFill>
                            <a:srgbClr val="3A2C08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</a:rPr>
                        <a:t>оборудования, исполнителей для выполнения заданных технологических процессов или операций </a:t>
                      </a:r>
                      <a:endParaRPr lang="ru-RU" sz="2000" b="1" dirty="0">
                        <a:solidFill>
                          <a:srgbClr val="3A2C08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Liberation Serif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731603145"/>
                  </a:ext>
                </a:extLst>
              </a:tr>
              <a:tr h="1189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</a:rPr>
                        <a:t>Технология</a:t>
                      </a:r>
                      <a:endParaRPr lang="ru-RU" sz="2000" b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Liberation Serif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Liberation Serif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3A2C08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Liberation Serif" pitchFamily="18" charset="0"/>
                        </a:rPr>
                        <a:t>способы преобразования (изменения) информации, материалов, энергии.</a:t>
                      </a:r>
                      <a:endParaRPr lang="ru-RU" sz="2000" b="1" dirty="0" smtClean="0">
                        <a:solidFill>
                          <a:srgbClr val="3A2C08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Liberation Serif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16764" y="282388"/>
            <a:ext cx="9682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Знакомимся с  технологическими понятиями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5085" y="6113417"/>
            <a:ext cx="6225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Прочитай понятия. Вклей  таблицу в тетрадь.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247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01082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Расставьте понятия по мере возрастания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9433" y="1825625"/>
            <a:ext cx="9037321" cy="317744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Технологическая операция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Технологическая система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Технологический процесс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5592" y="1766336"/>
            <a:ext cx="713781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Проверяем: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Технологическая операция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Технологический процесс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Технологическая система</a:t>
            </a:r>
          </a:p>
        </p:txBody>
      </p:sp>
      <p:pic>
        <p:nvPicPr>
          <p:cNvPr id="5" name="Рисунок 4" descr="https://dasglobal.ru/upload/iblock/550/550b9e966207ff9e917401bf0723c361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426" y="1828800"/>
            <a:ext cx="2880225" cy="282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4993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1311</TotalTime>
  <Words>885</Words>
  <Application>Microsoft Office PowerPoint</Application>
  <PresentationFormat>Произвольный</PresentationFormat>
  <Paragraphs>152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 Тема урока  Правила безопасной работы. Технологии вокруг нас. </vt:lpstr>
      <vt:lpstr>Домашнее задание</vt:lpstr>
      <vt:lpstr>Цель урока: ознакомление с правилами поведения и безопасной работы в школьной мастерской, работа над понятиями – технология, технологическая система, технологическая операция,  технологический процесс. </vt:lpstr>
      <vt:lpstr>I. Правилами поведения и безопасной работы в школьной мастерской </vt:lpstr>
      <vt:lpstr>Слайд 5</vt:lpstr>
      <vt:lpstr>II. Технологии вокруг нас</vt:lpstr>
      <vt:lpstr>ВЫВОД</vt:lpstr>
      <vt:lpstr>Слайд 8</vt:lpstr>
      <vt:lpstr>Расставьте понятия по мере возрастания</vt:lpstr>
      <vt:lpstr>Технология-  способы преобразования информации</vt:lpstr>
      <vt:lpstr>Что преобразовываем производя эти действия?</vt:lpstr>
      <vt:lpstr>Что преобразовываем производя эти действия?</vt:lpstr>
      <vt:lpstr>ФИЗМИНУТКА</vt:lpstr>
      <vt:lpstr>Какое понятие отображается на данной последовательности действий? </vt:lpstr>
      <vt:lpstr>Слайд 15</vt:lpstr>
      <vt:lpstr>Слайд 16</vt:lpstr>
      <vt:lpstr>ТЕХНОЛОГИЧЕСКАЯ СИСТЕМА</vt:lpstr>
      <vt:lpstr>Реши кроссворд</vt:lpstr>
      <vt:lpstr>Слайд 19</vt:lpstr>
      <vt:lpstr>Информационные ресурсы.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 Вводный инструктаж на рабочем месте. Понятие технологии, виды технологий.</dc:title>
  <dc:creator>Пользователь Windows</dc:creator>
  <cp:lastModifiedBy>2014.3</cp:lastModifiedBy>
  <cp:revision>72</cp:revision>
  <dcterms:created xsi:type="dcterms:W3CDTF">2020-09-01T13:45:13Z</dcterms:created>
  <dcterms:modified xsi:type="dcterms:W3CDTF">2023-05-15T05:23:10Z</dcterms:modified>
</cp:coreProperties>
</file>