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9" r:id="rId4"/>
    <p:sldId id="258" r:id="rId5"/>
    <p:sldId id="260" r:id="rId6"/>
    <p:sldId id="265" r:id="rId7"/>
    <p:sldId id="261" r:id="rId8"/>
    <p:sldId id="264" r:id="rId9"/>
    <p:sldId id="262" r:id="rId10"/>
    <p:sldId id="266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A38D926-6550-4D5D-865A-022E6DE850F8}" type="datetimeFigureOut">
              <a:rPr lang="ru-RU"/>
              <a:pPr>
                <a:defRPr/>
              </a:pPr>
              <a:t>14.09.2023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6CD1BBD-AE24-4C3B-BB80-F1F77AC978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86669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4139D-F14B-4B62-8FFC-8EF8D9519650}" type="datetime1">
              <a:rPr lang="ru-RU"/>
              <a:pPr>
                <a:defRPr/>
              </a:pPr>
              <a:t>14.09.2023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45585-7479-4C35-A8DB-8A5D3C5243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8643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A4659-9C1F-440F-B589-CB6374919167}" type="datetime1">
              <a:rPr lang="ru-RU"/>
              <a:pPr>
                <a:defRPr/>
              </a:pPr>
              <a:t>14.09.2023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4DF0A9-CE6C-4A29-84CD-83E9C416AC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248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1D296A-A2A5-46C6-A559-6EE9FBC1D9C0}" type="datetime1">
              <a:rPr lang="ru-RU"/>
              <a:pPr>
                <a:defRPr/>
              </a:pPr>
              <a:t>14.09.2023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27664-B01A-4868-945A-C745508C5D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2350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1A785-AE45-4088-A343-6557965F069F}" type="datetime1">
              <a:rPr lang="ru-RU"/>
              <a:pPr>
                <a:defRPr/>
              </a:pPr>
              <a:t>14.09.2023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6279D4-3B1F-47DA-8432-E037ADF303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1581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A2D36-8749-421F-8AC4-B8FEF944EE5F}" type="datetime1">
              <a:rPr lang="ru-RU"/>
              <a:pPr>
                <a:defRPr/>
              </a:pPr>
              <a:t>14.09.2023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70656-281E-4707-ABED-6D16D99D46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735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D6929-435B-4A71-90FC-EDC55792450E}" type="datetime1">
              <a:rPr lang="ru-RU"/>
              <a:pPr>
                <a:defRPr/>
              </a:pPr>
              <a:t>14.09.2023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FE8F8-9E4D-4280-AE1B-C9A3395551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555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B48889-1259-47CF-8417-31C2742C0A66}" type="datetime1">
              <a:rPr lang="ru-RU"/>
              <a:pPr>
                <a:defRPr/>
              </a:pPr>
              <a:t>14.09.2023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16891-6D39-4959-8698-2DCD5C9CA4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4925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13FBA9-218F-4A7B-8E54-1B2C59D3ADBA}" type="datetime1">
              <a:rPr lang="ru-RU"/>
              <a:pPr>
                <a:defRPr/>
              </a:pPr>
              <a:t>14.09.2023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DC7FAD-AB1C-47CA-A151-FB98F6CBA3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9031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2575A-D263-4BFC-83C6-BB21A638C44B}" type="datetime1">
              <a:rPr lang="ru-RU"/>
              <a:pPr>
                <a:defRPr/>
              </a:pPr>
              <a:t>14.09.2023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73CF6-7962-4B5C-B942-92D899B05C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437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D40A8-B32D-4373-BC37-0898AFAD9EC2}" type="datetime1">
              <a:rPr lang="ru-RU"/>
              <a:pPr>
                <a:defRPr/>
              </a:pPr>
              <a:t>14.09.2023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CB16A-DA43-4647-A1C2-461892E1E4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5321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E13D1-8803-4704-AE6D-A26D7769DCB2}" type="datetime1">
              <a:rPr lang="ru-RU"/>
              <a:pPr>
                <a:defRPr/>
              </a:pPr>
              <a:t>14.09.2023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ACD6B9-C6BF-4086-8981-3B17EECA96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913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EE556A8-D67C-4290-9ACA-D76E6B2EAEFB}" type="datetime1">
              <a:rPr lang="ru-RU"/>
              <a:pPr>
                <a:defRPr/>
              </a:pPr>
              <a:t>14.09.2023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41336A7-9C75-45D4-AD73-CF61D9FC95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ru-RU" sz="2000" b="1" i="1" dirty="0" smtClean="0">
                <a:solidFill>
                  <a:srgbClr val="7030A0"/>
                </a:solidFill>
                <a:effectLst/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 smtClean="0">
                <a:solidFill>
                  <a:srgbClr val="7030A0"/>
                </a:solidFill>
                <a:effectLst/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i="1" dirty="0" smtClean="0">
                <a:solidFill>
                  <a:srgbClr val="7030A0"/>
                </a:solidFill>
                <a:effectLst/>
                <a:latin typeface="Bookman Old Style" pitchFamily="18" charset="0"/>
                <a:ea typeface="Calibri"/>
                <a:cs typeface="Times New Roman"/>
              </a:rPr>
              <a:t>Презентация опыта работы по использованию </a:t>
            </a:r>
            <a:r>
              <a:rPr lang="ru-RU" sz="2000" b="1" i="1" dirty="0" smtClean="0">
                <a:solidFill>
                  <a:srgbClr val="7030A0"/>
                </a:solidFill>
                <a:effectLst/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 smtClean="0">
                <a:solidFill>
                  <a:srgbClr val="7030A0"/>
                </a:solidFill>
                <a:effectLst/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 smtClean="0">
                <a:solidFill>
                  <a:srgbClr val="7030A0"/>
                </a:solidFill>
                <a:effectLst/>
                <a:latin typeface="Bookman Old Style" pitchFamily="18" charset="0"/>
                <a:ea typeface="Calibri"/>
                <a:cs typeface="Times New Roman"/>
              </a:rPr>
              <a:t>ТЕМАТИЧЕСКИХ КАРТОЧЕК с заданиями, </a:t>
            </a:r>
            <a: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 smtClean="0">
                <a:solidFill>
                  <a:srgbClr val="7030A0"/>
                </a:solidFill>
                <a:effectLst/>
                <a:latin typeface="Bookman Old Style" pitchFamily="18" charset="0"/>
                <a:ea typeface="Calibri"/>
                <a:cs typeface="Times New Roman"/>
              </a:rPr>
              <a:t>как нового метода индивидуализации образования </a:t>
            </a:r>
            <a: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 smtClean="0">
                <a:solidFill>
                  <a:srgbClr val="7030A0"/>
                </a:solidFill>
                <a:effectLst/>
                <a:latin typeface="Bookman Old Style" pitchFamily="18" charset="0"/>
                <a:ea typeface="Calibri"/>
                <a:cs typeface="Times New Roman"/>
              </a:rPr>
              <a:t>в процессе реализации календарно-тематического планирования рабочей программы педагогов</a:t>
            </a:r>
            <a: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>            </a:t>
            </a:r>
            <a:b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1400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>Каменск-Уральский городской округ</a:t>
            </a:r>
            <a:br>
              <a:rPr lang="ru-RU" sz="1400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1400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>2023</a:t>
            </a:r>
            <a:endParaRPr lang="ru-RU" sz="1400" i="1" dirty="0" smtClean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body" idx="1"/>
          </p:nvPr>
        </p:nvSpPr>
        <p:spPr>
          <a:xfrm>
            <a:off x="395536" y="548680"/>
            <a:ext cx="8291264" cy="639762"/>
          </a:xfrm>
        </p:spPr>
        <p:txBody>
          <a:bodyPr/>
          <a:lstStyle/>
          <a:p>
            <a:pPr algn="ctr"/>
            <a:r>
              <a:rPr lang="ru-RU" sz="1400" dirty="0">
                <a:solidFill>
                  <a:srgbClr val="7030A0"/>
                </a:solidFill>
                <a:latin typeface="Bookman Old Style" pitchFamily="18" charset="0"/>
              </a:rPr>
              <a:t>м</a:t>
            </a:r>
            <a:r>
              <a:rPr lang="ru-RU" sz="1400" dirty="0" smtClean="0">
                <a:solidFill>
                  <a:srgbClr val="7030A0"/>
                </a:solidFill>
                <a:latin typeface="Bookman Old Style" pitchFamily="18" charset="0"/>
              </a:rPr>
              <a:t>униципальное бюджетное дошкольное образовательное учреждение </a:t>
            </a:r>
          </a:p>
          <a:p>
            <a:pPr algn="ctr"/>
            <a:r>
              <a:rPr lang="ru-RU" sz="1400" dirty="0" smtClean="0">
                <a:solidFill>
                  <a:srgbClr val="7030A0"/>
                </a:solidFill>
                <a:latin typeface="Bookman Old Style" pitchFamily="18" charset="0"/>
              </a:rPr>
              <a:t>«Детский сад № 59»</a:t>
            </a:r>
            <a:endParaRPr lang="ru-RU" sz="1400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59531" y="3857911"/>
            <a:ext cx="2592289" cy="1944216"/>
          </a:xfrm>
          <a:ln>
            <a:solidFill>
              <a:srgbClr val="7030A0"/>
            </a:solidFill>
          </a:ln>
        </p:spPr>
      </p:pic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427984" y="3645024"/>
            <a:ext cx="4464496" cy="2481138"/>
          </a:xfrm>
        </p:spPr>
        <p:txBody>
          <a:bodyPr/>
          <a:lstStyle/>
          <a:p>
            <a:pPr marL="0" indent="0" algn="r">
              <a:spcBef>
                <a:spcPts val="0"/>
              </a:spcBef>
              <a:buNone/>
            </a:pPr>
            <a:endParaRPr lang="ru-RU" sz="1600" b="1" i="1" dirty="0" smtClean="0">
              <a:solidFill>
                <a:srgbClr val="7030A0"/>
              </a:solidFill>
              <a:latin typeface="Bookman Old Style" pitchFamily="18" charset="0"/>
            </a:endParaRPr>
          </a:p>
          <a:p>
            <a:pPr marL="0" indent="0" algn="r">
              <a:spcBef>
                <a:spcPts val="0"/>
              </a:spcBef>
              <a:buNone/>
            </a:pPr>
            <a:endParaRPr lang="ru-RU" sz="1600" b="1" i="1" dirty="0">
              <a:solidFill>
                <a:srgbClr val="7030A0"/>
              </a:solidFill>
              <a:latin typeface="Bookman Old Style" pitchFamily="18" charset="0"/>
            </a:endParaRPr>
          </a:p>
          <a:p>
            <a:pPr marL="0" indent="0" algn="r">
              <a:spcBef>
                <a:spcPts val="0"/>
              </a:spcBef>
              <a:buNone/>
            </a:pPr>
            <a:endParaRPr lang="ru-RU" sz="1600" b="1" i="1" dirty="0" smtClean="0">
              <a:solidFill>
                <a:srgbClr val="7030A0"/>
              </a:solidFill>
              <a:latin typeface="Bookman Old Style" pitchFamily="18" charset="0"/>
            </a:endParaRPr>
          </a:p>
          <a:p>
            <a:pPr marL="0" indent="0" algn="r">
              <a:spcBef>
                <a:spcPts val="0"/>
              </a:spcBef>
              <a:buNone/>
            </a:pPr>
            <a:endParaRPr lang="ru-RU" sz="1600" b="1" i="1" dirty="0">
              <a:solidFill>
                <a:srgbClr val="7030A0"/>
              </a:solidFill>
              <a:latin typeface="Bookman Old Style" pitchFamily="18" charset="0"/>
            </a:endParaRPr>
          </a:p>
          <a:p>
            <a:pPr marL="0" indent="0" algn="r">
              <a:spcBef>
                <a:spcPts val="0"/>
              </a:spcBef>
              <a:buNone/>
            </a:pPr>
            <a:r>
              <a:rPr lang="ru-RU" sz="1600" b="1" i="1" dirty="0" smtClean="0">
                <a:solidFill>
                  <a:srgbClr val="990033"/>
                </a:solidFill>
                <a:latin typeface="Bookman Old Style" pitchFamily="18" charset="0"/>
              </a:rPr>
              <a:t>Воспитатель: </a:t>
            </a:r>
            <a:endParaRPr lang="ru-RU" sz="1600" b="1" i="1" dirty="0" smtClean="0">
              <a:solidFill>
                <a:srgbClr val="990033"/>
              </a:solidFill>
              <a:latin typeface="Bookman Old Style" pitchFamily="18" charset="0"/>
            </a:endParaRPr>
          </a:p>
          <a:p>
            <a:pPr marL="0" indent="0" algn="r">
              <a:spcBef>
                <a:spcPts val="0"/>
              </a:spcBef>
              <a:buNone/>
            </a:pPr>
            <a:r>
              <a:rPr lang="ru-RU" sz="1600" i="1" dirty="0" smtClean="0">
                <a:solidFill>
                  <a:srgbClr val="990033"/>
                </a:solidFill>
                <a:latin typeface="Bookman Old Style" pitchFamily="18" charset="0"/>
              </a:rPr>
              <a:t>Запретилина Юлия Валентиновна,</a:t>
            </a:r>
          </a:p>
          <a:p>
            <a:pPr marL="0" indent="0" algn="r">
              <a:spcBef>
                <a:spcPts val="0"/>
              </a:spcBef>
              <a:buNone/>
            </a:pPr>
            <a:endParaRPr lang="ru-RU" sz="1600" i="1" dirty="0">
              <a:solidFill>
                <a:srgbClr val="990033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ru-RU" sz="2000" b="1" i="1" dirty="0" smtClean="0">
                <a:solidFill>
                  <a:srgbClr val="7030A0"/>
                </a:solidFill>
                <a:effectLst/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 smtClean="0">
                <a:solidFill>
                  <a:srgbClr val="7030A0"/>
                </a:solidFill>
                <a:effectLst/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i="1" dirty="0" smtClean="0">
                <a:solidFill>
                  <a:srgbClr val="7030A0"/>
                </a:solidFill>
                <a:effectLst/>
                <a:latin typeface="Bookman Old Style" pitchFamily="18" charset="0"/>
                <a:ea typeface="Calibri"/>
                <a:cs typeface="Times New Roman"/>
              </a:rPr>
              <a:t>Презентация опыта работы по использованию </a:t>
            </a:r>
            <a:r>
              <a:rPr lang="ru-RU" sz="2000" b="1" i="1" dirty="0" smtClean="0">
                <a:solidFill>
                  <a:srgbClr val="7030A0"/>
                </a:solidFill>
                <a:effectLst/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 smtClean="0">
                <a:solidFill>
                  <a:srgbClr val="7030A0"/>
                </a:solidFill>
                <a:effectLst/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 smtClean="0">
                <a:solidFill>
                  <a:srgbClr val="7030A0"/>
                </a:solidFill>
                <a:effectLst/>
                <a:latin typeface="Bookman Old Style" pitchFamily="18" charset="0"/>
                <a:ea typeface="Calibri"/>
                <a:cs typeface="Times New Roman"/>
              </a:rPr>
              <a:t>ТЕМАТИЧЕСКИХ КАРТОЧЕК с заданиями, </a:t>
            </a:r>
            <a: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 smtClean="0">
                <a:solidFill>
                  <a:srgbClr val="7030A0"/>
                </a:solidFill>
                <a:effectLst/>
                <a:latin typeface="Bookman Old Style" pitchFamily="18" charset="0"/>
                <a:ea typeface="Calibri"/>
                <a:cs typeface="Times New Roman"/>
              </a:rPr>
              <a:t>как нового метода индивидуализации образования </a:t>
            </a:r>
            <a: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 smtClean="0">
                <a:solidFill>
                  <a:srgbClr val="7030A0"/>
                </a:solidFill>
                <a:effectLst/>
                <a:latin typeface="Bookman Old Style" pitchFamily="18" charset="0"/>
                <a:ea typeface="Calibri"/>
                <a:cs typeface="Times New Roman"/>
              </a:rPr>
              <a:t>в процессе реализации календарно-тематического планирования рабочей программы педагогов</a:t>
            </a:r>
            <a: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>            </a:t>
            </a:r>
            <a:b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/>
            </a:r>
            <a:br>
              <a:rPr lang="ru-RU" sz="2000" b="1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1400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>Каменск-Уральский городской округ</a:t>
            </a:r>
            <a:br>
              <a:rPr lang="ru-RU" sz="1400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</a:br>
            <a:r>
              <a:rPr lang="ru-RU" sz="1400" i="1" dirty="0" smtClean="0">
                <a:solidFill>
                  <a:srgbClr val="7030A0"/>
                </a:solidFill>
                <a:latin typeface="Bookman Old Style" pitchFamily="18" charset="0"/>
                <a:ea typeface="Calibri"/>
                <a:cs typeface="Times New Roman"/>
              </a:rPr>
              <a:t>2023</a:t>
            </a:r>
            <a:endParaRPr lang="ru-RU" sz="1400" i="1" dirty="0" smtClean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body" idx="1"/>
          </p:nvPr>
        </p:nvSpPr>
        <p:spPr>
          <a:xfrm>
            <a:off x="395536" y="548680"/>
            <a:ext cx="8291264" cy="639762"/>
          </a:xfrm>
        </p:spPr>
        <p:txBody>
          <a:bodyPr/>
          <a:lstStyle/>
          <a:p>
            <a:pPr algn="ctr"/>
            <a:r>
              <a:rPr lang="ru-RU" sz="1400" dirty="0">
                <a:solidFill>
                  <a:srgbClr val="7030A0"/>
                </a:solidFill>
                <a:latin typeface="Bookman Old Style" pitchFamily="18" charset="0"/>
              </a:rPr>
              <a:t>м</a:t>
            </a:r>
            <a:r>
              <a:rPr lang="ru-RU" sz="1400" dirty="0" smtClean="0">
                <a:solidFill>
                  <a:srgbClr val="7030A0"/>
                </a:solidFill>
                <a:latin typeface="Bookman Old Style" pitchFamily="18" charset="0"/>
              </a:rPr>
              <a:t>униципальное бюджетное дошкольное образовательное учреждение </a:t>
            </a:r>
          </a:p>
          <a:p>
            <a:pPr algn="ctr"/>
            <a:r>
              <a:rPr lang="ru-RU" sz="1400" dirty="0" smtClean="0">
                <a:solidFill>
                  <a:srgbClr val="7030A0"/>
                </a:solidFill>
                <a:latin typeface="Bookman Old Style" pitchFamily="18" charset="0"/>
              </a:rPr>
              <a:t>«Детский сад № 59»</a:t>
            </a:r>
            <a:endParaRPr lang="ru-RU" sz="1400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59531" y="3857911"/>
            <a:ext cx="2592289" cy="1944216"/>
          </a:xfrm>
          <a:ln>
            <a:solidFill>
              <a:srgbClr val="7030A0"/>
            </a:solidFill>
          </a:ln>
        </p:spPr>
      </p:pic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427984" y="3645024"/>
            <a:ext cx="4464496" cy="2481138"/>
          </a:xfrm>
        </p:spPr>
        <p:txBody>
          <a:bodyPr/>
          <a:lstStyle/>
          <a:p>
            <a:pPr marL="0" indent="0" algn="r">
              <a:spcBef>
                <a:spcPts val="0"/>
              </a:spcBef>
              <a:buNone/>
            </a:pPr>
            <a:endParaRPr lang="ru-RU" sz="1600" b="1" i="1" dirty="0" smtClean="0">
              <a:solidFill>
                <a:srgbClr val="7030A0"/>
              </a:solidFill>
              <a:latin typeface="Bookman Old Style" pitchFamily="18" charset="0"/>
            </a:endParaRPr>
          </a:p>
          <a:p>
            <a:pPr marL="0" indent="0" algn="r">
              <a:spcBef>
                <a:spcPts val="0"/>
              </a:spcBef>
              <a:buNone/>
            </a:pPr>
            <a:endParaRPr lang="ru-RU" sz="1600" b="1" i="1" dirty="0">
              <a:solidFill>
                <a:srgbClr val="7030A0"/>
              </a:solidFill>
              <a:latin typeface="Bookman Old Style" pitchFamily="18" charset="0"/>
            </a:endParaRPr>
          </a:p>
          <a:p>
            <a:pPr marL="0" indent="0" algn="r">
              <a:spcBef>
                <a:spcPts val="0"/>
              </a:spcBef>
              <a:buNone/>
            </a:pPr>
            <a:endParaRPr lang="ru-RU" sz="1600" b="1" i="1" dirty="0" smtClean="0">
              <a:solidFill>
                <a:srgbClr val="7030A0"/>
              </a:solidFill>
              <a:latin typeface="Bookman Old Style" pitchFamily="18" charset="0"/>
            </a:endParaRPr>
          </a:p>
          <a:p>
            <a:pPr marL="0" indent="0" algn="r">
              <a:spcBef>
                <a:spcPts val="0"/>
              </a:spcBef>
              <a:buNone/>
            </a:pPr>
            <a:endParaRPr lang="ru-RU" sz="1600" b="1" i="1" dirty="0">
              <a:solidFill>
                <a:srgbClr val="7030A0"/>
              </a:solidFill>
              <a:latin typeface="Bookman Old Style" pitchFamily="18" charset="0"/>
            </a:endParaRPr>
          </a:p>
          <a:p>
            <a:pPr marL="0" indent="0" algn="r">
              <a:spcBef>
                <a:spcPts val="0"/>
              </a:spcBef>
              <a:buNone/>
            </a:pPr>
            <a:r>
              <a:rPr lang="ru-RU" sz="1600" b="1" i="1" dirty="0" smtClean="0">
                <a:solidFill>
                  <a:srgbClr val="990033"/>
                </a:solidFill>
                <a:latin typeface="Bookman Old Style" pitchFamily="18" charset="0"/>
              </a:rPr>
              <a:t>Воспитатели: 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ru-RU" sz="1600" i="1" dirty="0" smtClean="0">
                <a:solidFill>
                  <a:srgbClr val="990033"/>
                </a:solidFill>
                <a:latin typeface="Bookman Old Style" pitchFamily="18" charset="0"/>
              </a:rPr>
              <a:t>Запретилина Юлия Валентиновна,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ru-RU" sz="1600" i="1" dirty="0" smtClean="0">
                <a:solidFill>
                  <a:srgbClr val="990033"/>
                </a:solidFill>
                <a:latin typeface="Bookman Old Style" pitchFamily="18" charset="0"/>
              </a:rPr>
              <a:t>Чернова Анна Алексеевна</a:t>
            </a:r>
            <a:endParaRPr lang="ru-RU" sz="1600" i="1" dirty="0">
              <a:solidFill>
                <a:srgbClr val="990033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0145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/>
          <a:lstStyle/>
          <a:p>
            <a:pPr algn="l"/>
            <a:r>
              <a:rPr lang="ru-RU" sz="24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АКТУАЛЬНОСТЬ</a:t>
            </a:r>
            <a:r>
              <a:rPr lang="ru-RU" sz="2400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323528" y="1412776"/>
            <a:ext cx="8208912" cy="4525963"/>
          </a:xfrm>
        </p:spPr>
        <p:txBody>
          <a:bodyPr/>
          <a:lstStyle/>
          <a:p>
            <a:pPr indent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2000" i="1" dirty="0" smtClean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	Свободно </a:t>
            </a:r>
            <a:r>
              <a:rPr lang="ru-RU" sz="2000" i="1" dirty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выбирая и реализуя себя в выбранной деятельности, ребенок не только овладевает ее содержанием и способами действий, но и приобретает актуальные персонифицированные знания, получает толчок к развитию высших психических функций. </a:t>
            </a:r>
            <a:r>
              <a:rPr lang="ru-RU" sz="2000" i="1" dirty="0" smtClean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            В </a:t>
            </a:r>
            <a:r>
              <a:rPr lang="ru-RU" sz="2000" i="1" dirty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основе свободного выбора, как правило, лежит личная заинтересованность (внутренняя мотивация</a:t>
            </a:r>
            <a:r>
              <a:rPr lang="ru-RU" sz="2000" i="1" dirty="0" smtClean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).</a:t>
            </a:r>
            <a:endParaRPr lang="ru-RU" sz="2000" i="1" dirty="0" smtClean="0">
              <a:solidFill>
                <a:srgbClr val="990033"/>
              </a:solidFill>
              <a:latin typeface="Bookman Old Style" pitchFamily="18" charset="0"/>
              <a:ea typeface="Times New Roman"/>
              <a:cs typeface="Rod" pitchFamily="49" charset="-79"/>
            </a:endParaRPr>
          </a:p>
          <a:p>
            <a:pPr indent="0" algn="just">
              <a:spcBef>
                <a:spcPts val="1200"/>
              </a:spcBef>
              <a:spcAft>
                <a:spcPts val="0"/>
              </a:spcAft>
              <a:buNone/>
            </a:pPr>
            <a:r>
              <a:rPr lang="ru-RU" sz="2000" i="1" dirty="0" smtClean="0">
                <a:solidFill>
                  <a:srgbClr val="990033"/>
                </a:solidFill>
                <a:latin typeface="Bookman Old Style" pitchFamily="18" charset="0"/>
                <a:ea typeface="Times New Roman"/>
                <a:cs typeface="Rod" pitchFamily="49" charset="-79"/>
              </a:rPr>
              <a:t>	Принцип </a:t>
            </a:r>
            <a:r>
              <a:rPr lang="ru-RU" sz="2000" i="1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/>
                <a:cs typeface="Rod" pitchFamily="49" charset="-79"/>
              </a:rPr>
              <a:t>индивидуализации</a:t>
            </a:r>
            <a:r>
              <a:rPr lang="ru-RU" sz="2000" i="1" dirty="0">
                <a:solidFill>
                  <a:srgbClr val="990033"/>
                </a:solidFill>
                <a:latin typeface="Bookman Old Style" pitchFamily="18" charset="0"/>
                <a:ea typeface="Times New Roman"/>
                <a:cs typeface="Rod" pitchFamily="49" charset="-79"/>
              </a:rPr>
              <a:t> является основополагающим положением ФГОС ДО </a:t>
            </a:r>
            <a:r>
              <a:rPr lang="ru-RU" sz="2000" i="1" dirty="0" smtClean="0">
                <a:solidFill>
                  <a:srgbClr val="990033"/>
                </a:solidFill>
                <a:latin typeface="Bookman Old Style" pitchFamily="18" charset="0"/>
                <a:ea typeface="Times New Roman"/>
                <a:cs typeface="Rod" pitchFamily="49" charset="-79"/>
              </a:rPr>
              <a:t>п.1.4 («Построение </a:t>
            </a:r>
            <a:r>
              <a:rPr lang="ru-RU" sz="2000" i="1" dirty="0">
                <a:solidFill>
                  <a:srgbClr val="990033"/>
                </a:solidFill>
                <a:latin typeface="Bookman Old Style" pitchFamily="18" charset="0"/>
                <a:ea typeface="Times New Roman"/>
                <a:cs typeface="Rod" pitchFamily="49" charset="-79"/>
              </a:rPr>
              <a:t>образовательной деятельности на основе индивидуальных особенностей каждого ребенка, при котором каждый ребенок становится активным в выборе содержания своего образования, становится субъектом образования (далее – индивидуализация дошкольного </a:t>
            </a:r>
            <a:r>
              <a:rPr lang="ru-RU" sz="2000" i="1" dirty="0" smtClean="0">
                <a:solidFill>
                  <a:srgbClr val="990033"/>
                </a:solidFill>
                <a:latin typeface="Bookman Old Style" pitchFamily="18" charset="0"/>
                <a:ea typeface="Times New Roman"/>
                <a:cs typeface="Rod" pitchFamily="49" charset="-79"/>
              </a:rPr>
              <a:t>образования»).</a:t>
            </a:r>
            <a:endParaRPr lang="ru-RU" sz="2000" i="1" dirty="0">
              <a:solidFill>
                <a:srgbClr val="990033"/>
              </a:solidFill>
              <a:latin typeface="Bookman Old Style" pitchFamily="18" charset="0"/>
              <a:ea typeface="Times New Roman"/>
              <a:cs typeface="Rod" pitchFamily="49" charset="-79"/>
            </a:endParaRPr>
          </a:p>
          <a:p>
            <a:pPr>
              <a:spcBef>
                <a:spcPts val="0"/>
              </a:spcBef>
            </a:pPr>
            <a:endParaRPr lang="ru-RU" sz="2000" i="1" dirty="0" smtClean="0">
              <a:solidFill>
                <a:srgbClr val="990033"/>
              </a:solidFill>
              <a:latin typeface="Bookman Old Style" pitchFamily="18" charset="0"/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CDE44DDE-F5AE-431D-9AD7-3A3A73BB004A}" type="datetime1">
              <a:rPr lang="ru-RU"/>
              <a:pPr>
                <a:defRPr/>
              </a:pPr>
              <a:t>14.09.2023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A01A9C-0BCF-401E-9321-F85C8E418D2E}" type="slidenum">
              <a:rPr lang="ru-RU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467544" y="3356992"/>
            <a:ext cx="8229600" cy="4525963"/>
          </a:xfrm>
        </p:spPr>
        <p:txBody>
          <a:bodyPr/>
          <a:lstStyle/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i="1" dirty="0" smtClean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	Индивидуализация </a:t>
            </a:r>
            <a:r>
              <a:rPr lang="ru-RU" sz="2000" i="1" dirty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образования в ходе культурных практик детской деятельности может быть обеспечена за счет нового метода использования раздаточных материалов – </a:t>
            </a:r>
            <a:r>
              <a:rPr lang="ru-RU" sz="2000" i="1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Calibri"/>
                <a:cs typeface="Times New Roman"/>
              </a:rPr>
              <a:t>тематических комплектов карточек </a:t>
            </a:r>
            <a:r>
              <a:rPr lang="ru-RU" sz="2000" i="1" dirty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с заданиями, которые соответствуют темам годового календарно-тематического </a:t>
            </a:r>
            <a:r>
              <a:rPr lang="ru-RU" sz="2000" i="1" dirty="0" smtClean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планирования.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2000" b="1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	</a:t>
            </a:r>
            <a:r>
              <a:rPr lang="ru-RU" sz="20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/>
              </a:rPr>
              <a:t>ЦЕЛЬ:</a:t>
            </a:r>
            <a:r>
              <a:rPr lang="ru-RU" sz="2000" i="1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Times New Roman"/>
              </a:rPr>
              <a:t> </a:t>
            </a:r>
            <a:r>
              <a:rPr lang="ru-RU" sz="2000" i="1" dirty="0">
                <a:solidFill>
                  <a:srgbClr val="990033"/>
                </a:solidFill>
                <a:latin typeface="Bookman Old Style" pitchFamily="18" charset="0"/>
                <a:ea typeface="Times New Roman"/>
              </a:rPr>
              <a:t>формирование умения детей </a:t>
            </a:r>
            <a:r>
              <a:rPr lang="ru-RU" sz="2000" i="1" dirty="0" smtClean="0">
                <a:solidFill>
                  <a:srgbClr val="990033"/>
                </a:solidFill>
                <a:latin typeface="Bookman Old Style" pitchFamily="18" charset="0"/>
                <a:ea typeface="Times New Roman"/>
              </a:rPr>
              <a:t>старшего дошкольного возраста применять самостоятельно </a:t>
            </a:r>
            <a:r>
              <a:rPr lang="ru-RU" sz="2000" i="1" dirty="0">
                <a:solidFill>
                  <a:srgbClr val="990033"/>
                </a:solidFill>
                <a:latin typeface="Bookman Old Style" pitchFamily="18" charset="0"/>
                <a:ea typeface="Times New Roman"/>
              </a:rPr>
              <a:t>усвоенные знания по программе детского сада.</a:t>
            </a: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endParaRPr lang="ru-RU" sz="2000" i="1" dirty="0">
              <a:solidFill>
                <a:srgbClr val="990033"/>
              </a:solidFill>
              <a:latin typeface="Bookman Old Style" pitchFamily="18" charset="0"/>
              <a:ea typeface="Calibri"/>
              <a:cs typeface="Times New Roman"/>
            </a:endParaRPr>
          </a:p>
          <a:p>
            <a:endParaRPr lang="ru-RU" dirty="0" smtClean="0"/>
          </a:p>
        </p:txBody>
      </p:sp>
      <p:sp>
        <p:nvSpPr>
          <p:cNvPr id="5" name="Дата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CDE44DDE-F5AE-431D-9AD7-3A3A73BB004A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A01A9C-0BCF-401E-9321-F85C8E418D2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82" r="6837"/>
          <a:stretch/>
        </p:blipFill>
        <p:spPr>
          <a:xfrm rot="5400000">
            <a:off x="5660497" y="900342"/>
            <a:ext cx="2588100" cy="2316823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21" b="8837"/>
          <a:stretch/>
        </p:blipFill>
        <p:spPr>
          <a:xfrm>
            <a:off x="827584" y="620688"/>
            <a:ext cx="3855252" cy="2732116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744835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467544" y="4725144"/>
            <a:ext cx="5184576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i="1" dirty="0">
                <a:solidFill>
                  <a:srgbClr val="990033"/>
                </a:solidFill>
                <a:latin typeface="Bookman Old Style" panose="02050604050505020204" pitchFamily="18" charset="0"/>
              </a:rPr>
              <a:t>Тематическая карточка представляет собой лист бумаги формата А4 с различными заданиями, созданный педагогами в программе </a:t>
            </a:r>
            <a:r>
              <a:rPr lang="en-US" sz="2000" i="1" dirty="0">
                <a:solidFill>
                  <a:srgbClr val="990033"/>
                </a:solidFill>
                <a:latin typeface="Bookman Old Style" panose="02050604050505020204" pitchFamily="18" charset="0"/>
              </a:rPr>
              <a:t>Microsoft Office </a:t>
            </a:r>
            <a:r>
              <a:rPr lang="en-US" sz="2000" i="1" dirty="0" smtClean="0">
                <a:solidFill>
                  <a:srgbClr val="990033"/>
                </a:solidFill>
                <a:latin typeface="Bookman Old Style" panose="02050604050505020204" pitchFamily="18" charset="0"/>
              </a:rPr>
              <a:t>Publisher</a:t>
            </a:r>
            <a:endParaRPr lang="ru-RU" sz="2000" i="1" dirty="0">
              <a:solidFill>
                <a:srgbClr val="990033"/>
              </a:solidFill>
              <a:latin typeface="Bookman Old Style" panose="02050604050505020204" pitchFamily="18" charset="0"/>
            </a:endParaRPr>
          </a:p>
          <a:p>
            <a:pPr algn="ctr"/>
            <a:endParaRPr lang="ru-RU" sz="2000" i="1" dirty="0" smtClean="0">
              <a:solidFill>
                <a:srgbClr val="990033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CDE44DDE-F5AE-431D-9AD7-3A3A73BB004A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A01A9C-0BCF-401E-9321-F85C8E418D2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675136"/>
            <a:ext cx="2880320" cy="4076244"/>
          </a:xfrm>
          <a:prstGeom prst="rect">
            <a:avLst/>
          </a:prstGeom>
          <a:ln>
            <a:solidFill>
              <a:srgbClr val="990033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346665"/>
            <a:ext cx="2731051" cy="4083655"/>
          </a:xfrm>
          <a:prstGeom prst="rect">
            <a:avLst/>
          </a:prstGeom>
          <a:ln w="57150">
            <a:solidFill>
              <a:srgbClr val="990033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456" y="1370151"/>
            <a:ext cx="796772" cy="834713"/>
          </a:xfrm>
          <a:prstGeom prst="rect">
            <a:avLst/>
          </a:prstGeom>
          <a:ln w="57150">
            <a:solidFill>
              <a:srgbClr val="990033"/>
            </a:solidFill>
          </a:ln>
        </p:spPr>
      </p:pic>
    </p:spTree>
    <p:extLst>
      <p:ext uri="{BB962C8B-B14F-4D97-AF65-F5344CB8AC3E}">
        <p14:creationId xmlns:p14="http://schemas.microsoft.com/office/powerpoint/2010/main" val="2744835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4525963"/>
          </a:xfrm>
        </p:spPr>
        <p:txBody>
          <a:bodyPr/>
          <a:lstStyle/>
          <a:p>
            <a:pPr indent="0" algn="just">
              <a:spcAft>
                <a:spcPts val="0"/>
              </a:spcAft>
              <a:buNone/>
            </a:pPr>
            <a:r>
              <a:rPr lang="ru-RU" sz="2000" i="1" dirty="0" smtClean="0">
                <a:solidFill>
                  <a:srgbClr val="990033"/>
                </a:solidFill>
                <a:latin typeface="Bookman Old Style" pitchFamily="18" charset="0"/>
                <a:ea typeface="Times New Roman"/>
              </a:rPr>
              <a:t>	Комплекты </a:t>
            </a:r>
            <a:r>
              <a:rPr lang="ru-RU" sz="2000" i="1" dirty="0">
                <a:solidFill>
                  <a:srgbClr val="990033"/>
                </a:solidFill>
                <a:latin typeface="Bookman Old Style" pitchFamily="18" charset="0"/>
                <a:ea typeface="Times New Roman"/>
              </a:rPr>
              <a:t>карточек с заданиями, </a:t>
            </a:r>
            <a:r>
              <a:rPr lang="ru-RU" sz="2000" i="1" dirty="0" smtClean="0">
                <a:solidFill>
                  <a:srgbClr val="990033"/>
                </a:solidFill>
                <a:latin typeface="Bookman Old Style" pitchFamily="18" charset="0"/>
                <a:ea typeface="Times New Roman"/>
              </a:rPr>
              <a:t>подобранные </a:t>
            </a:r>
            <a:r>
              <a:rPr lang="ru-RU" sz="2000" i="1" dirty="0">
                <a:solidFill>
                  <a:srgbClr val="990033"/>
                </a:solidFill>
                <a:latin typeface="Bookman Old Style" pitchFamily="18" charset="0"/>
                <a:ea typeface="Times New Roman"/>
              </a:rPr>
              <a:t>по темам, </a:t>
            </a:r>
            <a:r>
              <a:rPr lang="ru-RU" sz="2000" i="1" dirty="0" smtClean="0">
                <a:solidFill>
                  <a:srgbClr val="990033"/>
                </a:solidFill>
                <a:latin typeface="Bookman Old Style" pitchFamily="18" charset="0"/>
                <a:ea typeface="Times New Roman"/>
              </a:rPr>
              <a:t>помогают </a:t>
            </a:r>
            <a:r>
              <a:rPr lang="ru-RU" sz="2000" i="1" dirty="0">
                <a:solidFill>
                  <a:srgbClr val="990033"/>
                </a:solidFill>
                <a:latin typeface="Bookman Old Style" pitchFamily="18" charset="0"/>
                <a:ea typeface="Times New Roman"/>
              </a:rPr>
              <a:t>методически и технически обеспечить индивидуализацию работы с детьми в рамках активно внедряемого в </a:t>
            </a:r>
            <a:r>
              <a:rPr lang="ru-RU" sz="2000" i="1" dirty="0" smtClean="0">
                <a:solidFill>
                  <a:srgbClr val="990033"/>
                </a:solidFill>
                <a:latin typeface="Bookman Old Style" pitchFamily="18" charset="0"/>
                <a:ea typeface="Times New Roman"/>
              </a:rPr>
              <a:t>нашем ДОУ </a:t>
            </a:r>
            <a:r>
              <a:rPr lang="ru-RU" sz="2000" i="1" dirty="0">
                <a:solidFill>
                  <a:srgbClr val="990033"/>
                </a:solidFill>
                <a:latin typeface="Bookman Old Style" pitchFamily="18" charset="0"/>
                <a:ea typeface="Times New Roman"/>
              </a:rPr>
              <a:t>проектного метода или темы недели</a:t>
            </a:r>
            <a:r>
              <a:rPr lang="ru-RU" sz="2000" i="1" dirty="0" smtClean="0">
                <a:solidFill>
                  <a:srgbClr val="990033"/>
                </a:solidFill>
                <a:latin typeface="Bookman Old Style" pitchFamily="18" charset="0"/>
                <a:ea typeface="Times New Roman"/>
              </a:rPr>
              <a:t>.</a:t>
            </a: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i="1" dirty="0" smtClean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	Ориентируясь </a:t>
            </a:r>
            <a:r>
              <a:rPr lang="ru-RU" sz="2000" i="1" dirty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на возраст, интересы, потребности и возможности </a:t>
            </a:r>
            <a:r>
              <a:rPr lang="ru-RU" sz="2000" i="1" dirty="0" smtClean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детей, </a:t>
            </a:r>
            <a:r>
              <a:rPr lang="ru-RU" sz="2000" i="1" dirty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педагоги нашего Детского сада разрабатывают тематические карточки для детей своей возрастной </a:t>
            </a:r>
            <a:r>
              <a:rPr lang="ru-RU" sz="2000" i="1" dirty="0" smtClean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группы, </a:t>
            </a:r>
            <a:r>
              <a:rPr lang="ru-RU" sz="2000" i="1" dirty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согласно теме предстоящей </a:t>
            </a:r>
            <a:r>
              <a:rPr lang="ru-RU" sz="2000" i="1" dirty="0" smtClean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недели, </a:t>
            </a:r>
            <a:r>
              <a:rPr lang="ru-RU" sz="2000" i="1" dirty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для индивидуальной или подгрупповой работы в совместной и самостоятельной </a:t>
            </a:r>
            <a:r>
              <a:rPr lang="ru-RU" sz="2000" i="1" dirty="0" smtClean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деятельности.</a:t>
            </a: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i="1" dirty="0" smtClean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	Педагоги </a:t>
            </a:r>
            <a:r>
              <a:rPr lang="ru-RU" sz="2000" i="1" dirty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готовят достаточное количество ксерокопий </a:t>
            </a:r>
            <a:r>
              <a:rPr lang="ru-RU" sz="2000" i="1" dirty="0" smtClean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карточек, </a:t>
            </a:r>
            <a:r>
              <a:rPr lang="ru-RU" sz="2000" i="1" dirty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чтобы каждый ребенок мог их выбрать для работы на текущую неделю (несколько недель).</a:t>
            </a: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endParaRPr lang="ru-RU" sz="2000" i="1" dirty="0">
              <a:solidFill>
                <a:srgbClr val="990033"/>
              </a:solidFill>
              <a:latin typeface="Bookman Old Style" pitchFamily="18" charset="0"/>
              <a:ea typeface="Calibri"/>
              <a:cs typeface="Times New Roman"/>
            </a:endParaRPr>
          </a:p>
          <a:p>
            <a:endParaRPr lang="ru-RU" dirty="0" smtClean="0"/>
          </a:p>
        </p:txBody>
      </p:sp>
      <p:sp>
        <p:nvSpPr>
          <p:cNvPr id="5" name="Дата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CDE44DDE-F5AE-431D-9AD7-3A3A73BB004A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A01A9C-0BCF-401E-9321-F85C8E418D2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835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5472608"/>
          </a:xfrm>
        </p:spPr>
        <p:txBody>
          <a:bodyPr/>
          <a:lstStyle/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endParaRPr lang="ru-RU" sz="2000" i="1" dirty="0" smtClean="0">
              <a:solidFill>
                <a:srgbClr val="990033"/>
              </a:solidFill>
              <a:latin typeface="Bookman Old Style" pitchFamily="18" charset="0"/>
              <a:ea typeface="Calibri"/>
              <a:cs typeface="Times New Roman"/>
            </a:endParaRP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endParaRPr lang="ru-RU" sz="2000" i="1" dirty="0">
              <a:solidFill>
                <a:srgbClr val="990033"/>
              </a:solidFill>
              <a:latin typeface="Bookman Old Style" pitchFamily="18" charset="0"/>
              <a:ea typeface="Calibri"/>
              <a:cs typeface="Times New Roman"/>
            </a:endParaRP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endParaRPr lang="ru-RU" sz="2000" i="1" dirty="0" smtClean="0">
              <a:solidFill>
                <a:srgbClr val="990033"/>
              </a:solidFill>
              <a:latin typeface="Bookman Old Style" pitchFamily="18" charset="0"/>
              <a:ea typeface="Calibri"/>
              <a:cs typeface="Times New Roman"/>
            </a:endParaRP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endParaRPr lang="ru-RU" sz="2000" i="1" dirty="0">
              <a:solidFill>
                <a:srgbClr val="990033"/>
              </a:solidFill>
              <a:latin typeface="Bookman Old Style" pitchFamily="18" charset="0"/>
              <a:ea typeface="Calibri"/>
              <a:cs typeface="Times New Roman"/>
            </a:endParaRP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endParaRPr lang="ru-RU" sz="2000" i="1" dirty="0" smtClean="0">
              <a:solidFill>
                <a:srgbClr val="990033"/>
              </a:solidFill>
              <a:latin typeface="Bookman Old Style" pitchFamily="18" charset="0"/>
              <a:ea typeface="Calibri"/>
              <a:cs typeface="Times New Roman"/>
            </a:endParaRP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endParaRPr lang="ru-RU" sz="2000" i="1" dirty="0">
              <a:solidFill>
                <a:srgbClr val="990033"/>
              </a:solidFill>
              <a:latin typeface="Bookman Old Style" pitchFamily="18" charset="0"/>
              <a:ea typeface="Calibri"/>
              <a:cs typeface="Times New Roman"/>
            </a:endParaRP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i="1" dirty="0" smtClean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	</a:t>
            </a: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endParaRPr lang="ru-RU" sz="2000" i="1" dirty="0">
              <a:solidFill>
                <a:srgbClr val="990033"/>
              </a:solidFill>
              <a:latin typeface="Bookman Old Style" pitchFamily="18" charset="0"/>
              <a:ea typeface="Calibri"/>
              <a:cs typeface="Times New Roman"/>
            </a:endParaRP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endParaRPr lang="ru-RU" sz="2000" i="1" dirty="0">
              <a:solidFill>
                <a:srgbClr val="990033"/>
              </a:solidFill>
              <a:latin typeface="Bookman Old Style" pitchFamily="18" charset="0"/>
              <a:ea typeface="Calibri"/>
              <a:cs typeface="Times New Roman"/>
            </a:endParaRPr>
          </a:p>
          <a:p>
            <a:pPr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i="1" dirty="0" smtClean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	</a:t>
            </a:r>
          </a:p>
          <a:p>
            <a:pPr indent="0" algn="ctr">
              <a:spcBef>
                <a:spcPts val="0"/>
              </a:spcBef>
              <a:spcAft>
                <a:spcPts val="0"/>
              </a:spcAft>
              <a:buNone/>
            </a:pPr>
            <a:endParaRPr lang="ru-RU" sz="2000" i="1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ea typeface="Calibri"/>
              <a:cs typeface="Times New Roman"/>
            </a:endParaRPr>
          </a:p>
          <a:p>
            <a:pPr indent="0" algn="ctr">
              <a:spcBef>
                <a:spcPts val="0"/>
              </a:spcBef>
              <a:spcAft>
                <a:spcPts val="0"/>
              </a:spcAft>
              <a:buNone/>
            </a:pPr>
            <a:endParaRPr lang="ru-RU" sz="2000" i="1" dirty="0" smtClean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ea typeface="Calibri"/>
              <a:cs typeface="Times New Roman"/>
            </a:endParaRPr>
          </a:p>
          <a:p>
            <a:pPr indent="0" algn="ctr">
              <a:spcBef>
                <a:spcPts val="0"/>
              </a:spcBef>
              <a:spcAft>
                <a:spcPts val="0"/>
              </a:spcAft>
              <a:buNone/>
            </a:pPr>
            <a:endParaRPr lang="ru-RU" sz="2000" i="1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ea typeface="Calibri"/>
              <a:cs typeface="Times New Roman"/>
            </a:endParaRPr>
          </a:p>
          <a:p>
            <a:pPr indent="0" algn="ctr">
              <a:spcBef>
                <a:spcPts val="0"/>
              </a:spcBef>
              <a:spcAft>
                <a:spcPts val="0"/>
              </a:spcAft>
              <a:buNone/>
            </a:pPr>
            <a:endParaRPr lang="ru-RU" sz="2000" i="1" dirty="0" smtClean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ea typeface="Calibri"/>
              <a:cs typeface="Times New Roman"/>
            </a:endParaRPr>
          </a:p>
          <a:p>
            <a:pPr indent="0" algn="ctr">
              <a:spcBef>
                <a:spcPts val="0"/>
              </a:spcBef>
              <a:spcAft>
                <a:spcPts val="0"/>
              </a:spcAft>
              <a:buNone/>
            </a:pPr>
            <a:endParaRPr lang="ru-RU" sz="2000" i="1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ea typeface="Calibri"/>
              <a:cs typeface="Times New Roman"/>
            </a:endParaRPr>
          </a:p>
          <a:p>
            <a:pPr indent="0" algn="ctr">
              <a:spcBef>
                <a:spcPts val="0"/>
              </a:spcBef>
              <a:spcAft>
                <a:spcPts val="0"/>
              </a:spcAft>
              <a:buNone/>
            </a:pPr>
            <a:endParaRPr lang="ru-RU" sz="2000" i="1" dirty="0" smtClean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ea typeface="Calibri"/>
              <a:cs typeface="Times New Roman"/>
            </a:endParaRPr>
          </a:p>
          <a:p>
            <a:pPr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Calibri"/>
                <a:cs typeface="Times New Roman"/>
              </a:rPr>
              <a:t>Комплект карточек по теме «Зима»</a:t>
            </a:r>
            <a:endParaRPr lang="ru-RU" sz="2400" i="1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ea typeface="Calibri"/>
              <a:cs typeface="Times New Roman"/>
            </a:endParaRPr>
          </a:p>
          <a:p>
            <a:endParaRPr lang="ru-RU" dirty="0" smtClean="0"/>
          </a:p>
        </p:txBody>
      </p:sp>
      <p:sp>
        <p:nvSpPr>
          <p:cNvPr id="5" name="Дата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CDE44DDE-F5AE-431D-9AD7-3A3A73BB004A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A01A9C-0BCF-401E-9321-F85C8E418D2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86"/>
          <a:stretch/>
        </p:blipFill>
        <p:spPr>
          <a:xfrm rot="16200000">
            <a:off x="2346642" y="-898370"/>
            <a:ext cx="4389417" cy="8003596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914732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467544" y="4005064"/>
            <a:ext cx="8229600" cy="4525963"/>
          </a:xfrm>
        </p:spPr>
        <p:txBody>
          <a:bodyPr/>
          <a:lstStyle/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i="1" dirty="0" smtClean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	Содержание карточки </a:t>
            </a:r>
            <a:r>
              <a:rPr lang="ru-RU" sz="2000" i="1" dirty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открыто и понятно ребенку без взрослого. Понятие открытости означает то, что любые выполненные ребенком на </a:t>
            </a:r>
            <a:r>
              <a:rPr lang="ru-RU" sz="2000" i="1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карточке </a:t>
            </a:r>
            <a:r>
              <a:rPr lang="ru-RU" sz="2000" i="1" smtClean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действия </a:t>
            </a:r>
            <a:r>
              <a:rPr lang="ru-RU" sz="2000" i="1" dirty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будут обучающими (развивающими).</a:t>
            </a: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i="1" dirty="0" smtClean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	На каждой карточке </a:t>
            </a:r>
            <a:r>
              <a:rPr lang="ru-RU" sz="2000" i="1" dirty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есть место для пометок, которые разрабатывались в группе воспитателями и детьми.</a:t>
            </a:r>
          </a:p>
          <a:p>
            <a:endParaRPr lang="ru-RU" dirty="0" smtClean="0"/>
          </a:p>
        </p:txBody>
      </p:sp>
      <p:sp>
        <p:nvSpPr>
          <p:cNvPr id="5" name="Дата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CDE44DDE-F5AE-431D-9AD7-3A3A73BB004A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A01A9C-0BCF-401E-9321-F85C8E418D2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9460" y="764704"/>
            <a:ext cx="1656184" cy="1656184"/>
          </a:xfrm>
          <a:prstGeom prst="rect">
            <a:avLst/>
          </a:prstGeom>
          <a:ln w="57150">
            <a:solidFill>
              <a:srgbClr val="990033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678772"/>
            <a:ext cx="5216287" cy="3384376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744835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4525963"/>
          </a:xfrm>
        </p:spPr>
        <p:txBody>
          <a:bodyPr/>
          <a:lstStyle/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i="1" dirty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Calibri"/>
                <a:cs typeface="Times New Roman"/>
              </a:rPr>
              <a:t>Направленность </a:t>
            </a:r>
            <a:r>
              <a:rPr lang="ru-RU" sz="2000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Calibri"/>
                <a:cs typeface="Times New Roman"/>
              </a:rPr>
              <a:t>заданий:</a:t>
            </a:r>
            <a:endParaRPr lang="ru-RU" sz="2000" i="1" dirty="0">
              <a:solidFill>
                <a:srgbClr val="99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ea typeface="Calibri"/>
              <a:cs typeface="Times New Roman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2000" i="1" dirty="0" smtClean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ознакомление </a:t>
            </a:r>
            <a:r>
              <a:rPr lang="ru-RU" sz="2000" i="1" dirty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с окружающим миром и формирование элементарных естественно-научных знаний;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2000" i="1" dirty="0" smtClean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математические </a:t>
            </a:r>
            <a:r>
              <a:rPr lang="ru-RU" sz="2000" i="1" dirty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представления и действия с цифрами, знаками; 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2000" i="1" dirty="0" smtClean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развитие </a:t>
            </a:r>
            <a:r>
              <a:rPr lang="ru-RU" sz="2000" i="1" dirty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речи и основы грамотности; 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ru-RU" sz="2000" i="1" dirty="0" smtClean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стимулирование </a:t>
            </a:r>
            <a:r>
              <a:rPr lang="ru-RU" sz="2000" i="1" dirty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мыслительной активности и развитие мелкой моторики. </a:t>
            </a: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i="1" dirty="0" smtClean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	</a:t>
            </a: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i="1" dirty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	</a:t>
            </a:r>
            <a:r>
              <a:rPr lang="ru-RU" sz="2000" i="1" dirty="0" smtClean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Важно </a:t>
            </a:r>
            <a:r>
              <a:rPr lang="ru-RU" sz="2000" i="1" dirty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компоновать задания так, чтобы, работая с карточкой, ребенок практиковался в выполнении самых разных </a:t>
            </a:r>
            <a:r>
              <a:rPr lang="ru-RU" sz="2000" i="1" dirty="0" smtClean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заданий. </a:t>
            </a:r>
            <a:endParaRPr lang="ru-RU" sz="2000" i="1" dirty="0">
              <a:solidFill>
                <a:srgbClr val="990033"/>
              </a:solidFill>
              <a:latin typeface="Bookman Old Style" pitchFamily="18" charset="0"/>
              <a:ea typeface="Calibri"/>
              <a:cs typeface="Times New Roman"/>
            </a:endParaRP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i="1" dirty="0" smtClean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	Вместе </a:t>
            </a:r>
            <a:r>
              <a:rPr lang="ru-RU" sz="2000" i="1" dirty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с тем, задания на карточках должны повторяться – счет, обобщение и классификация, копирование букв и слов и пр. </a:t>
            </a:r>
          </a:p>
          <a:p>
            <a:pPr marL="0" indent="0">
              <a:buNone/>
            </a:pPr>
            <a:endParaRPr lang="ru-RU" dirty="0" smtClean="0"/>
          </a:p>
        </p:txBody>
      </p:sp>
      <p:sp>
        <p:nvSpPr>
          <p:cNvPr id="5" name="Дата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CDE44DDE-F5AE-431D-9AD7-3A3A73BB004A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A01A9C-0BCF-401E-9321-F85C8E418D2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2825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5472608"/>
          </a:xfrm>
        </p:spPr>
        <p:txBody>
          <a:bodyPr/>
          <a:lstStyle/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i="1" dirty="0" smtClean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	Заполненные </a:t>
            </a:r>
            <a:r>
              <a:rPr lang="ru-RU" sz="2000" i="1" dirty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тематические карточки можно: </a:t>
            </a:r>
            <a:r>
              <a:rPr lang="ru-RU" sz="2000" i="1" dirty="0" smtClean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вложить в портфолио ребенка, повесить </a:t>
            </a:r>
            <a:r>
              <a:rPr lang="ru-RU" sz="2000" i="1" dirty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на стену (в </a:t>
            </a:r>
            <a:r>
              <a:rPr lang="ru-RU" sz="2000" i="1" dirty="0" smtClean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уголок достижений и </a:t>
            </a:r>
            <a:r>
              <a:rPr lang="ru-RU" sz="2000" i="1" dirty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пр</a:t>
            </a:r>
            <a:r>
              <a:rPr lang="ru-RU" sz="2000" i="1" dirty="0" smtClean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.), выдать </a:t>
            </a:r>
            <a:r>
              <a:rPr lang="ru-RU" sz="2000" i="1" dirty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родителям для работы с ребенком дома</a:t>
            </a:r>
            <a:r>
              <a:rPr lang="ru-RU" sz="2000" i="1" dirty="0" smtClean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.</a:t>
            </a: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endParaRPr lang="ru-RU" sz="2000" i="1" dirty="0">
              <a:solidFill>
                <a:srgbClr val="990033"/>
              </a:solidFill>
              <a:latin typeface="Bookman Old Style" pitchFamily="18" charset="0"/>
              <a:ea typeface="Calibri"/>
              <a:cs typeface="Times New Roman"/>
            </a:endParaRP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endParaRPr lang="ru-RU" sz="2000" i="1" dirty="0" smtClean="0">
              <a:solidFill>
                <a:srgbClr val="990033"/>
              </a:solidFill>
              <a:latin typeface="Bookman Old Style" pitchFamily="18" charset="0"/>
              <a:ea typeface="Calibri"/>
              <a:cs typeface="Times New Roman"/>
            </a:endParaRP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endParaRPr lang="ru-RU" sz="2000" i="1" dirty="0">
              <a:solidFill>
                <a:srgbClr val="990033"/>
              </a:solidFill>
              <a:latin typeface="Bookman Old Style" pitchFamily="18" charset="0"/>
              <a:ea typeface="Calibri"/>
              <a:cs typeface="Times New Roman"/>
            </a:endParaRP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endParaRPr lang="ru-RU" sz="2000" i="1" dirty="0" smtClean="0">
              <a:solidFill>
                <a:srgbClr val="990033"/>
              </a:solidFill>
              <a:latin typeface="Bookman Old Style" pitchFamily="18" charset="0"/>
              <a:ea typeface="Calibri"/>
              <a:cs typeface="Times New Roman"/>
            </a:endParaRP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endParaRPr lang="ru-RU" sz="2000" i="1" dirty="0">
              <a:solidFill>
                <a:srgbClr val="990033"/>
              </a:solidFill>
              <a:latin typeface="Bookman Old Style" pitchFamily="18" charset="0"/>
              <a:ea typeface="Calibri"/>
              <a:cs typeface="Times New Roman"/>
            </a:endParaRP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i="1" dirty="0" smtClean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	</a:t>
            </a: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endParaRPr lang="ru-RU" sz="2000" i="1" dirty="0">
              <a:solidFill>
                <a:srgbClr val="990033"/>
              </a:solidFill>
              <a:latin typeface="Bookman Old Style" pitchFamily="18" charset="0"/>
              <a:ea typeface="Calibri"/>
              <a:cs typeface="Times New Roman"/>
            </a:endParaRP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endParaRPr lang="ru-RU" sz="2000" i="1" dirty="0">
              <a:solidFill>
                <a:srgbClr val="990033"/>
              </a:solidFill>
              <a:latin typeface="Bookman Old Style" pitchFamily="18" charset="0"/>
              <a:ea typeface="Calibri"/>
              <a:cs typeface="Times New Roman"/>
            </a:endParaRP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i="1" dirty="0" smtClean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	Для </a:t>
            </a:r>
            <a:r>
              <a:rPr lang="ru-RU" sz="2000" i="1" dirty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ребенка дошкольного возраста признание взрослыми его свободы означает реализацию права на приобретение собственного образа мира, становление собственного отношения к нему. </a:t>
            </a:r>
            <a:endParaRPr lang="ru-RU" sz="2000" i="1" dirty="0" smtClean="0">
              <a:solidFill>
                <a:srgbClr val="990033"/>
              </a:solidFill>
              <a:latin typeface="Bookman Old Style" pitchFamily="18" charset="0"/>
              <a:ea typeface="Calibri"/>
              <a:cs typeface="Times New Roman"/>
            </a:endParaRP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i="1" dirty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	</a:t>
            </a:r>
            <a:r>
              <a:rPr lang="ru-RU" sz="2000" i="1" dirty="0" smtClean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Для </a:t>
            </a:r>
            <a:r>
              <a:rPr lang="ru-RU" sz="2000" i="1" dirty="0">
                <a:solidFill>
                  <a:srgbClr val="990033"/>
                </a:solidFill>
                <a:latin typeface="Bookman Old Style" pitchFamily="18" charset="0"/>
                <a:ea typeface="Calibri"/>
                <a:cs typeface="Times New Roman"/>
              </a:rPr>
              <a:t>дошкольного образования свобода – предопределение его индивидуализации.</a:t>
            </a:r>
          </a:p>
          <a:p>
            <a:endParaRPr lang="ru-RU" dirty="0" smtClean="0"/>
          </a:p>
        </p:txBody>
      </p:sp>
      <p:sp>
        <p:nvSpPr>
          <p:cNvPr id="5" name="Дата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CDE44DDE-F5AE-431D-9AD7-3A3A73BB004A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14.09.2023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A01A9C-0BCF-401E-9321-F85C8E418D2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69" r="4082"/>
          <a:stretch/>
        </p:blipFill>
        <p:spPr>
          <a:xfrm>
            <a:off x="3419872" y="1684354"/>
            <a:ext cx="3816424" cy="2689624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2744835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РАСИВО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КРАСИВО</Template>
  <TotalTime>155</TotalTime>
  <Words>110</Words>
  <Application>Microsoft Office PowerPoint</Application>
  <PresentationFormat>Экран (4:3)</PresentationFormat>
  <Paragraphs>82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КРАСИВО</vt:lpstr>
      <vt:lpstr>                     Презентация опыта работы по использованию  ТЕМАТИЧЕСКИХ КАРТОЧЕК с заданиями,  как нового метода индивидуализации образования  в процессе реализации календарно-тематического планирования рабочей программы педагогов                     Каменск-Уральский городской округ 2023</vt:lpstr>
      <vt:lpstr>АКТУАЛЬНОСТЬ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    Презентация опыта работы по использованию  ТЕМАТИЧЕСКИХ КАРТОЧЕК с заданиями,  как нового метода индивидуализации образования  в процессе реализации календарно-тематического планирования рабочей программы педагогов                     Каменск-Уральский городской округ 2023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опыта работы  по использованию  ТЕМАТИЧЕСКИХ КАРТОЧЕК с заданиями,  как нового метода индивидуализации образования,  в процессе реализации календарно-тематического планирования рабочей программы педагога</dc:title>
  <dc:creator>1</dc:creator>
  <dc:description>http://aida.ucoz.ru</dc:description>
  <cp:lastModifiedBy>1</cp:lastModifiedBy>
  <cp:revision>20</cp:revision>
  <dcterms:created xsi:type="dcterms:W3CDTF">2023-01-16T06:24:03Z</dcterms:created>
  <dcterms:modified xsi:type="dcterms:W3CDTF">2023-09-14T15:30:24Z</dcterms:modified>
</cp:coreProperties>
</file>