
<file path=[Content_Types].xml><?xml version="1.0" encoding="utf-8"?>
<Types xmlns="http://schemas.openxmlformats.org/package/2006/content-types">
  <Default Extension="jpeg" ContentType="image/jpeg"/>
  <Default Extension="JPG" ContentType="image/.jpg"/>
  <Default Extension="emf" ContentType="image/x-emf"/>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7" r:id="rId4"/>
    <p:sldId id="278" r:id="rId5"/>
    <p:sldId id="279" r:id="rId6"/>
    <p:sldId id="280" r:id="rId7"/>
    <p:sldId id="281" r:id="rId8"/>
    <p:sldId id="282" r:id="rId9"/>
    <p:sldId id="283" r:id="rId10"/>
    <p:sldId id="284" r:id="rId11"/>
    <p:sldId id="268" r:id="rId12"/>
    <p:sldId id="275" r:id="rId13"/>
    <p:sldId id="285" r:id="rId14"/>
    <p:sldId id="267" r:id="rId15"/>
    <p:sldId id="286" r:id="rId16"/>
    <p:sldId id="269" r:id="rId17"/>
    <p:sldId id="287" r:id="rId18"/>
    <p:sldId id="288" r:id="rId19"/>
    <p:sldId id="289" r:id="rId20"/>
    <p:sldId id="293" r:id="rId21"/>
    <p:sldId id="294" r:id="rId22"/>
    <p:sldId id="295" r:id="rId23"/>
    <p:sldId id="290" r:id="rId24"/>
    <p:sldId id="270" r:id="rId25"/>
    <p:sldId id="274" r:id="rId26"/>
    <p:sldId id="291" r:id="rId27"/>
    <p:sldId id="296" r:id="rId28"/>
    <p:sldId id="297" r:id="rId29"/>
    <p:sldId id="298" r:id="rId30"/>
    <p:sldId id="273" r:id="rId31"/>
    <p:sldId id="292"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31D991E1-FA08-4994-A275-EF9E78ACA422}"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359DA22-D8B1-420B-A919-1D1CC271C2CB}" type="slidenum">
              <a:rPr lang="ru-RU" smtClean="0"/>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endParaRPr lang="ru-RU"/>
          </a:p>
        </p:txBody>
      </p:sp>
      <p:sp>
        <p:nvSpPr>
          <p:cNvPr id="4" name="Date Placeholder 3"/>
          <p:cNvSpPr>
            <a:spLocks noGrp="1"/>
          </p:cNvSpPr>
          <p:nvPr>
            <p:ph type="dt" sz="half" idx="10"/>
          </p:nvPr>
        </p:nvSpPr>
        <p:spPr/>
        <p:txBody>
          <a:bodyPr/>
          <a:lstStyle/>
          <a:p>
            <a:fld id="{31D991E1-FA08-4994-A275-EF9E78ACA422}"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359DA22-D8B1-420B-A919-1D1CC271C2CB}" type="slidenum">
              <a:rPr lang="ru-RU" smtClean="0"/>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endParaRPr lang="ru-RU"/>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endParaRPr lang="ru-RU"/>
          </a:p>
        </p:txBody>
      </p:sp>
      <p:sp>
        <p:nvSpPr>
          <p:cNvPr id="4" name="Date Placeholder 3"/>
          <p:cNvSpPr>
            <a:spLocks noGrp="1"/>
          </p:cNvSpPr>
          <p:nvPr>
            <p:ph type="dt" sz="half" idx="10"/>
          </p:nvPr>
        </p:nvSpPr>
        <p:spPr/>
        <p:txBody>
          <a:bodyPr/>
          <a:lstStyle/>
          <a:p>
            <a:fld id="{31D991E1-FA08-4994-A275-EF9E78ACA422}"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359DA22-D8B1-420B-A919-1D1CC271C2CB}" type="slidenum">
              <a:rPr lang="ru-RU" smtClean="0"/>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endParaRPr lang="ru-RU"/>
          </a:p>
        </p:txBody>
      </p:sp>
      <p:sp>
        <p:nvSpPr>
          <p:cNvPr id="5" name="Date Placeholder 4"/>
          <p:cNvSpPr>
            <a:spLocks noGrp="1"/>
          </p:cNvSpPr>
          <p:nvPr>
            <p:ph type="dt" sz="half" idx="10"/>
          </p:nvPr>
        </p:nvSpPr>
        <p:spPr/>
        <p:txBody>
          <a:bodyPr/>
          <a:lstStyle/>
          <a:p>
            <a:fld id="{31D991E1-FA08-4994-A275-EF9E78ACA422}"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359DA22-D8B1-420B-A919-1D1CC271C2CB}" type="slidenum">
              <a:rPr lang="ru-RU" smtClean="0"/>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endParaRPr lang="ru-RU"/>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endParaRPr lang="ru-RU"/>
          </a:p>
        </p:txBody>
      </p:sp>
      <p:sp>
        <p:nvSpPr>
          <p:cNvPr id="5" name="Date Placeholder 4"/>
          <p:cNvSpPr>
            <a:spLocks noGrp="1"/>
          </p:cNvSpPr>
          <p:nvPr>
            <p:ph type="dt" sz="half" idx="10"/>
          </p:nvPr>
        </p:nvSpPr>
        <p:spPr/>
        <p:txBody>
          <a:bodyPr/>
          <a:lstStyle/>
          <a:p>
            <a:fld id="{31D991E1-FA08-4994-A275-EF9E78ACA422}"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359DA22-D8B1-420B-A919-1D1CC271C2CB}" type="slidenum">
              <a:rPr lang="ru-RU" smtClean="0"/>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endParaRPr lang="ru-RU"/>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endParaRPr lang="ru-RU"/>
          </a:p>
        </p:txBody>
      </p:sp>
      <p:sp>
        <p:nvSpPr>
          <p:cNvPr id="5" name="Date Placeholder 4"/>
          <p:cNvSpPr>
            <a:spLocks noGrp="1"/>
          </p:cNvSpPr>
          <p:nvPr>
            <p:ph type="dt" sz="half" idx="10"/>
          </p:nvPr>
        </p:nvSpPr>
        <p:spPr/>
        <p:txBody>
          <a:bodyPr/>
          <a:lstStyle/>
          <a:p>
            <a:fld id="{31D991E1-FA08-4994-A275-EF9E78ACA422}"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359DA22-D8B1-420B-A919-1D1CC271C2CB}" type="slidenum">
              <a:rPr lang="ru-RU" smtClean="0"/>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p:txBody>
          <a:bodyPr/>
          <a:lstStyle/>
          <a:p>
            <a:fld id="{31D991E1-FA08-4994-A275-EF9E78ACA422}"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359DA22-D8B1-420B-A919-1D1CC271C2CB}" type="slidenum">
              <a:rPr lang="ru-RU" smtClean="0"/>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p:txBody>
          <a:bodyPr/>
          <a:lstStyle/>
          <a:p>
            <a:fld id="{31D991E1-FA08-4994-A275-EF9E78ACA422}"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359DA22-D8B1-420B-A919-1D1CC271C2CB}" type="slidenum">
              <a:rPr lang="ru-RU" smtClean="0"/>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p:txBody>
          <a:bodyPr/>
          <a:lstStyle/>
          <a:p>
            <a:fld id="{31D991E1-FA08-4994-A275-EF9E78ACA422}"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359DA22-D8B1-420B-A919-1D1CC271C2CB}" type="slidenum">
              <a:rPr lang="ru-RU" smtClean="0"/>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endParaRPr lang="ru-RU"/>
          </a:p>
        </p:txBody>
      </p:sp>
      <p:sp>
        <p:nvSpPr>
          <p:cNvPr id="4" name="Date Placeholder 3"/>
          <p:cNvSpPr>
            <a:spLocks noGrp="1"/>
          </p:cNvSpPr>
          <p:nvPr>
            <p:ph type="dt" sz="half" idx="10"/>
          </p:nvPr>
        </p:nvSpPr>
        <p:spPr/>
        <p:txBody>
          <a:bodyPr/>
          <a:lstStyle/>
          <a:p>
            <a:fld id="{31D991E1-FA08-4994-A275-EF9E78ACA422}"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359DA22-D8B1-420B-A919-1D1CC271C2CB}" type="slidenum">
              <a:rPr lang="ru-RU" smtClean="0"/>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5" name="Date Placeholder 4"/>
          <p:cNvSpPr>
            <a:spLocks noGrp="1"/>
          </p:cNvSpPr>
          <p:nvPr>
            <p:ph type="dt" sz="half" idx="10"/>
          </p:nvPr>
        </p:nvSpPr>
        <p:spPr/>
        <p:txBody>
          <a:bodyPr/>
          <a:lstStyle/>
          <a:p>
            <a:fld id="{31D991E1-FA08-4994-A275-EF9E78ACA422}"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359DA22-D8B1-420B-A919-1D1CC271C2CB}" type="slidenum">
              <a:rPr lang="ru-RU" smtClean="0"/>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endParaRPr lang="ru-RU"/>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endParaRPr lang="ru-RU"/>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7" name="Date Placeholder 6"/>
          <p:cNvSpPr>
            <a:spLocks noGrp="1"/>
          </p:cNvSpPr>
          <p:nvPr>
            <p:ph type="dt" sz="half" idx="10"/>
          </p:nvPr>
        </p:nvSpPr>
        <p:spPr/>
        <p:txBody>
          <a:bodyPr/>
          <a:lstStyle/>
          <a:p>
            <a:fld id="{31D991E1-FA08-4994-A275-EF9E78ACA422}" type="datetimeFigureOut">
              <a:rPr lang="ru-RU" smtClean="0"/>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359DA22-D8B1-420B-A919-1D1CC271C2CB}" type="slidenum">
              <a:rPr lang="ru-RU" smtClean="0"/>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31D991E1-FA08-4994-A275-EF9E78ACA422}" type="datetimeFigureOut">
              <a:rPr lang="ru-RU" smtClean="0"/>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359DA22-D8B1-420B-A919-1D1CC271C2CB}" type="slidenum">
              <a:rPr lang="ru-RU" smtClean="0"/>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D991E1-FA08-4994-A275-EF9E78ACA422}" type="datetimeFigureOut">
              <a:rPr lang="ru-RU" smtClean="0"/>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359DA22-D8B1-420B-A919-1D1CC271C2CB}" type="slidenum">
              <a:rPr lang="ru-RU" smtClean="0"/>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endParaRPr lang="ru-RU"/>
          </a:p>
        </p:txBody>
      </p:sp>
      <p:sp>
        <p:nvSpPr>
          <p:cNvPr id="5" name="Date Placeholder 4"/>
          <p:cNvSpPr>
            <a:spLocks noGrp="1"/>
          </p:cNvSpPr>
          <p:nvPr>
            <p:ph type="dt" sz="half" idx="10"/>
          </p:nvPr>
        </p:nvSpPr>
        <p:spPr/>
        <p:txBody>
          <a:bodyPr/>
          <a:lstStyle/>
          <a:p>
            <a:fld id="{31D991E1-FA08-4994-A275-EF9E78ACA422}"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359DA22-D8B1-420B-A919-1D1CC271C2CB}" type="slidenum">
              <a:rPr lang="ru-RU" smtClean="0"/>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endParaRPr lang="ru-RU"/>
          </a:p>
        </p:txBody>
      </p:sp>
      <p:sp>
        <p:nvSpPr>
          <p:cNvPr id="5" name="Date Placeholder 4"/>
          <p:cNvSpPr>
            <a:spLocks noGrp="1"/>
          </p:cNvSpPr>
          <p:nvPr>
            <p:ph type="dt" sz="half" idx="10"/>
          </p:nvPr>
        </p:nvSpPr>
        <p:spPr/>
        <p:txBody>
          <a:bodyPr/>
          <a:lstStyle/>
          <a:p>
            <a:fld id="{31D991E1-FA08-4994-A275-EF9E78ACA422}"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359DA22-D8B1-420B-A919-1D1CC271C2CB}" type="slidenum">
              <a:rPr lang="ru-RU" smtClean="0"/>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1D991E1-FA08-4994-A275-EF9E78ACA422}" type="datetimeFigureOut">
              <a:rPr lang="ru-RU" smtClean="0"/>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359DA22-D8B1-420B-A919-1D1CC271C2CB}" type="slidenum">
              <a:rPr lang="ru-RU" smtClean="0"/>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emf"/></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emf"/></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microsoft.com/office/2007/relationships/hdphoto" Target="../media/image7.wdp"/><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emf"/></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emf"/><Relationship Id="rId1" Type="http://schemas.openxmlformats.org/officeDocument/2006/relationships/image" Target="../media/image9.emf"/></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hyperlink" Target="http://baza-referat.ru/%D0%A1%D0%B8%D1%82%D1%83%D0%B0%D1%86%D0%B8%D1%8F" TargetMode="External"/><Relationship Id="rId3" Type="http://schemas.openxmlformats.org/officeDocument/2006/relationships/hyperlink" Target="http://baza-referat.ru/%D0%A1%D0%BF%D0%BE%D1%81%D0%BE%D0%B1%D0%BD%D0%BE%D1%81%D1%82%D0%B8" TargetMode="External"/><Relationship Id="rId2" Type="http://schemas.openxmlformats.org/officeDocument/2006/relationships/hyperlink" Target="http://baza-referat.ru/%D0%A0%D0%B0%D0%B7%D0%B2%D0%B8%D1%82%D0%B8%D0%B5" TargetMode="External"/><Relationship Id="rId1" Type="http://schemas.openxmlformats.org/officeDocument/2006/relationships/hyperlink" Target="http://baza-referat.ru/%D0%92%D0%BD%D0%B8%D0%BC%D0%B0%D0%BD%D0%B8%D0%B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s://ru.wikipedia.org/wiki/%D0%90%D0%BD%D0%B3%D0%BB%D0%B8%D0%B9%D1%81%D0%BA%D0%B8%D0%B9_%D1%8F%D0%B7%D1%8B%D0%BA"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775554" y="344774"/>
            <a:ext cx="4886794" cy="369332"/>
          </a:xfrm>
          <a:prstGeom prst="rect">
            <a:avLst/>
          </a:prstGeom>
        </p:spPr>
        <p:txBody>
          <a:bodyPr wrap="square">
            <a:spAutoFit/>
          </a:bodyPr>
          <a:lstStyle/>
          <a:p>
            <a:r>
              <a:rPr lang="ru-RU" dirty="0"/>
              <a:t> </a:t>
            </a:r>
            <a:endParaRPr lang="ru-RU" dirty="0"/>
          </a:p>
        </p:txBody>
      </p:sp>
      <p:sp>
        <p:nvSpPr>
          <p:cNvPr id="4" name="Прямоугольник 3"/>
          <p:cNvSpPr/>
          <p:nvPr/>
        </p:nvSpPr>
        <p:spPr>
          <a:xfrm>
            <a:off x="1034320" y="1822101"/>
            <a:ext cx="10141679" cy="4031873"/>
          </a:xfrm>
          <a:prstGeom prst="rect">
            <a:avLst/>
          </a:prstGeom>
        </p:spPr>
        <p:txBody>
          <a:bodyPr wrap="square">
            <a:spAutoFit/>
          </a:bodyPr>
          <a:lstStyle/>
          <a:p>
            <a:pPr algn="r"/>
            <a:r>
              <a:rPr lang="ru-RU" sz="3600" b="1" i="1" dirty="0">
                <a:latin typeface="Times New Roman" panose="02020603050405020304" pitchFamily="18" charset="0"/>
                <a:cs typeface="Times New Roman" panose="02020603050405020304" pitchFamily="18" charset="0"/>
              </a:rPr>
              <a:t>                  </a:t>
            </a:r>
            <a:r>
              <a:rPr lang="ru-RU" sz="3600" b="1" dirty="0">
                <a:latin typeface="Times New Roman" panose="02020603050405020304" pitchFamily="18" charset="0"/>
                <a:cs typeface="Times New Roman" panose="02020603050405020304" pitchFamily="18" charset="0"/>
              </a:rPr>
              <a:t>Формирование математической  и финансовой грамотности на уроках математики при подготовке учащихся к ГИА.</a:t>
            </a:r>
            <a:endParaRPr lang="ru-RU" sz="3600" b="1" i="1" dirty="0">
              <a:latin typeface="Times New Roman" panose="02020603050405020304" pitchFamily="18" charset="0"/>
              <a:cs typeface="Times New Roman" panose="02020603050405020304" pitchFamily="18" charset="0"/>
            </a:endParaRPr>
          </a:p>
          <a:p>
            <a:endParaRPr lang="ru-RU" sz="3600" b="1" i="1" dirty="0">
              <a:latin typeface="Times New Roman" panose="02020603050405020304" pitchFamily="18" charset="0"/>
              <a:cs typeface="Times New Roman" panose="02020603050405020304" pitchFamily="18" charset="0"/>
            </a:endParaRPr>
          </a:p>
          <a:p>
            <a:pPr algn="r"/>
            <a:endParaRPr lang="ru-RU" sz="3600" b="1" i="1" dirty="0">
              <a:latin typeface="Times New Roman" panose="02020603050405020304" pitchFamily="18" charset="0"/>
              <a:cs typeface="Times New Roman" panose="02020603050405020304" pitchFamily="18" charset="0"/>
            </a:endParaRPr>
          </a:p>
          <a:p>
            <a:pPr algn="r"/>
            <a:endParaRPr lang="ru-RU" sz="3600" b="1" i="1" dirty="0">
              <a:latin typeface="Times New Roman" panose="02020603050405020304" pitchFamily="18" charset="0"/>
              <a:cs typeface="Times New Roman" panose="02020603050405020304" pitchFamily="18" charset="0"/>
            </a:endParaRPr>
          </a:p>
          <a:p>
            <a:pPr algn="r"/>
            <a:r>
              <a:rPr lang="ru-RU" sz="2000" b="1" dirty="0">
                <a:latin typeface="Times New Roman" panose="02020603050405020304" pitchFamily="18" charset="0"/>
                <a:cs typeface="Times New Roman" panose="02020603050405020304" pitchFamily="18" charset="0"/>
              </a:rPr>
              <a:t>Кичигина Нина Анатольевна</a:t>
            </a:r>
            <a:endParaRPr lang="ru-RU" sz="2000" b="1" dirty="0">
              <a:latin typeface="Times New Roman" panose="02020603050405020304" pitchFamily="18" charset="0"/>
              <a:cs typeface="Times New Roman" panose="02020603050405020304" pitchFamily="18" charset="0"/>
            </a:endParaRPr>
          </a:p>
          <a:p>
            <a:pPr algn="r"/>
            <a:r>
              <a:rPr lang="ru-RU" sz="2000" b="1" dirty="0">
                <a:latin typeface="Times New Roman" panose="02020603050405020304" pitchFamily="18" charset="0"/>
                <a:cs typeface="Times New Roman" panose="02020603050405020304" pitchFamily="18" charset="0"/>
              </a:rPr>
              <a:t>Руководитель РМО учителей математики</a:t>
            </a:r>
            <a:endParaRPr lang="ru-RU" sz="20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5543" y="195943"/>
            <a:ext cx="10319657" cy="5693866"/>
          </a:xfrm>
          <a:prstGeom prst="rect">
            <a:avLst/>
          </a:prstGeom>
        </p:spPr>
        <p:txBody>
          <a:bodyPr wrap="square">
            <a:spAutoFit/>
          </a:bodyPr>
          <a:lstStyle/>
          <a:p>
            <a:pPr algn="ctr">
              <a:spcAft>
                <a:spcPts val="0"/>
              </a:spcAft>
              <a:tabLst>
                <a:tab pos="133350" algn="l"/>
              </a:tabLst>
            </a:pP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Что нужно уметь:</a:t>
            </a:r>
            <a:endParaRPr lang="ru-RU" sz="2800" b="1"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•Выделять ключевые фразы и основные вопросы из текста</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заданий.</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•Уметь выполнять арифметические действия с натуральными</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числами, десятичными и обыкновенными дробями,</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производить возведение числа в степень, извлекать</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арифметический квадратный корень из числа.</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•Уметь переводить единицы измерения.</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•Уметь округлять числа.</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•Уметь находить число от процента и проценты от числа.</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•Уметь находить часть от числа и число по его части.</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•Применять основное свойство пропорции.</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•Уметь решать уравнения, неравенства.</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•Разбираться в изображениях рисунков, планов и масштабе</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фигур на рисунках.</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•Анализировать и пользоваться информацией из таблиц.</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tabLst>
                <a:tab pos="133350" algn="l"/>
              </a:tabLst>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•Анализировать и пользоваться заданными графиками.</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624013" y="1181100"/>
            <a:ext cx="10567987" cy="4730750"/>
          </a:xfrm>
        </p:spPr>
        <p:txBody>
          <a:bodyPr>
            <a:noAutofit/>
          </a:bodyPr>
          <a:lstStyle/>
          <a:p>
            <a:pPr marL="0" indent="0">
              <a:buNone/>
            </a:pPr>
            <a:r>
              <a:rPr lang="ru-RU" sz="3200" dirty="0">
                <a:effectLst/>
                <a:latin typeface="Times New Roman" panose="02020603050405020304" pitchFamily="18" charset="0"/>
                <a:ea typeface="Times New Roman" panose="02020603050405020304" pitchFamily="18" charset="0"/>
              </a:rPr>
              <a:t>Важной частью ОГЭ, ЕГЭ по математике и современных программ являются задачи на применение математических знаний в быту, в реальных жизненных ситуациях. Это задачи на проценты, оптимальный выбор из предложенных вариантов, чтение данных, представленных в виде диаграмм, графиков или таблиц, вычисление площадей или других геометрических величин по рисунку, задачи на вычисление по формулам.</a:t>
            </a:r>
            <a:endParaRPr lang="ru-RU"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000000"/>
                </a:solidFill>
                <a:latin typeface="Times New Roman" panose="02020603050405020304" pitchFamily="18" charset="0"/>
                <a:ea typeface="Times New Roman" panose="02020603050405020304" pitchFamily="18" charset="0"/>
              </a:rPr>
              <a:t>Практико-ориентированные задачи</a:t>
            </a:r>
            <a:r>
              <a:rPr lang="ru-RU" dirty="0">
                <a:solidFill>
                  <a:srgbClr val="000000"/>
                </a:solidFill>
                <a:latin typeface="Times New Roman" panose="02020603050405020304" pitchFamily="18" charset="0"/>
                <a:ea typeface="Times New Roman" panose="02020603050405020304" pitchFamily="18" charset="0"/>
              </a:rPr>
              <a:t> </a:t>
            </a:r>
            <a:endParaRPr lang="ru-RU" dirty="0"/>
          </a:p>
        </p:txBody>
      </p:sp>
      <p:sp>
        <p:nvSpPr>
          <p:cNvPr id="3" name="Объект 2"/>
          <p:cNvSpPr>
            <a:spLocks noGrp="1"/>
          </p:cNvSpPr>
          <p:nvPr>
            <p:ph idx="1"/>
          </p:nvPr>
        </p:nvSpPr>
        <p:spPr/>
        <p:txBody>
          <a:bodyPr/>
          <a:lstStyle/>
          <a:p>
            <a:pPr marL="0" indent="0">
              <a:buNone/>
            </a:pPr>
            <a:r>
              <a:rPr lang="ru-RU" sz="3200" dirty="0">
                <a:solidFill>
                  <a:srgbClr val="000000"/>
                </a:solidFill>
                <a:effectLst/>
                <a:latin typeface="Times New Roman" panose="02020603050405020304" pitchFamily="18" charset="0"/>
                <a:ea typeface="Times New Roman" panose="02020603050405020304" pitchFamily="18" charset="0"/>
              </a:rPr>
              <a:t>задачи, требующие в своем решении реализации всех этапов метода математического моделирования.</a:t>
            </a:r>
            <a:endParaRPr lang="ru-RU"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8171" y="272144"/>
            <a:ext cx="8914865" cy="1077218"/>
          </a:xfrm>
          <a:prstGeom prst="rect">
            <a:avLst/>
          </a:prstGeom>
        </p:spPr>
        <p:txBody>
          <a:bodyPr wrap="square">
            <a:spAutoFit/>
          </a:bodyPr>
          <a:lstStyle/>
          <a:p>
            <a:endParaRPr lang="ru-RU" sz="800" dirty="0">
              <a:solidFill>
                <a:srgbClr val="000000"/>
              </a:solidFill>
              <a:latin typeface="Arial Black" panose="020B0A04020102020204" pitchFamily="34" charset="0"/>
            </a:endParaRPr>
          </a:p>
          <a:p>
            <a:pPr marR="0" algn="ctr"/>
            <a:r>
              <a:rPr lang="ru-RU" sz="800" dirty="0">
                <a:solidFill>
                  <a:srgbClr val="000000"/>
                </a:solidFill>
                <a:latin typeface="Arial Black" panose="020B0A04020102020204" pitchFamily="34" charset="0"/>
              </a:rPr>
              <a:t> </a:t>
            </a:r>
            <a:r>
              <a:rPr lang="ru-RU" sz="2800" b="1" dirty="0">
                <a:solidFill>
                  <a:srgbClr val="000000"/>
                </a:solidFill>
                <a:latin typeface="Times New Roman" panose="02020603050405020304" pitchFamily="18" charset="0"/>
                <a:cs typeface="Times New Roman" panose="02020603050405020304" pitchFamily="18" charset="0"/>
              </a:rPr>
              <a:t>Практико- ориентированные задачи нового типа ОГЭ </a:t>
            </a:r>
            <a:endParaRPr lang="ru-RU" sz="28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317170" y="1240971"/>
            <a:ext cx="9115983" cy="5262979"/>
          </a:xfrm>
          <a:prstGeom prst="rect">
            <a:avLst/>
          </a:prstGeom>
        </p:spPr>
        <p:txBody>
          <a:bodyPr wrap="square">
            <a:spAutoFit/>
          </a:bodyPr>
          <a:lstStyle/>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1.Планировка квартиры.</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2.Листы бумаги.</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3.Маркировка шин.</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4.Печь для бани.</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5.План местности.</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 Тарифы.</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7.Участок.</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 Теплицы.</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 Зонты.</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10.Кольцевая дорога.</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11. Оформление ОСАГО.</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12.Террасы.</a:t>
            </a:r>
            <a:endParaRPr lang="ru-RU"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90982"/>
          </a:xfrm>
        </p:spPr>
        <p:txBody>
          <a:bodyPr>
            <a:normAutofit/>
          </a:bodyPr>
          <a:lstStyle/>
          <a:p>
            <a:r>
              <a:rPr lang="ru-RU" sz="2800" b="1" dirty="0">
                <a:solidFill>
                  <a:srgbClr val="000000"/>
                </a:solidFill>
                <a:latin typeface="Times New Roman" panose="02020603050405020304" pitchFamily="18" charset="0"/>
                <a:ea typeface="+mn-ea"/>
                <a:cs typeface="Times New Roman" panose="02020603050405020304" pitchFamily="18" charset="0"/>
              </a:rPr>
              <a:t>П</a:t>
            </a:r>
            <a:r>
              <a:rPr kumimoji="0" lang="ru-RU" sz="2800" b="1" i="0" u="none" strike="noStrike" kern="1200" cap="none" spc="0" normalizeH="0" baseline="0" noProof="0" dirty="0" err="1">
                <a:ln>
                  <a:noFill/>
                </a:ln>
                <a:solidFill>
                  <a:srgbClr val="000000"/>
                </a:solidFill>
                <a:effectLst/>
                <a:uLnTx/>
                <a:uFillTx/>
                <a:latin typeface="Times New Roman" panose="02020603050405020304" pitchFamily="18" charset="0"/>
                <a:ea typeface="+mn-ea"/>
                <a:cs typeface="Times New Roman" panose="02020603050405020304" pitchFamily="18" charset="0"/>
              </a:rPr>
              <a:t>рактико</a:t>
            </a:r>
            <a:r>
              <a:rPr kumimoji="0" lang="ru-RU" sz="28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ориентированные задачи ЕГЭ</a:t>
            </a:r>
            <a:endParaRPr lang="ru-RU" dirty="0"/>
          </a:p>
        </p:txBody>
      </p:sp>
      <p:sp>
        <p:nvSpPr>
          <p:cNvPr id="3" name="Объект 2"/>
          <p:cNvSpPr>
            <a:spLocks noGrp="1"/>
          </p:cNvSpPr>
          <p:nvPr>
            <p:ph idx="1"/>
          </p:nvPr>
        </p:nvSpPr>
        <p:spPr>
          <a:xfrm>
            <a:off x="2373330" y="1613043"/>
            <a:ext cx="9131282" cy="4298179"/>
          </a:xfrm>
        </p:spPr>
        <p:txBody>
          <a:bodyPr>
            <a:noAutofit/>
          </a:bodyPr>
          <a:lstStyle/>
          <a:p>
            <a:pPr marL="0" indent="0">
              <a:spcBef>
                <a:spcPts val="0"/>
              </a:spcBef>
              <a:buNone/>
            </a:pPr>
            <a:r>
              <a:rPr lang="ru-RU" sz="3200" dirty="0">
                <a:solidFill>
                  <a:schemeClr val="tx1"/>
                </a:solidFill>
                <a:latin typeface="Times New Roman" panose="02020603050405020304" pitchFamily="18" charset="0"/>
                <a:cs typeface="Times New Roman" panose="02020603050405020304" pitchFamily="18" charset="0"/>
              </a:rPr>
              <a:t>Базовый уровень:</a:t>
            </a:r>
            <a:endParaRPr lang="ru-RU" sz="3200" dirty="0">
              <a:solidFill>
                <a:schemeClr val="tx1"/>
              </a:solidFill>
              <a:latin typeface="Times New Roman" panose="02020603050405020304" pitchFamily="18" charset="0"/>
              <a:cs typeface="Times New Roman" panose="02020603050405020304" pitchFamily="18" charset="0"/>
            </a:endParaRPr>
          </a:p>
          <a:p>
            <a:pPr>
              <a:spcBef>
                <a:spcPts val="0"/>
              </a:spcBef>
            </a:pPr>
            <a:r>
              <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rPr>
              <a:t>простейшие текстовые задачи: округление с избытком и недостатком;</a:t>
            </a:r>
            <a:endPar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p>
            <a:pPr>
              <a:spcBef>
                <a:spcPts val="0"/>
              </a:spcBef>
            </a:pPr>
            <a:r>
              <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rPr>
              <a:t>начала теории вероятности;</a:t>
            </a:r>
            <a:endPar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p>
            <a:pPr>
              <a:spcBef>
                <a:spcPts val="0"/>
              </a:spcBef>
            </a:pPr>
            <a:r>
              <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rPr>
              <a:t>выбор оптимального варианта;</a:t>
            </a:r>
            <a:endPar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p>
            <a:pPr>
              <a:spcBef>
                <a:spcPts val="0"/>
              </a:spcBef>
            </a:pPr>
            <a:r>
              <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rPr>
              <a:t>прикладная геометрия;</a:t>
            </a:r>
            <a:endPar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p>
            <a:pPr>
              <a:spcBef>
                <a:spcPts val="0"/>
              </a:spcBef>
            </a:pPr>
            <a:r>
              <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rPr>
              <a:t>простейшие текстовые задачи: проценты и округление;</a:t>
            </a:r>
            <a:endParaRPr lang="ru-RU" sz="32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p>
            <a:pPr marL="0" indent="0">
              <a:spcBef>
                <a:spcPts val="0"/>
              </a:spcBef>
              <a:buNone/>
            </a:pPr>
            <a:r>
              <a:rPr lang="ru-RU" sz="32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rPr>
              <a:t>Профильный уровень: финансовая задача.</a:t>
            </a:r>
            <a:endParaRPr lang="ru-RU" sz="3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410" y="419725"/>
            <a:ext cx="8244590" cy="5816977"/>
          </a:xfrm>
          <a:prstGeom prst="rect">
            <a:avLst/>
          </a:prstGeom>
        </p:spPr>
        <p:txBody>
          <a:bodyPr wrap="square">
            <a:spAutoFit/>
          </a:bodyPr>
          <a:lstStyle/>
          <a:p>
            <a:pPr algn="ctr">
              <a:spcAft>
                <a:spcPts val="0"/>
              </a:spcAft>
            </a:pPr>
            <a:r>
              <a:rPr lang="ru-RU" sz="2800" b="1" dirty="0">
                <a:latin typeface="Times New Roman" panose="02020603050405020304" pitchFamily="18" charset="0"/>
                <a:ea typeface="Calibri" panose="020F0502020204030204" pitchFamily="34" charset="0"/>
                <a:cs typeface="Times New Roman" panose="02020603050405020304" pitchFamily="18" charset="0"/>
              </a:rPr>
              <a:t>Что нужно знать:</a:t>
            </a:r>
            <a:endParaRPr lang="ru-RU" sz="2800" b="1"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a:t>
            </a:r>
            <a:endParaRPr lang="ru-RU"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Формулы геометрии:</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dirty="0">
                <a:latin typeface="Calibri" panose="020F0502020204030204" pitchFamily="34" charset="0"/>
                <a:ea typeface="Calibri" panose="020F0502020204030204" pitchFamily="34" charset="0"/>
                <a:cs typeface="Times New Roman" panose="02020603050405020304" pitchFamily="18" charset="0"/>
              </a:rPr>
              <a:t> </a:t>
            </a:r>
            <a:endParaRPr lang="ru-RU"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Периметр прямоугольника: Р=2(а +b)</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Периметр квадрата: Р =4а</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Длину окружности: С= 2ПR</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Объем параллелепипеда: V= </a:t>
            </a:r>
            <a:r>
              <a:rPr lang="ru-RU" sz="2800" dirty="0" err="1">
                <a:latin typeface="Times New Roman" panose="02020603050405020304" pitchFamily="18" charset="0"/>
                <a:ea typeface="Calibri" panose="020F0502020204030204" pitchFamily="34" charset="0"/>
                <a:cs typeface="Times New Roman" panose="02020603050405020304" pitchFamily="18" charset="0"/>
              </a:rPr>
              <a:t>abc</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Площади фигур:</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Площадь прямоугольника: S = </a:t>
            </a:r>
            <a:r>
              <a:rPr lang="ru-RU" sz="2800" dirty="0" err="1">
                <a:latin typeface="Times New Roman" panose="02020603050405020304" pitchFamily="18" charset="0"/>
                <a:ea typeface="Calibri" panose="020F0502020204030204" pitchFamily="34" charset="0"/>
                <a:cs typeface="Times New Roman" panose="02020603050405020304" pitchFamily="18" charset="0"/>
              </a:rPr>
              <a:t>ab</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Площадь квадрата: S = а2</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Площадь круга: S = ПR2</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теорему Пифагора: c2= a2 + b2</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Формулы синуса, косинуса, тангенса</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Задача 1. Показания счётчика электроэнергии 1 марта составляли 32767 киловатт-часов, а 1 апреля— 32965 киловатт-часов. По текущему тарифу стоимость 1 киловатт-часа электроэнергии составляет 3 рубля 40 копеек. Сколько нужно заплатить за электроэнергию за январь?</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ru-RU" sz="2400" b="0" i="0" u="none" strike="noStrike" kern="1200" cap="none" spc="0" normalizeH="0" baseline="0" noProof="0" dirty="0">
              <a:ln>
                <a:noFill/>
              </a:ln>
              <a:solidFill>
                <a:prstClr val="black"/>
              </a:solidFill>
              <a:effectLst/>
              <a:uLnTx/>
              <a:uFillTx/>
              <a:latin typeface="Garamond" panose="020204040303010108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ru-RU" sz="2400" b="0" i="0" u="none" strike="noStrike" kern="1200" cap="none" spc="0" normalizeH="0" baseline="0" noProof="0" dirty="0">
                <a:ln>
                  <a:noFill/>
                </a:ln>
                <a:solidFill>
                  <a:prstClr val="black"/>
                </a:solidFill>
                <a:effectLst/>
                <a:uLnTx/>
                <a:uFillTx/>
                <a:latin typeface="Garamond" panose="02020404030301010803"/>
                <a:ea typeface="+mn-ea"/>
                <a:cs typeface="+mn-cs"/>
              </a:rPr>
              <a:t>Одна из распространённых ошибок при решении задачи про электроэнергию — просто умножить показания января на цену электроэнергии. Школьники получают при этом величину, превосходящую сто тысяч рублей, но не могут поймать себя на ошибке, так как не чувствуют величину этого числа. Важно привить школьникам умение анализировать полученный в задаче ответ с точки зрения здравого смысла</a:t>
            </a:r>
            <a:endParaRPr kumimoji="0" lang="ru-RU" sz="2400" b="0" i="0" u="none" strike="noStrike" kern="1200" cap="none" spc="0" normalizeH="0" baseline="0" noProof="0" dirty="0">
              <a:ln>
                <a:noFill/>
              </a:ln>
              <a:solidFill>
                <a:prstClr val="black"/>
              </a:solidFill>
              <a:effectLst/>
              <a:uLnTx/>
              <a:uFillTx/>
              <a:latin typeface="Garamond" panose="02020404030301010803"/>
              <a:ea typeface="+mn-ea"/>
              <a:cs typeface="+mn-cs"/>
            </a:endParaRP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1"/>
          <a:stretch>
            <a:fillRect/>
          </a:stretch>
        </p:blipFill>
        <p:spPr>
          <a:xfrm>
            <a:off x="1399032" y="822919"/>
            <a:ext cx="9784080" cy="560121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1"/>
          <a:stretch>
            <a:fillRect/>
          </a:stretch>
        </p:blipFill>
        <p:spPr>
          <a:xfrm>
            <a:off x="1845080" y="1319304"/>
            <a:ext cx="9414780" cy="440282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4" name="Рисунок 3"/>
          <p:cNvPicPr>
            <a:picLocks noChangeAspect="1"/>
          </p:cNvPicPr>
          <p:nvPr/>
        </p:nvPicPr>
        <p:blipFill>
          <a:blip r:embed="rId1"/>
          <a:stretch>
            <a:fillRect/>
          </a:stretch>
        </p:blipFill>
        <p:spPr>
          <a:xfrm>
            <a:off x="2740888" y="2171272"/>
            <a:ext cx="8197319" cy="1649237"/>
          </a:xfrm>
          <a:prstGeom prst="rect">
            <a:avLst/>
          </a:prstGeom>
        </p:spPr>
      </p:pic>
      <p:pic>
        <p:nvPicPr>
          <p:cNvPr id="5" name="Рисунок 4"/>
          <p:cNvPicPr>
            <a:picLocks noChangeAspect="1"/>
          </p:cNvPicPr>
          <p:nvPr/>
        </p:nvPicPr>
        <p:blipFill>
          <a:blip r:embed="rId2"/>
          <a:stretch>
            <a:fillRect/>
          </a:stretch>
        </p:blipFill>
        <p:spPr>
          <a:xfrm>
            <a:off x="3282009" y="4033933"/>
            <a:ext cx="3420152" cy="15546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Человеку необходимо понимать основную роль математики в современном обществе. </a:t>
            </a:r>
            <a:endParaRPr lang="ru-RU" dirty="0"/>
          </a:p>
        </p:txBody>
      </p:sp>
      <p:sp>
        <p:nvSpPr>
          <p:cNvPr id="3" name="Объект 2"/>
          <p:cNvSpPr>
            <a:spLocks noGrp="1"/>
          </p:cNvSpPr>
          <p:nvPr>
            <p:ph idx="1"/>
          </p:nvPr>
        </p:nvSpPr>
        <p:spPr/>
        <p:txBody>
          <a:bodyPr>
            <a:normAutofit/>
          </a:body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ru-RU" sz="3600"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rPr>
              <a:t>А также использовать математику для удовлетворения в текущем и в будущем потребностей присущих мыслящему гражданину.</a:t>
            </a:r>
            <a:r>
              <a:rPr kumimoji="0" lang="ru-RU" sz="3600" b="1" i="0" u="none" strike="noStrike" kern="1200" cap="none" spc="0" normalizeH="0" baseline="0" noProof="0" dirty="0">
                <a:ln>
                  <a:noFill/>
                </a:ln>
                <a:solidFill>
                  <a:prstClr val="black"/>
                </a:solidFill>
                <a:effectLst/>
                <a:uLnTx/>
                <a:uFillTx/>
                <a:latin typeface="Times New Roman" panose="02020603050405020304"/>
                <a:ea typeface="Calibri" panose="020F0502020204030204"/>
                <a:cs typeface="+mn-cs"/>
              </a:rPr>
              <a:t> </a:t>
            </a:r>
            <a:endParaRPr kumimoji="0" lang="ru-RU" sz="3600" b="1" i="0" u="none" strike="noStrike" kern="1200" cap="none" spc="0" normalizeH="0" baseline="0" noProof="0" dirty="0">
              <a:ln>
                <a:noFill/>
              </a:ln>
              <a:solidFill>
                <a:prstClr val="black"/>
              </a:solidFill>
              <a:effectLst/>
              <a:uLnTx/>
              <a:uFillTx/>
              <a:latin typeface="Times New Roman" panose="02020603050405020304"/>
              <a:ea typeface="Calibri" panose="020F0502020204030204"/>
              <a:cs typeface="+mn-cs"/>
            </a:endParaRPr>
          </a:p>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ru-RU" sz="3600" b="1" i="0" u="none" strike="noStrike" kern="1200" cap="none" spc="0" normalizeH="0" baseline="0" noProof="0" dirty="0">
                <a:ln>
                  <a:noFill/>
                </a:ln>
                <a:solidFill>
                  <a:prstClr val="black"/>
                </a:solidFill>
                <a:effectLst/>
                <a:uLnTx/>
                <a:uFillTx/>
                <a:latin typeface="Times New Roman" panose="02020603050405020304"/>
                <a:ea typeface="Calibri" panose="020F0502020204030204"/>
                <a:cs typeface="+mn-cs"/>
              </a:rPr>
              <a:t>То есть быть Функционально грамотной личностью.</a:t>
            </a:r>
            <a:endParaRPr lang="ru-RU" sz="36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1"/>
          <a:stretch>
            <a:fillRect/>
          </a:stretch>
        </p:blipFill>
        <p:spPr>
          <a:xfrm>
            <a:off x="2138596" y="736283"/>
            <a:ext cx="8972186" cy="538543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chemeClr val="tx1"/>
                </a:solidFill>
                <a:latin typeface="Times New Roman" panose="02020603050405020304" pitchFamily="18" charset="0"/>
                <a:cs typeface="Times New Roman" panose="02020603050405020304" pitchFamily="18" charset="0"/>
              </a:rPr>
              <a:t>Финансовая задача </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89212" y="1397285"/>
            <a:ext cx="8915400" cy="4513937"/>
          </a:xfrm>
        </p:spPr>
        <p:txBody>
          <a:bodyPr>
            <a:normAutofit lnSpcReduction="10000"/>
          </a:bodyPr>
          <a:lstStyle/>
          <a:p>
            <a:pPr marL="0" indent="0" algn="just">
              <a:buNone/>
            </a:pPr>
            <a:r>
              <a:rPr lang="ru-RU" sz="2400" b="0" i="0" dirty="0">
                <a:solidFill>
                  <a:srgbClr val="000000"/>
                </a:solidFill>
                <a:effectLst/>
                <a:latin typeface="Times New Roman" panose="02020603050405020304" pitchFamily="18" charset="0"/>
              </a:rPr>
              <a:t>15-го декабря планируется взять кредит в банке на 900 000 рублей на 13 месяцев. Условия его возврата таковы:</a:t>
            </a:r>
            <a:endParaRPr lang="ru-RU" sz="2400" b="0" i="0" dirty="0">
              <a:solidFill>
                <a:srgbClr val="000000"/>
              </a:solidFill>
              <a:effectLst/>
              <a:latin typeface="Times New Roman" panose="02020603050405020304" pitchFamily="18" charset="0"/>
            </a:endParaRPr>
          </a:p>
          <a:p>
            <a:pPr marL="0" indent="0" algn="just">
              <a:buNone/>
            </a:pPr>
            <a:r>
              <a:rPr lang="ru-RU" sz="2400" b="0" i="0" dirty="0">
                <a:solidFill>
                  <a:srgbClr val="000000"/>
                </a:solidFill>
                <a:effectLst/>
                <a:latin typeface="Times New Roman" panose="02020603050405020304" pitchFamily="18" charset="0"/>
              </a:rPr>
              <a:t>− 1-го числа каждого месяца долг возрастает на 3% по сравнению с концом предыдущего месяца;</a:t>
            </a:r>
            <a:endParaRPr lang="ru-RU" sz="2400" b="0" i="0" dirty="0">
              <a:solidFill>
                <a:srgbClr val="000000"/>
              </a:solidFill>
              <a:effectLst/>
              <a:latin typeface="Times New Roman" panose="02020603050405020304" pitchFamily="18" charset="0"/>
            </a:endParaRPr>
          </a:p>
          <a:p>
            <a:pPr marL="0" indent="0" algn="just">
              <a:buNone/>
            </a:pPr>
            <a:r>
              <a:rPr lang="ru-RU" sz="2400" b="0" i="0" dirty="0">
                <a:solidFill>
                  <a:srgbClr val="000000"/>
                </a:solidFill>
                <a:effectLst/>
                <a:latin typeface="Times New Roman" panose="02020603050405020304" pitchFamily="18" charset="0"/>
              </a:rPr>
              <a:t>− </a:t>
            </a:r>
            <a:r>
              <a:rPr lang="ru-RU" sz="2400" b="0" i="0" dirty="0" err="1">
                <a:solidFill>
                  <a:srgbClr val="000000"/>
                </a:solidFill>
                <a:effectLst/>
                <a:latin typeface="Times New Roman" panose="02020603050405020304" pitchFamily="18" charset="0"/>
              </a:rPr>
              <a:t>cо</a:t>
            </a:r>
            <a:r>
              <a:rPr lang="ru-RU" sz="2400" b="0" i="0" dirty="0">
                <a:solidFill>
                  <a:srgbClr val="000000"/>
                </a:solidFill>
                <a:effectLst/>
                <a:latin typeface="Times New Roman" panose="02020603050405020304" pitchFamily="18" charset="0"/>
              </a:rPr>
              <a:t> 2-го по 14-е число каждого месяца необходимо выплатить часть долга;</a:t>
            </a:r>
            <a:endParaRPr lang="ru-RU" sz="2400" b="0" i="0" dirty="0">
              <a:solidFill>
                <a:srgbClr val="000000"/>
              </a:solidFill>
              <a:effectLst/>
              <a:latin typeface="Times New Roman" panose="02020603050405020304" pitchFamily="18" charset="0"/>
            </a:endParaRPr>
          </a:p>
          <a:p>
            <a:pPr marL="0" indent="0" algn="just">
              <a:buNone/>
            </a:pPr>
            <a:r>
              <a:rPr lang="ru-RU" sz="2400" b="0" i="0" dirty="0">
                <a:solidFill>
                  <a:srgbClr val="000000"/>
                </a:solidFill>
                <a:effectLst/>
                <a:latin typeface="Times New Roman" panose="02020603050405020304" pitchFamily="18" charset="0"/>
              </a:rPr>
              <a:t>− 15-го числа с 1 по 12 месяц долг должен уменьшаться на одну и ту же сумму;</a:t>
            </a:r>
            <a:endParaRPr lang="ru-RU" sz="2400" b="0" i="0" dirty="0">
              <a:solidFill>
                <a:srgbClr val="000000"/>
              </a:solidFill>
              <a:effectLst/>
              <a:latin typeface="Times New Roman" panose="02020603050405020304" pitchFamily="18" charset="0"/>
            </a:endParaRPr>
          </a:p>
          <a:p>
            <a:pPr marL="0" indent="0" algn="just">
              <a:buNone/>
            </a:pPr>
            <a:r>
              <a:rPr lang="ru-RU" sz="2400" b="0" i="0" dirty="0">
                <a:solidFill>
                  <a:srgbClr val="000000"/>
                </a:solidFill>
                <a:effectLst/>
                <a:latin typeface="Times New Roman" panose="02020603050405020304" pitchFamily="18" charset="0"/>
              </a:rPr>
              <a:t>− 15-го числа 13 месяца долг должен быть погашен.</a:t>
            </a:r>
            <a:endParaRPr lang="ru-RU" sz="2400" b="0" i="0" dirty="0">
              <a:solidFill>
                <a:srgbClr val="000000"/>
              </a:solidFill>
              <a:effectLst/>
              <a:latin typeface="Times New Roman" panose="02020603050405020304" pitchFamily="18" charset="0"/>
            </a:endParaRPr>
          </a:p>
          <a:p>
            <a:pPr marL="0" indent="0" algn="just">
              <a:buNone/>
            </a:pPr>
            <a:r>
              <a:rPr lang="ru-RU" sz="2400" b="0" i="0" dirty="0">
                <a:solidFill>
                  <a:srgbClr val="000000"/>
                </a:solidFill>
                <a:effectLst/>
                <a:latin typeface="Times New Roman" panose="02020603050405020304" pitchFamily="18" charset="0"/>
              </a:rPr>
              <a:t>Сколько тысяч рублей составляет долг на 15 число 12 месяца, если всего было выплачено 1134 тысяч рублей?</a:t>
            </a:r>
            <a:endParaRPr lang="ru-RU" sz="2400" b="0" i="0" dirty="0">
              <a:solidFill>
                <a:srgbClr val="000000"/>
              </a:solidFill>
              <a:effectLst/>
              <a:latin typeface="Times New Roman" panose="02020603050405020304" pitchFamily="18" charset="0"/>
            </a:endParaRP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kumimoji="0" lang="ru-RU" sz="3600" b="0" i="0" u="none" strike="noStrike" kern="1200" cap="none" spc="0" normalizeH="0" baseline="0" noProof="0" dirty="0">
                <a:ln>
                  <a:noFill/>
                </a:ln>
                <a:solidFill>
                  <a:prstClr val="black"/>
                </a:solidFill>
                <a:effectLst/>
                <a:uLnTx/>
                <a:uFillTx/>
                <a:latin typeface="Calibri" panose="020F0502020204030204"/>
                <a:ea typeface="+mj-ea"/>
                <a:cs typeface="+mj-cs"/>
              </a:rPr>
              <a:t>Тип задачи «Участок»</a:t>
            </a:r>
            <a:endParaRPr lang="ru-RU" dirty="0"/>
          </a:p>
        </p:txBody>
      </p:sp>
      <p:sp>
        <p:nvSpPr>
          <p:cNvPr id="5" name="Объект 4"/>
          <p:cNvSpPr>
            <a:spLocks noGrp="1"/>
          </p:cNvSpPr>
          <p:nvPr>
            <p:ph sz="half" idx="1"/>
          </p:nvPr>
        </p:nvSpPr>
        <p:spPr/>
        <p:txBody>
          <a:bodyPr>
            <a:normAutofit/>
          </a:bodyPr>
          <a:lstStyle/>
          <a:p>
            <a:endParaRPr lang="ru-RU" dirty="0"/>
          </a:p>
        </p:txBody>
      </p:sp>
      <p:sp>
        <p:nvSpPr>
          <p:cNvPr id="6" name="Объект 5"/>
          <p:cNvSpPr>
            <a:spLocks noGrp="1"/>
          </p:cNvSpPr>
          <p:nvPr>
            <p:ph sz="half" idx="2"/>
          </p:nvPr>
        </p:nvSpPr>
        <p:spPr>
          <a:xfrm>
            <a:off x="5733380" y="1335640"/>
            <a:ext cx="5771231" cy="5332288"/>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ru-RU" sz="1650" b="0" i="0" u="none" strike="noStrike" kern="1200" cap="none" spc="0" normalizeH="0" baseline="0" noProof="0" dirty="0">
                <a:ln>
                  <a:noFill/>
                </a:ln>
                <a:solidFill>
                  <a:srgbClr val="000000"/>
                </a:solidFill>
                <a:effectLst/>
                <a:uLnTx/>
                <a:uFillTx/>
                <a:latin typeface="Verdana" panose="020B0604030504040204"/>
                <a:ea typeface="+mn-ea"/>
                <a:cs typeface="+mn-cs"/>
              </a:rPr>
              <a:t>На </a:t>
            </a:r>
            <a:r>
              <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плане изображено домохозяйство по адресу: с. </a:t>
            </a:r>
            <a:r>
              <a:rPr kumimoji="0" lang="ru-RU" sz="1650" b="0" i="0" u="none" strike="noStrike" kern="1200" cap="none" spc="0" normalizeH="0" baseline="0" noProof="0" dirty="0" err="1">
                <a:ln>
                  <a:noFill/>
                </a:ln>
                <a:solidFill>
                  <a:srgbClr val="000000"/>
                </a:solidFill>
                <a:effectLst/>
                <a:uLnTx/>
                <a:uFillTx/>
                <a:latin typeface="Times New Roman" panose="02020603050405020304" pitchFamily="18" charset="0"/>
                <a:ea typeface="+mn-ea"/>
                <a:cs typeface="Times New Roman" panose="02020603050405020304" pitchFamily="18" charset="0"/>
              </a:rPr>
              <a:t>Корнеево</a:t>
            </a:r>
            <a:r>
              <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улица Парковая, д. 3 (сторона каждой клетки на плане равна 1 м). Участок имеет прямоугольную форму. Выезд и въезд осуществляются через единственные ворота.</a:t>
            </a:r>
            <a:endPar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При входе на участок слева от ворот находится веранда, отмеченная на плане цифрой 6. Площадь, занятая верандой, равна 9 кв. м.</a:t>
            </a:r>
            <a:endPar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Жилой дом находится в глубине территории. Помимо веранды и жилого дома, на участке имеются будка, имеющая наименьшую площадь на участке, и теплица, построенные на территории огорода (огород отмечен цифрой 2). Также в центре участка перед домом расположен пруд, а справа от него гараж.</a:t>
            </a:r>
            <a:endPar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Все дорожки внутри участка вымощены тротуарной плиткой размером 0,5 м × 0,5 м. Перед верандой имеется площадка, вымощенная такой же плиткой.</a:t>
            </a:r>
            <a:endPar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ru-RU" sz="165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На участке планируется провести электричество</a:t>
            </a:r>
            <a:r>
              <a:rPr kumimoji="0" lang="ru-RU" sz="16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a:t>
            </a:r>
            <a:endParaRPr kumimoji="0" lang="ru-RU" sz="16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endParaRPr lang="ru-RU" dirty="0"/>
          </a:p>
        </p:txBody>
      </p:sp>
      <p:pic>
        <p:nvPicPr>
          <p:cNvPr id="7" name="Picture 2"/>
          <p:cNvPicPr>
            <a:picLocks noChangeAspect="1" noChangeArrowheads="1"/>
          </p:cNvPicPr>
          <p:nvPr/>
        </p:nvPicPr>
        <p:blipFill rotWithShape="1">
          <a:blip r:embed="rId1">
            <a:extLst>
              <a:ext uri="{BEBA8EAE-BF5A-486C-A8C5-ECC9F3942E4B}">
                <a14:imgProps xmlns:a14="http://schemas.microsoft.com/office/drawing/2010/main">
                  <a14:imgLayer r:embed="rId2">
                    <a14:imgEffect>
                      <a14:sharpenSoften amount="50000"/>
                    </a14:imgEffect>
                  </a14:imgLayer>
                </a14:imgProps>
              </a:ext>
              <a:ext uri="{28A0092B-C50C-407E-A947-70E740481C1C}">
                <a14:useLocalDpi xmlns:a14="http://schemas.microsoft.com/office/drawing/2010/main" val="0"/>
              </a:ext>
            </a:extLst>
          </a:blip>
          <a:srcRect l="45915" t="14583" r="22928" b="40834"/>
          <a:stretch>
            <a:fillRect/>
          </a:stretch>
        </p:blipFill>
        <p:spPr bwMode="auto">
          <a:xfrm>
            <a:off x="1679540" y="1555814"/>
            <a:ext cx="4053840" cy="3261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9229" y="1497923"/>
            <a:ext cx="11287594" cy="369332"/>
          </a:xfrm>
          <a:prstGeom prst="rect">
            <a:avLst/>
          </a:prstGeom>
        </p:spPr>
        <p:txBody>
          <a:bodyPr wrap="square">
            <a:spAutoFit/>
          </a:bodyPr>
          <a:lstStyle/>
          <a:p>
            <a:endParaRPr lang="ru-RU" dirty="0"/>
          </a:p>
        </p:txBody>
      </p:sp>
      <p:sp>
        <p:nvSpPr>
          <p:cNvPr id="6145" name="Rectangle 1"/>
          <p:cNvSpPr>
            <a:spLocks noChangeArrowheads="1"/>
          </p:cNvSpPr>
          <p:nvPr/>
        </p:nvSpPr>
        <p:spPr bwMode="auto">
          <a:xfrm>
            <a:off x="359229" y="328372"/>
            <a:ext cx="11397341" cy="86177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ru-RU" sz="32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Тип задания «Тарифы»</a:t>
            </a:r>
            <a:endParaRPr kumimoji="0" lang="ru-RU" sz="32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pPr>
            <a:endParaRPr kumimoji="0" lang="ru-RU"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59229" y="1328358"/>
            <a:ext cx="11397341" cy="1477328"/>
          </a:xfrm>
          <a:prstGeom prst="rect">
            <a:avLst/>
          </a:prstGeom>
        </p:spPr>
        <p:txBody>
          <a:bodyPr wrap="square">
            <a:spAutoFit/>
          </a:bodyPr>
          <a:lstStyle/>
          <a:p>
            <a:r>
              <a:rPr lang="ru-RU" dirty="0"/>
              <a:t>На графике точками изображено количество минут, потраченных на исходящие вызовы, и количество гигабайтов мобильного интернета, израсходованных абонентом в процессе пользования смартфоном, за каждый месяц 2018 года. Для удобства точки, соответствующие минутам и гигабайтам, соединены сплошными и пунктирными линиями соответственно.</a:t>
            </a:r>
            <a:endParaRPr lang="ru-RU" dirty="0"/>
          </a:p>
          <a:p>
            <a:endParaRPr lang="ru-RU" dirty="0"/>
          </a:p>
        </p:txBody>
      </p:sp>
      <p:pic>
        <p:nvPicPr>
          <p:cNvPr id="6" name="Рисунок 5"/>
          <p:cNvPicPr>
            <a:picLocks noChangeAspect="1"/>
          </p:cNvPicPr>
          <p:nvPr/>
        </p:nvPicPr>
        <p:blipFill>
          <a:blip r:embed="rId1"/>
          <a:stretch>
            <a:fillRect/>
          </a:stretch>
        </p:blipFill>
        <p:spPr>
          <a:xfrm>
            <a:off x="359229" y="3082684"/>
            <a:ext cx="5995714" cy="3023344"/>
          </a:xfrm>
          <a:prstGeom prst="rect">
            <a:avLst/>
          </a:prstGeom>
        </p:spPr>
      </p:pic>
      <p:sp>
        <p:nvSpPr>
          <p:cNvPr id="7" name="Прямоугольник 6"/>
          <p:cNvSpPr/>
          <p:nvPr/>
        </p:nvSpPr>
        <p:spPr>
          <a:xfrm>
            <a:off x="5943600" y="2621020"/>
            <a:ext cx="6126480" cy="646331"/>
          </a:xfrm>
          <a:prstGeom prst="rect">
            <a:avLst/>
          </a:prstGeom>
        </p:spPr>
        <p:txBody>
          <a:bodyPr wrap="square">
            <a:spAutoFit/>
          </a:bodyPr>
          <a:lstStyle/>
          <a:p>
            <a:r>
              <a:rPr lang="ru-RU" dirty="0"/>
              <a:t>1.Определите, какие месяцы соответствуют указанному в таблице количеству израсходованных гигабайтов.</a:t>
            </a:r>
            <a:endParaRPr lang="ru-RU" dirty="0"/>
          </a:p>
        </p:txBody>
      </p:sp>
      <p:sp>
        <p:nvSpPr>
          <p:cNvPr id="8" name="Прямоугольник 7"/>
          <p:cNvSpPr/>
          <p:nvPr/>
        </p:nvSpPr>
        <p:spPr>
          <a:xfrm>
            <a:off x="6057899" y="3544349"/>
            <a:ext cx="6050280" cy="923330"/>
          </a:xfrm>
          <a:prstGeom prst="rect">
            <a:avLst/>
          </a:prstGeom>
        </p:spPr>
        <p:txBody>
          <a:bodyPr wrap="square">
            <a:spAutoFit/>
          </a:bodyPr>
          <a:lstStyle/>
          <a:p>
            <a:pPr marR="0" algn="ctr"/>
            <a:r>
              <a:rPr lang="ru-RU" b="1" dirty="0" err="1">
                <a:solidFill>
                  <a:srgbClr val="000000"/>
                </a:solidFill>
                <a:latin typeface="Times New Roman" panose="02020603050405020304" pitchFamily="18" charset="0"/>
              </a:rPr>
              <a:t>Израсходо</a:t>
            </a:r>
            <a:r>
              <a:rPr lang="ru-RU" b="1" dirty="0">
                <a:solidFill>
                  <a:srgbClr val="000000"/>
                </a:solidFill>
                <a:latin typeface="Times New Roman" panose="02020603050405020304" pitchFamily="18" charset="0"/>
              </a:rPr>
              <a:t> </a:t>
            </a:r>
            <a:endParaRPr lang="ru-RU" dirty="0">
              <a:solidFill>
                <a:srgbClr val="000000"/>
              </a:solidFill>
              <a:latin typeface="Times New Roman" panose="02020603050405020304" pitchFamily="18" charset="0"/>
            </a:endParaRPr>
          </a:p>
          <a:p>
            <a:r>
              <a:rPr lang="ru-RU" b="1" dirty="0">
                <a:solidFill>
                  <a:srgbClr val="000000"/>
                </a:solidFill>
                <a:latin typeface="Times New Roman" panose="02020603050405020304" pitchFamily="18" charset="0"/>
              </a:rPr>
              <a:t>ванные минуты </a:t>
            </a:r>
            <a:r>
              <a:rPr lang="ru-RU"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175 мин </a:t>
            </a:r>
            <a:r>
              <a:rPr lang="ru-RU"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225 мин </a:t>
            </a:r>
            <a:r>
              <a:rPr lang="ru-RU"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275 мин </a:t>
            </a:r>
            <a:r>
              <a:rPr lang="ru-RU"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350 мин </a:t>
            </a:r>
            <a:r>
              <a:rPr lang="ru-RU" dirty="0">
                <a:solidFill>
                  <a:srgbClr val="000000"/>
                </a:solidFill>
                <a:latin typeface="Times New Roman" panose="02020603050405020304" pitchFamily="18" charset="0"/>
              </a:rPr>
              <a:t>	</a:t>
            </a:r>
            <a:endParaRPr lang="ru-RU" dirty="0">
              <a:solidFill>
                <a:srgbClr val="000000"/>
              </a:solidFill>
              <a:latin typeface="Times New Roman" panose="02020603050405020304" pitchFamily="18" charset="0"/>
            </a:endParaRPr>
          </a:p>
          <a:p>
            <a:r>
              <a:rPr lang="ru-RU" b="1" dirty="0">
                <a:solidFill>
                  <a:srgbClr val="000000"/>
                </a:solidFill>
                <a:latin typeface="Times New Roman" panose="02020603050405020304" pitchFamily="18" charset="0"/>
              </a:rPr>
              <a:t>Номера месяцев </a:t>
            </a:r>
            <a:r>
              <a:rPr lang="ru-RU" dirty="0">
                <a:solidFill>
                  <a:srgbClr val="000000"/>
                </a:solidFill>
                <a:latin typeface="Times New Roman" panose="02020603050405020304" pitchFamily="18" charset="0"/>
              </a:rPr>
              <a:t>	</a:t>
            </a:r>
            <a:endParaRPr lang="ru-RU" dirty="0">
              <a:solidFill>
                <a:srgbClr val="000000"/>
              </a:solidFill>
              <a:latin typeface="Times New Roman" panose="02020603050405020304" pitchFamily="18" charset="0"/>
            </a:endParaRPr>
          </a:p>
        </p:txBody>
      </p:sp>
      <p:sp>
        <p:nvSpPr>
          <p:cNvPr id="9" name="Прямоугольник 8"/>
          <p:cNvSpPr/>
          <p:nvPr/>
        </p:nvSpPr>
        <p:spPr>
          <a:xfrm>
            <a:off x="6057900" y="4467679"/>
            <a:ext cx="5995714" cy="2031325"/>
          </a:xfrm>
          <a:prstGeom prst="rect">
            <a:avLst/>
          </a:prstGeom>
        </p:spPr>
        <p:txBody>
          <a:bodyPr wrap="square">
            <a:spAutoFit/>
          </a:bodyPr>
          <a:lstStyle/>
          <a:p>
            <a:r>
              <a:rPr lang="ru-RU" dirty="0"/>
              <a:t>Заполните таблицу, в ответ запишите подряд числа,</a:t>
            </a:r>
            <a:endParaRPr lang="ru-RU" dirty="0"/>
          </a:p>
          <a:p>
            <a:r>
              <a:rPr lang="ru-RU" dirty="0"/>
              <a:t>соответствующие номерам месяцев, без пробелов, запятых</a:t>
            </a:r>
            <a:endParaRPr lang="ru-RU" dirty="0"/>
          </a:p>
          <a:p>
            <a:r>
              <a:rPr lang="ru-RU" dirty="0"/>
              <a:t>и других дополнительных символов (например, для мая,</a:t>
            </a:r>
            <a:endParaRPr lang="ru-RU" dirty="0"/>
          </a:p>
          <a:p>
            <a:r>
              <a:rPr lang="ru-RU" dirty="0"/>
              <a:t>января, ноября, августа, в ответ нужно записать число 51118).</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4160" y="471716"/>
            <a:ext cx="11399520" cy="584775"/>
          </a:xfrm>
          <a:prstGeom prst="rect">
            <a:avLst/>
          </a:prstGeom>
        </p:spPr>
        <p:txBody>
          <a:bodyPr wrap="square">
            <a:spAutoFit/>
          </a:bodyPr>
          <a:lstStyle/>
          <a:p>
            <a:pPr algn="ctr"/>
            <a:r>
              <a:rPr lang="ru-RU" sz="3200" b="1" dirty="0">
                <a:solidFill>
                  <a:srgbClr val="000000"/>
                </a:solidFill>
                <a:latin typeface="Times New Roman" panose="02020603050405020304" pitchFamily="18" charset="0"/>
                <a:ea typeface="Times New Roman" panose="02020603050405020304" pitchFamily="18" charset="0"/>
              </a:rPr>
              <a:t>Тип задания «Шины». </a:t>
            </a:r>
            <a:endParaRPr lang="ru-RU" sz="3200" b="1" dirty="0"/>
          </a:p>
        </p:txBody>
      </p:sp>
      <p:sp>
        <p:nvSpPr>
          <p:cNvPr id="3" name="Прямоугольник 2"/>
          <p:cNvSpPr/>
          <p:nvPr/>
        </p:nvSpPr>
        <p:spPr>
          <a:xfrm>
            <a:off x="264160" y="1118047"/>
            <a:ext cx="11821160" cy="5632311"/>
          </a:xfrm>
          <a:prstGeom prst="rect">
            <a:avLst/>
          </a:prstGeom>
        </p:spPr>
        <p:txBody>
          <a:bodyPr wrap="square">
            <a:spAutoFit/>
          </a:bodyPr>
          <a:lstStyle/>
          <a:p>
            <a:r>
              <a:rPr lang="ru-RU" dirty="0"/>
              <a:t>Для маркировки автомобильных шин применяется единая система обозначений (см. рис. 1). Первое число означает ширину В шины (ширину протектора) в миллиметрах (см. рис.2). Второе число —высота боковины Н в процентах к ширине шины.</a:t>
            </a:r>
            <a:endParaRPr lang="ru-RU" dirty="0"/>
          </a:p>
          <a:p>
            <a:r>
              <a:rPr lang="ru-RU" dirty="0"/>
              <a:t>Последующая буква означает</a:t>
            </a:r>
            <a:endParaRPr lang="ru-RU" dirty="0"/>
          </a:p>
          <a:p>
            <a:r>
              <a:rPr lang="ru-RU" dirty="0"/>
              <a:t>конструкцию шины.</a:t>
            </a:r>
            <a:endParaRPr lang="ru-RU" dirty="0"/>
          </a:p>
          <a:p>
            <a:r>
              <a:rPr lang="ru-RU" dirty="0"/>
              <a:t>Например, буква R значит,</a:t>
            </a:r>
            <a:endParaRPr lang="ru-RU" dirty="0"/>
          </a:p>
          <a:p>
            <a:r>
              <a:rPr lang="ru-RU" dirty="0"/>
              <a:t>что шина радиальная,</a:t>
            </a:r>
            <a:endParaRPr lang="ru-RU" dirty="0"/>
          </a:p>
          <a:p>
            <a:r>
              <a:rPr lang="ru-RU" dirty="0"/>
              <a:t>то есть нити каркаса в боковине шины расположены</a:t>
            </a:r>
            <a:endParaRPr lang="ru-RU" dirty="0"/>
          </a:p>
          <a:p>
            <a:r>
              <a:rPr lang="ru-RU" dirty="0"/>
              <a:t>Вдоль радиусов колеса. На всех легковых автомобилях</a:t>
            </a:r>
            <a:endParaRPr lang="ru-RU" dirty="0"/>
          </a:p>
          <a:p>
            <a:r>
              <a:rPr lang="ru-RU" dirty="0"/>
              <a:t>применяются шины радиальной конструкции За</a:t>
            </a:r>
            <a:endParaRPr lang="ru-RU" dirty="0"/>
          </a:p>
          <a:p>
            <a:r>
              <a:rPr lang="ru-RU" dirty="0"/>
              <a:t>обозначением типа конструкции шины идёт число,</a:t>
            </a:r>
            <a:endParaRPr lang="ru-RU" dirty="0"/>
          </a:p>
          <a:p>
            <a:r>
              <a:rPr lang="ru-RU" dirty="0"/>
              <a:t>указывающее диаметр диска колеса в дюймах</a:t>
            </a:r>
            <a:endParaRPr lang="ru-RU" dirty="0"/>
          </a:p>
          <a:p>
            <a:r>
              <a:rPr lang="ru-RU" dirty="0"/>
              <a:t>(в одном дюйме 25,4 мм). По сути, это диаметр d</a:t>
            </a:r>
            <a:endParaRPr lang="ru-RU" dirty="0"/>
          </a:p>
          <a:p>
            <a:r>
              <a:rPr lang="ru-RU" dirty="0"/>
              <a:t>внутреннего отверстия в шине. Таким образом,</a:t>
            </a:r>
            <a:endParaRPr lang="ru-RU" dirty="0"/>
          </a:p>
          <a:p>
            <a:r>
              <a:rPr lang="ru-RU" dirty="0"/>
              <a:t>общий диаметр колеса D легко найти, зная диаметр диска и высоту боковины.</a:t>
            </a:r>
            <a:endParaRPr lang="ru-RU" dirty="0"/>
          </a:p>
          <a:p>
            <a:r>
              <a:rPr lang="ru-RU" dirty="0"/>
              <a:t>Последний символ в маркировке — индекс скорости. Возможны дополнительные маркировки, означающие допустимую нагрузку на шину, сезонность использования и тип дорожного покрытия, где рекомендуется использовать шину.</a:t>
            </a:r>
            <a:endParaRPr lang="ru-RU" dirty="0"/>
          </a:p>
          <a:p>
            <a:r>
              <a:rPr lang="ru-RU" dirty="0"/>
              <a:t>Завод производит автомобили и устанавливает на них шины с маркировкой: 225/60 R18. Завод допускает установку шин с другими маркировками. В таблице показаны разрешённые размеры шин. 31</a:t>
            </a:r>
            <a:endParaRPr lang="ru-RU" dirty="0"/>
          </a:p>
        </p:txBody>
      </p:sp>
      <p:pic>
        <p:nvPicPr>
          <p:cNvPr id="4" name="Рисунок 3"/>
          <p:cNvPicPr>
            <a:picLocks noChangeAspect="1"/>
          </p:cNvPicPr>
          <p:nvPr/>
        </p:nvPicPr>
        <p:blipFill>
          <a:blip r:embed="rId1"/>
          <a:stretch>
            <a:fillRect/>
          </a:stretch>
        </p:blipFill>
        <p:spPr>
          <a:xfrm>
            <a:off x="5363361" y="1834710"/>
            <a:ext cx="4166513" cy="1092469"/>
          </a:xfrm>
          <a:prstGeom prst="rect">
            <a:avLst/>
          </a:prstGeom>
        </p:spPr>
      </p:pic>
      <p:pic>
        <p:nvPicPr>
          <p:cNvPr id="5" name="Рисунок 4"/>
          <p:cNvPicPr>
            <a:picLocks noChangeAspect="1"/>
          </p:cNvPicPr>
          <p:nvPr/>
        </p:nvPicPr>
        <p:blipFill>
          <a:blip r:embed="rId2"/>
          <a:stretch>
            <a:fillRect/>
          </a:stretch>
        </p:blipFill>
        <p:spPr>
          <a:xfrm>
            <a:off x="9529874" y="2102801"/>
            <a:ext cx="1880012" cy="259143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226031"/>
            <a:ext cx="8911687" cy="720747"/>
          </a:xfrm>
        </p:spPr>
        <p:txBody>
          <a:bodyPr/>
          <a:lstStyle/>
          <a:p>
            <a:pPr algn="ctr"/>
            <a:r>
              <a:rPr lang="ru-RU" b="1" dirty="0">
                <a:solidFill>
                  <a:schemeClr val="tx1"/>
                </a:solidFill>
                <a:latin typeface="Times New Roman" panose="02020603050405020304" pitchFamily="18" charset="0"/>
                <a:cs typeface="Times New Roman" panose="02020603050405020304" pitchFamily="18" charset="0"/>
              </a:rPr>
              <a:t>Тип задания «Теплицы»</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10966" y="1284270"/>
            <a:ext cx="11093646" cy="2845941"/>
          </a:xfrm>
        </p:spPr>
        <p:txBody>
          <a:bodyPr>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Сергей Петрович решил построить на дачном участке</a:t>
            </a:r>
            <a:endPar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 теплицу длиной 4м</a:t>
            </a:r>
            <a:r>
              <a:rPr kumimoji="0" lang="ru-RU" sz="2200" i="0" u="none"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a:t>
            </a: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Для этого сделал прямоугольный фундамент. Для каркаса теплицы Сергей Петрович заказал металлические  </a:t>
            </a: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дуги в форме полуокружностей длиной 5м</a:t>
            </a:r>
            <a:endPar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ru-RU" sz="2200" i="0" u="none"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 </a:t>
            </a: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каждая и покрытие для обтяжки. Отдельно требуется купить пленку для передней и задней стенок  теплицы. В передней стенке планируется </a:t>
            </a: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вход</a:t>
            </a: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показанный на рисунке</a:t>
            </a:r>
            <a:endPar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ru-RU" sz="2200" i="0" u="none"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 </a:t>
            </a: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прямоугольником ВСС1В1</a:t>
            </a:r>
            <a:r>
              <a:rPr kumimoji="0" lang="ru-RU" sz="2200" i="0" u="none"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 </a:t>
            </a: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где точки В,О,С делят отрезок А</a:t>
            </a:r>
            <a:r>
              <a:rPr kumimoji="0" lang="en-US"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 </a:t>
            </a:r>
            <a:endPar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на четыре равные части. Внутри теплицы Сергей Петрович планирует сделать </a:t>
            </a: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три грядки по длине теплицы </a:t>
            </a: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одну центральную широкую грядку и две узкие грядки по краям. Между грядками будут </a:t>
            </a: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дорожки  шириной 40см</a:t>
            </a:r>
            <a:r>
              <a:rPr kumimoji="0" lang="ru-RU" sz="22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для которых необходимо купить </a:t>
            </a: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тротуарную плитку</a:t>
            </a:r>
            <a:r>
              <a:rPr kumimoji="0" lang="ru-RU" sz="2200" i="0" u="none"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 </a:t>
            </a:r>
            <a:r>
              <a:rPr kumimoji="0" lang="ru-RU" sz="2200" i="0" u="sng" strike="noStrike" kern="1200" cap="none" spc="0" normalizeH="0" baseline="0" noProof="0" dirty="0">
                <a:ln>
                  <a:noFill/>
                </a:ln>
                <a:solidFill>
                  <a:srgbClr val="009900"/>
                </a:solidFill>
                <a:effectLst/>
                <a:uLnTx/>
                <a:uFillTx/>
                <a:latin typeface="Times New Roman" panose="02020603050405020304" pitchFamily="18" charset="0"/>
                <a:cs typeface="Times New Roman" panose="02020603050405020304" pitchFamily="18" charset="0"/>
              </a:rPr>
              <a:t>размером 20смХ20см</a:t>
            </a:r>
            <a:r>
              <a:rPr kumimoji="0" lang="ru-RU" sz="220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endParaRPr kumimoji="0" lang="ru-RU" sz="220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defRPr/>
            </a:pPr>
            <a:endParaRPr kumimoji="0" lang="ru-RU" sz="20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ru-RU" sz="18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 </a:t>
            </a:r>
            <a:endParaRPr lang="ru-RU" dirty="0"/>
          </a:p>
        </p:txBody>
      </p:sp>
      <p:pic>
        <p:nvPicPr>
          <p:cNvPr id="4" name="Рисунок 3"/>
          <p:cNvPicPr>
            <a:picLocks noChangeAspect="1"/>
          </p:cNvPicPr>
          <p:nvPr/>
        </p:nvPicPr>
        <p:blipFill>
          <a:blip r:embed="rId1"/>
          <a:stretch>
            <a:fillRect/>
          </a:stretch>
        </p:blipFill>
        <p:spPr>
          <a:xfrm>
            <a:off x="6859057" y="3997737"/>
            <a:ext cx="4645555" cy="249957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246580"/>
            <a:ext cx="8911687" cy="700198"/>
          </a:xfrm>
        </p:spPr>
        <p:txBody>
          <a:bodyPr>
            <a:normAutofit/>
          </a:bodyPr>
          <a:lstStyle/>
          <a:p>
            <a:pPr algn="ctr"/>
            <a:r>
              <a:rPr lang="ru-RU" b="1" dirty="0">
                <a:latin typeface="Times New Roman" panose="02020603050405020304" pitchFamily="18" charset="0"/>
                <a:cs typeface="Times New Roman" panose="02020603050405020304" pitchFamily="18" charset="0"/>
              </a:rPr>
              <a:t>Тип заданий «Форматы листов»</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28773" y="1345916"/>
            <a:ext cx="11175839" cy="3801438"/>
          </a:xfrm>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Общепринятые форматы листов бумаги обозначают буквой A </a:t>
            </a: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и цифрой: A0, A1, A2 и</a:t>
            </a:r>
            <a:r>
              <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так далее. Если лист формата A0</a:t>
            </a: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разрезать пополам,</a:t>
            </a:r>
            <a:r>
              <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получаются два листа формата A1.</a:t>
            </a: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sng"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Если лист A1 разрезать пополам, получаются</a:t>
            </a:r>
            <a:r>
              <a:rPr kumimoji="0" lang="en-US" sz="2400" b="1" i="0" u="sng"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sng"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два листа</a:t>
            </a:r>
            <a:endParaRPr kumimoji="0" lang="en-US" sz="2400" b="1" i="0" u="sng"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sng"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формата A2 и так далее</a:t>
            </a: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При этом</a:t>
            </a:r>
            <a:r>
              <a:rPr kumimoji="0" lang="en-US"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отношение</a:t>
            </a:r>
            <a:r>
              <a:rPr kumimoji="0" lang="en-US"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длины листа</a:t>
            </a:r>
            <a:endParaRPr kumimoji="0" lang="en-US"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к его ширине у всех</a:t>
            </a:r>
            <a:r>
              <a:rPr kumimoji="0" lang="en-US"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форматов, обозначенных буквой A, одно</a:t>
            </a:r>
            <a:endParaRPr kumimoji="0" lang="en-US"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99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и то же</a:t>
            </a: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(то есть листы всех форматов подобны друг другу). </a:t>
            </a: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Это сделано</a:t>
            </a:r>
            <a:r>
              <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специально — чтобы можно было сохранить </a:t>
            </a: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пропорции текста на листе при изменении формата бумаги</a:t>
            </a: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ru-RU"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(размер шрифта при этом тоже соответственно изменяется). </a:t>
            </a:r>
            <a:endParaRPr kumimoji="0" lang="en-US" sz="24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1"/>
          <a:stretch>
            <a:fillRect/>
          </a:stretch>
        </p:blipFill>
        <p:spPr>
          <a:xfrm>
            <a:off x="7222732" y="4516410"/>
            <a:ext cx="4969267" cy="258650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993187" y="195209"/>
            <a:ext cx="9511425" cy="1709791"/>
          </a:xfrm>
        </p:spPr>
        <p:txBody>
          <a:bodyPr>
            <a:noAutofit/>
          </a:bodyPr>
          <a:lstStyle/>
          <a:p>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Работа над формированием математической грамотности основана на следующих положениях: </a:t>
            </a:r>
            <a:b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p:txBody>
          <a:bodyPr/>
          <a:lstStyle/>
          <a:p>
            <a:pPr lvl="0">
              <a:lnSpc>
                <a:spcPct val="107000"/>
              </a:lnSpc>
              <a:buFont typeface="Wingdings" panose="05000000000000000000" pitchFamily="2" charset="2"/>
              <a:buChar char="§"/>
            </a:pPr>
            <a:r>
              <a:rPr lang="ru-RU"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обучение математическому моделированию;</a:t>
            </a:r>
            <a:endParaRPr lang="ru-RU"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Wingdings" panose="05000000000000000000" pitchFamily="2" charset="2"/>
              <a:buChar char="§"/>
            </a:pPr>
            <a:r>
              <a:rPr lang="ru-RU"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сочетание теоретических и практических знаний; </a:t>
            </a:r>
            <a:endParaRPr lang="ru-RU"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Wingdings" panose="05000000000000000000" pitchFamily="2" charset="2"/>
              <a:buChar char="§"/>
            </a:pPr>
            <a:r>
              <a:rPr lang="ru-RU"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личная значимость приобретаемых знаний; </a:t>
            </a:r>
            <a:endParaRPr lang="ru-RU"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Wingdings" panose="05000000000000000000" pitchFamily="2" charset="2"/>
              <a:buChar char="§"/>
            </a:pPr>
            <a:r>
              <a:rPr lang="ru-RU"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обогащение социального опыта; </a:t>
            </a:r>
            <a:endParaRPr lang="ru-RU"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Wingdings" panose="05000000000000000000" pitchFamily="2" charset="2"/>
              <a:buChar char="§"/>
            </a:pPr>
            <a:r>
              <a:rPr lang="ru-RU"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межпредметная интеграция; </a:t>
            </a:r>
            <a:endParaRPr lang="ru-RU"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800"/>
              </a:spcAft>
              <a:buFont typeface="Wingdings" panose="05000000000000000000" pitchFamily="2" charset="2"/>
              <a:buChar char="§"/>
            </a:pPr>
            <a:r>
              <a:rPr lang="ru-RU"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освоение </a:t>
            </a:r>
            <a:r>
              <a:rPr lang="ru-RU" sz="28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метадеятельности</a:t>
            </a:r>
            <a:r>
              <a:rPr lang="ru-RU"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1399" y="624109"/>
            <a:ext cx="9953214" cy="1163593"/>
          </a:xfrm>
        </p:spPr>
        <p:txBody>
          <a:bodyPr>
            <a:normAutofit fontScale="90000"/>
          </a:bodyPr>
          <a:lstStyle/>
          <a:p>
            <a:pPr>
              <a:lnSpc>
                <a:spcPct val="107000"/>
              </a:lnSpc>
              <a:spcAft>
                <a:spcPts val="800"/>
              </a:spcAft>
            </a:pPr>
            <a:r>
              <a:rPr lang="ru-RU" sz="3600" b="1" dirty="0">
                <a:effectLst/>
                <a:latin typeface="Times New Roman" panose="02020603050405020304" pitchFamily="18" charset="0"/>
                <a:ea typeface="Calibri" panose="020F0502020204030204" pitchFamily="34" charset="0"/>
                <a:cs typeface="Times New Roman" panose="02020603050405020304" pitchFamily="18" charset="0"/>
              </a:rPr>
              <a:t>Для трансформации текстовых задач могут быть использованы следующие методические приемы. </a:t>
            </a:r>
            <a:br>
              <a:rPr lang="ru-RU" sz="2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p:cNvSpPr>
            <a:spLocks noGrp="1"/>
          </p:cNvSpPr>
          <p:nvPr>
            <p:ph idx="1"/>
          </p:nvPr>
        </p:nvSpPr>
        <p:spPr>
          <a:xfrm>
            <a:off x="2589212" y="1910993"/>
            <a:ext cx="8915400" cy="4489807"/>
          </a:xfrm>
        </p:spPr>
        <p:txBody>
          <a:bodyPr>
            <a:normAutofit fontScale="92500" lnSpcReduction="20000"/>
          </a:bodyPr>
          <a:lstStyle/>
          <a:p>
            <a:r>
              <a:rPr lang="ru-RU" sz="2400" dirty="0">
                <a:solidFill>
                  <a:schemeClr val="tx1"/>
                </a:solidFill>
                <a:effectLst/>
                <a:latin typeface="Times New Roman" panose="02020603050405020304" pitchFamily="18" charset="0"/>
                <a:ea typeface="Calibri" panose="020F0502020204030204" pitchFamily="34" charset="0"/>
              </a:rPr>
              <a:t>Постановка проблемных вопросов: как изменятся решение и ответ задачи при изменении условий. </a:t>
            </a:r>
            <a:endParaRPr lang="ru-RU" sz="2400" dirty="0">
              <a:solidFill>
                <a:schemeClr val="tx1"/>
              </a:solidFill>
              <a:effectLst/>
              <a:latin typeface="Times New Roman" panose="02020603050405020304" pitchFamily="18" charset="0"/>
              <a:ea typeface="Calibri" panose="020F0502020204030204" pitchFamily="34" charset="0"/>
            </a:endParaRPr>
          </a:p>
          <a:p>
            <a:r>
              <a:rPr lang="ru-RU" sz="2400" dirty="0">
                <a:solidFill>
                  <a:schemeClr val="tx1"/>
                </a:solidFill>
                <a:effectLst/>
                <a:latin typeface="Times New Roman" panose="02020603050405020304" pitchFamily="18" charset="0"/>
                <a:ea typeface="Calibri" panose="020F0502020204030204" pitchFamily="34" charset="0"/>
              </a:rPr>
              <a:t>Цепочки задач, в которых ответ или условие предыдущей задачи служат данными (условием) для следующей.</a:t>
            </a:r>
            <a:endParaRPr lang="ru-RU" sz="2400" dirty="0">
              <a:solidFill>
                <a:schemeClr val="tx1"/>
              </a:solidFill>
              <a:effectLst/>
              <a:latin typeface="Times New Roman" panose="02020603050405020304" pitchFamily="18" charset="0"/>
              <a:ea typeface="Calibri" panose="020F0502020204030204" pitchFamily="34" charset="0"/>
            </a:endParaRPr>
          </a:p>
          <a:p>
            <a:r>
              <a:rPr lang="ru-RU" sz="2400" dirty="0">
                <a:solidFill>
                  <a:schemeClr val="tx1"/>
                </a:solidFill>
                <a:effectLst/>
                <a:latin typeface="Times New Roman" panose="02020603050405020304" pitchFamily="18" charset="0"/>
                <a:ea typeface="Calibri" panose="020F0502020204030204" pitchFamily="34" charset="0"/>
              </a:rPr>
              <a:t>Комплексные задания, в которых требуется рассчитать различные данные о продукте, услуге.</a:t>
            </a:r>
            <a:endParaRPr lang="ru-RU" sz="2400" dirty="0">
              <a:solidFill>
                <a:schemeClr val="tx1"/>
              </a:solidFill>
              <a:effectLst/>
              <a:latin typeface="Times New Roman" panose="02020603050405020304" pitchFamily="18" charset="0"/>
              <a:ea typeface="Calibri" panose="020F0502020204030204" pitchFamily="34" charset="0"/>
            </a:endParaRPr>
          </a:p>
          <a:p>
            <a:r>
              <a:rPr lang="ru-RU" sz="2400" dirty="0">
                <a:solidFill>
                  <a:schemeClr val="tx1"/>
                </a:solidFill>
                <a:effectLst/>
                <a:latin typeface="Times New Roman" panose="02020603050405020304" pitchFamily="18" charset="0"/>
                <a:ea typeface="Calibri" panose="020F0502020204030204" pitchFamily="34" charset="0"/>
              </a:rPr>
              <a:t>Использование различных источников и способов получения информации.</a:t>
            </a:r>
            <a:endParaRPr lang="ru-RU" sz="2400" dirty="0">
              <a:solidFill>
                <a:schemeClr val="tx1"/>
              </a:solidFill>
              <a:effectLst/>
              <a:latin typeface="Times New Roman" panose="02020603050405020304" pitchFamily="18" charset="0"/>
              <a:ea typeface="Calibri" panose="020F0502020204030204" pitchFamily="34" charset="0"/>
            </a:endParaRPr>
          </a:p>
          <a:p>
            <a:pPr>
              <a:lnSpc>
                <a:spcPct val="107000"/>
              </a:lnSpc>
              <a:spcAft>
                <a:spcPts val="80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Оценка оптимальности решения с различных аспектов (трудозатрат, финансовых затрат, организации и др.). </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Использование различных способов визуализации информации в условиях и ответах к задаче.</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5353" y="143839"/>
            <a:ext cx="10637289" cy="7417415"/>
          </a:xfrm>
          <a:prstGeom prst="rect">
            <a:avLst/>
          </a:prstGeom>
        </p:spPr>
        <p:txBody>
          <a:bodyPr wrap="square">
            <a:spAutoFit/>
          </a:bodyPr>
          <a:lstStyle/>
          <a:p>
            <a:pPr>
              <a:spcAft>
                <a:spcPts val="0"/>
              </a:spcAft>
            </a:pPr>
            <a:r>
              <a:rPr lang="ru-RU"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Результатом обучения школьников должно стать овладение ими навыками критического мышления, самостоятельного поиска и глубокого анализа информации. Поэтому актуальными в этом плане являются материалы, раскрывающие сущность таких технологий, как критическое мышление, позволяющие по-новому организовывать преподавание математике с учетом функциональной грамотности.</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В связи с этим давайте все запомним одну математическую формулу, которая позволит сформировать у учащихся в процессе изучения математики и других дисциплин качества мышления, необходимые для полноценного функционирования человека в современном обществе.</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 </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«ОВЛАДЕНИЕ = УСВОЕНИЕ + ПРИМЕНЕНИЕ ЗНАНИЙ НА ПРАКТИКЕ»</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 </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 </a:t>
            </a:r>
            <a:endParaRPr lang="ru-RU"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При использовании существующей системы подготовки к ГИА по математике возникают такие проблемы:</a:t>
            </a:r>
            <a:br>
              <a:rPr lang="ru-RU" sz="2800" dirty="0">
                <a:latin typeface="Calibri" panose="020F0502020204030204" pitchFamily="34" charset="0"/>
                <a:ea typeface="Calibri" panose="020F0502020204030204" pitchFamily="34" charset="0"/>
                <a:cs typeface="Times New Roman" panose="02020603050405020304" pitchFamily="18" charset="0"/>
              </a:rPr>
            </a:br>
            <a:endParaRPr lang="ru-RU" sz="2800" dirty="0"/>
          </a:p>
        </p:txBody>
      </p:sp>
      <p:sp>
        <p:nvSpPr>
          <p:cNvPr id="3" name="Объект 2"/>
          <p:cNvSpPr>
            <a:spLocks noGrp="1"/>
          </p:cNvSpPr>
          <p:nvPr>
            <p:ph idx="1"/>
          </p:nvPr>
        </p:nvSpPr>
        <p:spPr/>
        <p:txBody>
          <a:bodyPr>
            <a:normAutofit fontScale="85000" lnSpcReduction="20000"/>
          </a:bodyPr>
          <a:lstStyle/>
          <a:p>
            <a:pPr algn="just">
              <a:lnSpc>
                <a:spcPct val="107000"/>
              </a:lnSpc>
              <a:spcAft>
                <a:spcPts val="80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Снижении мотивации у обучающихся, что негативно сказывается на снижении качества имеющихся у них знаний;</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Между ориентацией нового содержания образования на формирование коммуникативных компетентностей обучающихся и традиционными формами, и методами обучения, ориентированными на подачу готовых знаний; </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Между объективной потребностью в использовании новых технологий в образовательном процессе с целью преодоления недостаточной базы технических средств обучения; </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Спектр педагогических инноваций слишком широк и не упорядочен.</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lgn="ctr">
              <a:buNone/>
            </a:pPr>
            <a:r>
              <a:rPr lang="ru-RU" sz="4800" dirty="0">
                <a:solidFill>
                  <a:schemeClr val="tx1"/>
                </a:solidFill>
                <a:latin typeface="Times New Roman" panose="02020603050405020304" pitchFamily="18" charset="0"/>
                <a:cs typeface="Times New Roman" panose="02020603050405020304" pitchFamily="18" charset="0"/>
              </a:rPr>
              <a:t>СПАСИБО ЗА ВНИМАНИЕ!</a:t>
            </a:r>
            <a:endParaRPr lang="ru-RU" sz="48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buNone/>
            </a:pPr>
            <a:r>
              <a:rPr lang="ru-RU" sz="3200" dirty="0">
                <a:solidFill>
                  <a:srgbClr val="333333"/>
                </a:solidFill>
                <a:effectLst/>
                <a:latin typeface="Times New Roman" panose="02020603050405020304" pitchFamily="18" charset="0"/>
                <a:ea typeface="Calibri" panose="020F0502020204030204" pitchFamily="34" charset="0"/>
              </a:rPr>
              <a:t>Подбор заданий по математике практической направленности позволит учащимся полагаться на имеющийся у них жизненный опыт, показывая всю важность и величие математической мысли, и нестандартность подходов к решению обсуждаемых проблем.</a:t>
            </a:r>
            <a:endParaRPr lang="ru-RU"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ru-RU" sz="3200" dirty="0">
                <a:solidFill>
                  <a:schemeClr val="tx1"/>
                </a:solidFill>
                <a:effectLst/>
                <a:latin typeface="Times New Roman" panose="02020603050405020304" pitchFamily="18" charset="0"/>
                <a:ea typeface="Times New Roman" panose="02020603050405020304" pitchFamily="18" charset="0"/>
              </a:rPr>
              <a:t>Основное </a:t>
            </a:r>
            <a:r>
              <a:rPr lang="ru-RU" sz="3200" strike="noStrik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 tooltip="Внимание"/>
              </a:rPr>
              <a:t>внимание</a:t>
            </a:r>
            <a:r>
              <a:rPr lang="ru-RU" sz="3200" dirty="0">
                <a:solidFill>
                  <a:schemeClr val="tx1"/>
                </a:solidFill>
                <a:effectLst/>
                <a:latin typeface="Times New Roman" panose="02020603050405020304" pitchFamily="18" charset="0"/>
                <a:ea typeface="Times New Roman" panose="02020603050405020304" pitchFamily="18" charset="0"/>
              </a:rPr>
              <a:t> направлено на </a:t>
            </a:r>
            <a:r>
              <a:rPr lang="ru-RU" sz="3200" u="none" strike="noStrik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tooltip="Развитие"/>
              </a:rPr>
              <a:t>развитие</a:t>
            </a:r>
            <a:r>
              <a:rPr lang="ru-RU" sz="3200" dirty="0">
                <a:solidFill>
                  <a:schemeClr val="tx1"/>
                </a:solidFill>
                <a:effectLst/>
                <a:latin typeface="Times New Roman" panose="02020603050405020304" pitchFamily="18" charset="0"/>
                <a:ea typeface="Times New Roman" panose="02020603050405020304" pitchFamily="18" charset="0"/>
              </a:rPr>
              <a:t> </a:t>
            </a:r>
            <a:r>
              <a:rPr lang="ru-RU" sz="3200" u="none" strike="noStrik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tooltip="Способности"/>
              </a:rPr>
              <a:t>способности</a:t>
            </a:r>
            <a:r>
              <a:rPr lang="ru-RU" sz="3200" dirty="0">
                <a:solidFill>
                  <a:schemeClr val="tx1"/>
                </a:solidFill>
                <a:effectLst/>
                <a:latin typeface="Times New Roman" panose="02020603050405020304" pitchFamily="18" charset="0"/>
                <a:ea typeface="Times New Roman" panose="02020603050405020304" pitchFamily="18" charset="0"/>
              </a:rPr>
              <a:t> учащихся  применять полученные в школе знания и умения в жизненных </a:t>
            </a:r>
            <a:r>
              <a:rPr lang="ru-RU" sz="3200" u="none" strike="noStrik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tooltip="Ситуация"/>
              </a:rPr>
              <a:t>ситуациях</a:t>
            </a:r>
            <a:r>
              <a:rPr lang="ru-RU" sz="3200" dirty="0">
                <a:solidFill>
                  <a:schemeClr val="tx1"/>
                </a:solidFill>
                <a:effectLst/>
                <a:latin typeface="Times New Roman" panose="02020603050405020304" pitchFamily="18" charset="0"/>
                <a:ea typeface="Times New Roman" panose="02020603050405020304" pitchFamily="18" charset="0"/>
              </a:rPr>
              <a:t>. </a:t>
            </a:r>
            <a:endParaRPr lang="ru-RU" sz="32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ru-RU"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Главным становится функциональная грамотность, так как это «способность человека решать стандартные жизненные задачи в различных сферах жизни и деятельности на основе прикладных знаний». </a:t>
            </a:r>
            <a:endParaRPr lang="ru-RU"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anose="02020603050405020304" pitchFamily="18" charset="0"/>
                <a:ea typeface="DengXian" panose="020B0503020204020204" pitchFamily="2" charset="-122"/>
                <a:cs typeface="Times New Roman" panose="02020603050405020304" pitchFamily="18" charset="0"/>
              </a:rPr>
              <a:t>Математическая грамотность</a:t>
            </a:r>
            <a:r>
              <a:rPr lang="ru-RU" dirty="0">
                <a:latin typeface="Times New Roman" panose="02020603050405020304" pitchFamily="18" charset="0"/>
                <a:ea typeface="DengXian" panose="020B0503020204020204" pitchFamily="2" charset="-122"/>
                <a:cs typeface="Times New Roman" panose="02020603050405020304" pitchFamily="18" charset="0"/>
              </a:rPr>
              <a:t> </a:t>
            </a:r>
            <a:endParaRPr lang="ru-RU" dirty="0"/>
          </a:p>
        </p:txBody>
      </p:sp>
      <p:sp>
        <p:nvSpPr>
          <p:cNvPr id="3" name="Объект 2"/>
          <p:cNvSpPr>
            <a:spLocks noGrp="1"/>
          </p:cNvSpPr>
          <p:nvPr>
            <p:ph idx="1"/>
          </p:nvPr>
        </p:nvSpPr>
        <p:spPr/>
        <p:txBody>
          <a:bodyPr>
            <a:noAutofit/>
          </a:bodyPr>
          <a:lstStyle/>
          <a:p>
            <a:pPr marL="0" indent="0">
              <a:buNone/>
            </a:pPr>
            <a:r>
              <a:rPr lang="ru-RU" sz="3200" dirty="0">
                <a:solidFill>
                  <a:schemeClr val="tx1"/>
                </a:solidFill>
                <a:effectLst/>
                <a:latin typeface="Times New Roman" panose="02020603050405020304" pitchFamily="18" charset="0"/>
                <a:ea typeface="DengXian" panose="020B0503020204020204" pitchFamily="2" charset="-122"/>
                <a:cs typeface="Times New Roman" panose="02020603050405020304" pitchFamily="18" charset="0"/>
              </a:rPr>
              <a:t>Это способность человека определять и понимать роль математики в мире, в котором он живет, высказывать хорошо обоснованные математические суждения и использовать математику так, чтобы удовлетворять в настоящем и будущем потребности, присущие созидательному, заинтересованному и мыслящему гражданину.</a:t>
            </a:r>
            <a:endParaRPr lang="ru-RU" sz="3200" dirty="0">
              <a:solidFill>
                <a:schemeClr val="tx1"/>
              </a:solidFill>
              <a:effectLst/>
              <a:latin typeface="Times New Roman" panose="02020603050405020304" pitchFamily="18" charset="0"/>
              <a:ea typeface="DengXian" panose="020B0503020204020204"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a:solidFill>
                  <a:srgbClr val="000000"/>
                </a:solidFill>
                <a:latin typeface="Times New Roman" panose="02020603050405020304" pitchFamily="18" charset="0"/>
                <a:ea typeface="DengXian" panose="020B0503020204020204" pitchFamily="2" charset="-122"/>
              </a:rPr>
              <a:t>Финансовая грамотность</a:t>
            </a:r>
            <a:r>
              <a:rPr lang="ru-RU" dirty="0">
                <a:solidFill>
                  <a:srgbClr val="000000"/>
                </a:solidFill>
                <a:latin typeface="Times New Roman" panose="02020603050405020304" pitchFamily="18" charset="0"/>
                <a:ea typeface="DengXian" panose="020B0503020204020204" pitchFamily="2" charset="-122"/>
              </a:rPr>
              <a:t> (</a:t>
            </a:r>
            <a:r>
              <a:rPr lang="ru-RU" u="sng" dirty="0">
                <a:solidFill>
                  <a:srgbClr val="000000"/>
                </a:solidFill>
                <a:latin typeface="Times New Roman" panose="02020603050405020304" pitchFamily="18" charset="0"/>
                <a:ea typeface="DengXian" panose="020B0503020204020204" pitchFamily="2" charset="-122"/>
                <a:cs typeface="Times New Roman" panose="02020603050405020304" pitchFamily="18" charset="0"/>
                <a:hlinkClick r:id="rId1" tooltip="Английский язык"/>
              </a:rPr>
              <a:t>англ.</a:t>
            </a:r>
            <a:r>
              <a:rPr lang="ru-RU" dirty="0">
                <a:solidFill>
                  <a:srgbClr val="000000"/>
                </a:solidFill>
                <a:latin typeface="Times New Roman" panose="02020603050405020304" pitchFamily="18" charset="0"/>
                <a:ea typeface="DengXian" panose="020B0503020204020204" pitchFamily="2" charset="-122"/>
              </a:rPr>
              <a:t> </a:t>
            </a:r>
            <a:r>
              <a:rPr lang="ru-RU" i="1" dirty="0">
                <a:solidFill>
                  <a:srgbClr val="000000"/>
                </a:solidFill>
                <a:latin typeface="Times New Roman" panose="02020603050405020304" pitchFamily="18" charset="0"/>
                <a:ea typeface="DengXian" panose="020B0503020204020204" pitchFamily="2" charset="-122"/>
              </a:rPr>
              <a:t>Financial </a:t>
            </a:r>
            <a:r>
              <a:rPr lang="ru-RU" i="1" dirty="0" err="1">
                <a:solidFill>
                  <a:srgbClr val="000000"/>
                </a:solidFill>
                <a:latin typeface="Times New Roman" panose="02020603050405020304" pitchFamily="18" charset="0"/>
                <a:ea typeface="DengXian" panose="020B0503020204020204" pitchFamily="2" charset="-122"/>
              </a:rPr>
              <a:t>literacy</a:t>
            </a:r>
            <a:r>
              <a:rPr lang="ru-RU" dirty="0">
                <a:solidFill>
                  <a:srgbClr val="000000"/>
                </a:solidFill>
                <a:latin typeface="Times New Roman" panose="02020603050405020304" pitchFamily="18" charset="0"/>
                <a:ea typeface="DengXian" panose="020B0503020204020204" pitchFamily="2" charset="-122"/>
              </a:rPr>
              <a:t>) </a:t>
            </a:r>
            <a:endParaRPr lang="ru-RU" dirty="0"/>
          </a:p>
        </p:txBody>
      </p:sp>
      <p:sp>
        <p:nvSpPr>
          <p:cNvPr id="3" name="Объект 2"/>
          <p:cNvSpPr>
            <a:spLocks noGrp="1"/>
          </p:cNvSpPr>
          <p:nvPr>
            <p:ph idx="1"/>
          </p:nvPr>
        </p:nvSpPr>
        <p:spPr/>
        <p:txBody>
          <a:bodyPr/>
          <a:lstStyle/>
          <a:p>
            <a:pPr marL="0" indent="0">
              <a:buNone/>
            </a:pPr>
            <a:r>
              <a:rPr lang="ru-RU" sz="3200" dirty="0">
                <a:solidFill>
                  <a:srgbClr val="000000"/>
                </a:solidFill>
                <a:latin typeface="Times New Roman" panose="02020603050405020304" pitchFamily="18" charset="0"/>
                <a:ea typeface="DengXian" panose="020B0503020204020204" pitchFamily="2" charset="-122"/>
              </a:rPr>
              <a:t>Э</a:t>
            </a:r>
            <a:r>
              <a:rPr lang="ru-RU" sz="3200" dirty="0">
                <a:solidFill>
                  <a:srgbClr val="000000"/>
                </a:solidFill>
                <a:effectLst/>
                <a:latin typeface="Times New Roman" panose="02020603050405020304" pitchFamily="18" charset="0"/>
                <a:ea typeface="DengXian" panose="020B0503020204020204" pitchFamily="2" charset="-122"/>
              </a:rPr>
              <a:t>то сочетание осведомленности, знаний, навыков, установок и поведения, связанных с финансами и необходимых для принятия разумных финансовых решений, а также достижения личного финансового благополучия.</a:t>
            </a:r>
            <a:endParaRPr lang="ru-RU"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latin typeface="Times New Roman" panose="02020603050405020304" pitchFamily="18" charset="0"/>
                <a:ea typeface="DengXian" panose="020B0503020204020204" pitchFamily="2" charset="-122"/>
                <a:cs typeface="Times New Roman" panose="02020603050405020304" pitchFamily="18" charset="0"/>
              </a:rPr>
              <a:t>Сущность понятия «грамотности» определяется тремя признаками:</a:t>
            </a:r>
            <a:br>
              <a:rPr lang="ru-RU" sz="2800"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Объект 2"/>
          <p:cNvSpPr>
            <a:spLocks noGrp="1"/>
          </p:cNvSpPr>
          <p:nvPr>
            <p:ph idx="1"/>
          </p:nvPr>
        </p:nvSpPr>
        <p:spPr/>
        <p:txBody>
          <a:bodyPr>
            <a:normAutofit/>
          </a:bodyPr>
          <a:lstStyle/>
          <a:p>
            <a:pPr algn="just">
              <a:lnSpc>
                <a:spcPct val="107000"/>
              </a:lnSpc>
              <a:spcAft>
                <a:spcPts val="800"/>
              </a:spcAft>
            </a:pPr>
            <a:r>
              <a:rPr lang="ru-RU" sz="3200" dirty="0">
                <a:effectLst/>
                <a:latin typeface="Times New Roman" panose="02020603050405020304" pitchFamily="18" charset="0"/>
                <a:ea typeface="DengXian" panose="020B0503020204020204" pitchFamily="2" charset="-122"/>
                <a:cs typeface="Times New Roman" panose="02020603050405020304" pitchFamily="18" charset="0"/>
              </a:rPr>
              <a:t>пониманием роли математики в реальном мире;</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3200" dirty="0">
                <a:effectLst/>
                <a:latin typeface="Times New Roman" panose="02020603050405020304" pitchFamily="18" charset="0"/>
                <a:ea typeface="DengXian" panose="020B0503020204020204" pitchFamily="2" charset="-122"/>
                <a:cs typeface="Times New Roman" panose="02020603050405020304" pitchFamily="18" charset="0"/>
              </a:rPr>
              <a:t>высказыванием обоснованных математических суждений;</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3200" dirty="0">
                <a:solidFill>
                  <a:schemeClr val="tx1"/>
                </a:solidFill>
                <a:effectLst/>
                <a:uFillTx/>
                <a:latin typeface="Times New Roman" panose="02020603050405020304" pitchFamily="18" charset="0"/>
                <a:ea typeface="DengXian" panose="020B0503020204020204" pitchFamily="2" charset="-122"/>
                <a:cs typeface="Times New Roman" panose="02020603050405020304" pitchFamily="18" charset="0"/>
              </a:rPr>
              <a:t>использованием математики для удовлетворения потребностей человека. </a:t>
            </a:r>
            <a:endParaRPr lang="ru-RU" sz="3200" dirty="0">
              <a:solidFill>
                <a:schemeClr val="tx1"/>
              </a:solidFill>
              <a:effectLst/>
              <a:uFillTx/>
              <a:latin typeface="Times New Roman" panose="02020603050405020304" pitchFamily="18" charset="0"/>
              <a:ea typeface="DengXian" panose="020B0503020204020204"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0</TotalTime>
  <Words>11192</Words>
  <Application>WPS Presentation</Application>
  <PresentationFormat>Широкоэкранный</PresentationFormat>
  <Paragraphs>214</Paragraphs>
  <Slides>30</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30</vt:i4>
      </vt:variant>
    </vt:vector>
  </HeadingPairs>
  <TitlesOfParts>
    <vt:vector size="48" baseType="lpstr">
      <vt:lpstr>Arial</vt:lpstr>
      <vt:lpstr>SimSun</vt:lpstr>
      <vt:lpstr>Wingdings</vt:lpstr>
      <vt:lpstr>Wingdings 3</vt:lpstr>
      <vt:lpstr>Arial</vt:lpstr>
      <vt:lpstr>Times New Roman</vt:lpstr>
      <vt:lpstr>Calibri</vt:lpstr>
      <vt:lpstr>Times New Roman</vt:lpstr>
      <vt:lpstr>Calibri</vt:lpstr>
      <vt:lpstr>DengXian</vt:lpstr>
      <vt:lpstr>Century Gothic</vt:lpstr>
      <vt:lpstr>Microsoft YaHei</vt:lpstr>
      <vt:lpstr>Arial Unicode MS</vt:lpstr>
      <vt:lpstr>Arial Black</vt:lpstr>
      <vt:lpstr>Garamond</vt:lpstr>
      <vt:lpstr>Verdana</vt:lpstr>
      <vt:lpstr>Verdana</vt:lpstr>
      <vt:lpstr>Легкий дым</vt:lpstr>
      <vt:lpstr>PowerPoint 演示文稿</vt:lpstr>
      <vt:lpstr>Человеку необходимо понимать основную роль математики в современном обществе. </vt:lpstr>
      <vt:lpstr>При использовании существующей системы подготовки к ОГЭ по математике возникают такие проблемы: </vt:lpstr>
      <vt:lpstr>PowerPoint 演示文稿</vt:lpstr>
      <vt:lpstr>PowerPoint 演示文稿</vt:lpstr>
      <vt:lpstr>PowerPoint 演示文稿</vt:lpstr>
      <vt:lpstr>Математическая грамотность </vt:lpstr>
      <vt:lpstr>Финансовая грамотность (англ. Financial literacy) </vt:lpstr>
      <vt:lpstr>Сущность понятия «грамотности» определяется тремя признаками: </vt:lpstr>
      <vt:lpstr>PowerPoint 演示文稿</vt:lpstr>
      <vt:lpstr>PowerPoint 演示文稿</vt:lpstr>
      <vt:lpstr>Практико-ориентированные задачи </vt:lpstr>
      <vt:lpstr>PowerPoint 演示文稿</vt:lpstr>
      <vt:lpstr>Практико- ориентированные задачи ЕГЭ</vt:lpstr>
      <vt:lpstr>PowerPoint 演示文稿</vt:lpstr>
      <vt:lpstr>PowerPoint 演示文稿</vt:lpstr>
      <vt:lpstr>PowerPoint 演示文稿</vt:lpstr>
      <vt:lpstr>PowerPoint 演示文稿</vt:lpstr>
      <vt:lpstr>PowerPoint 演示文稿</vt:lpstr>
      <vt:lpstr>PowerPoint 演示文稿</vt:lpstr>
      <vt:lpstr>Финансовая задача </vt:lpstr>
      <vt:lpstr>Тип задачи «Участок»</vt:lpstr>
      <vt:lpstr>PowerPoint 演示文稿</vt:lpstr>
      <vt:lpstr>PowerPoint 演示文稿</vt:lpstr>
      <vt:lpstr>Тип задания «Теплицы»</vt:lpstr>
      <vt:lpstr>Тип заданий «Форматы листов»</vt:lpstr>
      <vt:lpstr>Работа над формированием математической грамотности основана на следующих положениях:  </vt:lpstr>
      <vt:lpstr>Для трансформации текстовых задач могут быть использованы следующие методические приемы.  </vt:lpstr>
      <vt:lpstr>PowerPoint 演示文稿</vt:lpstr>
      <vt:lpstr>PowerPoint 演示文稿</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4 класс</cp:lastModifiedBy>
  <cp:revision>53</cp:revision>
  <dcterms:created xsi:type="dcterms:W3CDTF">2021-02-26T02:09:00Z</dcterms:created>
  <dcterms:modified xsi:type="dcterms:W3CDTF">2022-12-15T13:42:07Z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941B99275C794DE184E2DFEC21B5E6BE</vt:lpwstr>
  </property>
  <property fmtid="{D5CDD505-2E9C-101B-9397-08002B2CF9AE}" pid="3" name="KSOProductBuildVer">
    <vt:lpwstr>1049-11.2.0.11417</vt:lpwstr>
  </property>
</Properties>
</file>