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20" r:id="rId3"/>
    <p:sldMasterId id="2147483744" r:id="rId4"/>
    <p:sldMasterId id="2147483756" r:id="rId5"/>
  </p:sldMasterIdLst>
  <p:sldIdLst>
    <p:sldId id="256" r:id="rId6"/>
    <p:sldId id="257" r:id="rId7"/>
    <p:sldId id="279" r:id="rId8"/>
    <p:sldId id="264" r:id="rId9"/>
    <p:sldId id="272" r:id="rId10"/>
    <p:sldId id="273" r:id="rId11"/>
    <p:sldId id="277" r:id="rId12"/>
    <p:sldId id="263" r:id="rId13"/>
    <p:sldId id="275" r:id="rId14"/>
    <p:sldId id="262" r:id="rId15"/>
    <p:sldId id="278" r:id="rId16"/>
    <p:sldId id="258" r:id="rId17"/>
    <p:sldId id="265" r:id="rId18"/>
    <p:sldId id="266" r:id="rId19"/>
    <p:sldId id="267" r:id="rId20"/>
    <p:sldId id="261" r:id="rId21"/>
    <p:sldId id="268" r:id="rId22"/>
    <p:sldId id="270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443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778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1768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4807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5514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8042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0050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495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9272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1347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4047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0551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5129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5207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0451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4119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0688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847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7979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2122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0262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3159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0692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2269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1185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63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1539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731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41338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0166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00311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4252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56516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93261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51558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6706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3201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535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43567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32315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13486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63183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29803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037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6AE3-5F4B-49F9-AB2D-1E17AC8F770E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BCD8-F842-4275-9D5F-15E665A17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16AE3-5F4B-49F9-AB2D-1E17AC8F770E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DBCD8-F842-4275-9D5F-15E665A17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072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620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190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16AE3-5F4B-49F9-AB2D-1E17AC8F77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DBCD8-F842-4275-9D5F-15E665A177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132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Century Schoolbook" pitchFamily="18" charset="0"/>
              </a:rPr>
              <a:t>ВОСПИТАНИЕ В РАЗЛИЧНЫХ СФЕРАХ СОВМЕСТНОЙ ДЕЯТЕЛЬНОСТИ ДЕТЕЙ И ВЗРОСЛЫХ</a:t>
            </a:r>
            <a:endParaRPr lang="ru-RU" sz="2800" dirty="0">
              <a:latin typeface="Century Schoolbook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636912"/>
            <a:ext cx="6400800" cy="1752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Модуль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«Экскурсии, экспедиции, походы»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797152"/>
            <a:ext cx="19491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Классный руководитель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8Б класса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Есина Е.В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052736"/>
            <a:ext cx="7056784" cy="452596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/>
              <a:t> </a:t>
            </a:r>
            <a:r>
              <a:rPr lang="ru-RU" dirty="0" smtClean="0"/>
              <a:t>  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Экспедиция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путешествие со специально определённой целью.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зависимости от цели и направления работы экспедиции могут быть: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краеведческие,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этнографические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экологические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географические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биологические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геологические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археологические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биолого-химические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туристические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творческие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другие.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052736"/>
            <a:ext cx="6840760" cy="4824536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/>
              <a:t> </a:t>
            </a: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Задачи решаемые научно-исследовательской экспедицией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. Учащиеся активной практической предметной деятельностью в полевых условиях повышают свой образовательный уровень.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Культурно-познавательные и воспитательные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. В процессе экспедиции учащиеся знакомятся с природными, культурно-историческими особенностями края, что способствует развитию патриотизма. Необходимость жить и работать в ограниченном коллективе ведет к формированию морально-этических норм, воспитывает толерантность.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Спортивно-оздоровительные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. Экспедиция предполагает проведение пеших, водных и других маршрутов. Полевые условия способствуют укреплению и закаливанию организма</a:t>
            </a:r>
            <a:r>
              <a:rPr lang="ru-RU" sz="3600" dirty="0" smtClean="0"/>
              <a:t>.</a:t>
            </a:r>
          </a:p>
          <a:p>
            <a:pPr algn="ctr">
              <a:buNone/>
            </a:pPr>
            <a:r>
              <a:rPr lang="ru-RU" sz="3600" dirty="0" smtClean="0"/>
              <a:t>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121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052736"/>
            <a:ext cx="684076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/>
              <a:t> </a:t>
            </a:r>
            <a:r>
              <a:rPr lang="ru-RU" dirty="0" smtClean="0"/>
              <a:t>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Поход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способ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активного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отдыха.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время похода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воспитывают: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выносливость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волевые качества школьника,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коллективизм,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взаимовыручку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дружелюбие</a:t>
            </a:r>
            <a:r>
              <a:rPr lang="ru-RU" sz="2800" dirty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928670"/>
            <a:ext cx="7390604" cy="566868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подготовки и проведения похода:</a:t>
            </a:r>
          </a:p>
          <a:p>
            <a:pPr algn="ctr">
              <a:buNone/>
            </a:pPr>
            <a:endPara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запланировать поход заранее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наметить цель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провести инструктаж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распределить роли в походе, кто из детей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что будет отвечать (наблюдатели, корреспонденты,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штурманы, дежурные, командир и т.д. )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соблюдение режима дня, правильно организовать время, чтобы всё успевать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социальные контакты школьников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потенциал ситуаций-испытаний (трудности похода)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экология,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речевая культура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последействие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(выпуск газеты о походе, чаепитие, сделать фильм, и т.д.)</a:t>
            </a:r>
          </a:p>
          <a:p>
            <a:pPr marL="514350" indent="-51435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1700808"/>
            <a:ext cx="707236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КАЛЕНДАРНЫЙ ПЛАН ВОСПИТАТЕЛЬНОЙ РАБОТЫ ОРГАНИЗАЦИИ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Модуль 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«Экскурсии, экспедиции, походы»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2022-2023 учебный год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507" y="1268760"/>
            <a:ext cx="8571981" cy="51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Амурский Дендрарий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007460af-867a-4c2d-b3db-80bb798cb3f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1268760"/>
            <a:ext cx="3089316" cy="2316987"/>
          </a:xfrm>
        </p:spPr>
      </p:pic>
      <p:sp>
        <p:nvSpPr>
          <p:cNvPr id="1026" name="AutoShape 2" descr="blob:https://web.whatsapp.com/007460af-867a-4c2d-b3db-80bb798cb3f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blob:https://web.whatsapp.com/a7eeb56a-a83b-4ef2-9511-e3c1e048290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blob:https://web.whatsapp.com/a7eeb56a-a83b-4ef2-9511-e3c1e048290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a7d46a91-5aaa-4bc6-a66e-08b1459ecd3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464619">
            <a:off x="5367348" y="1617665"/>
            <a:ext cx="3203847" cy="2402885"/>
          </a:xfrm>
          <a:prstGeom prst="rect">
            <a:avLst/>
          </a:prstGeom>
        </p:spPr>
      </p:pic>
      <p:pic>
        <p:nvPicPr>
          <p:cNvPr id="9" name="Рисунок 8" descr="a7eeb56a-a83b-4ef2-9511-e3c1e048290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121376">
            <a:off x="1070085" y="3306476"/>
            <a:ext cx="3611893" cy="2708920"/>
          </a:xfrm>
          <a:prstGeom prst="rect">
            <a:avLst/>
          </a:prstGeom>
        </p:spPr>
      </p:pic>
      <p:pic>
        <p:nvPicPr>
          <p:cNvPr id="10" name="Рисунок 9" descr="9428c7ad-c5d6-427d-a4b3-d5a1b584681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55976" y="3861048"/>
            <a:ext cx="3275856" cy="2456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тьяна\Downloads\WhatsApp Image 2022-04-20 at 22.22.1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25251">
            <a:off x="586936" y="889931"/>
            <a:ext cx="3452873" cy="258965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Санкт-Петербург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26" name="AutoShape 2" descr="blob:https://web.whatsapp.com/007460af-867a-4c2d-b3db-80bb798cb3f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blob:https://web.whatsapp.com/a7eeb56a-a83b-4ef2-9511-e3c1e048290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blob:https://web.whatsapp.com/a7eeb56a-a83b-4ef2-9511-e3c1e048290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Татьяна\Downloads\WhatsApp Image 2022-04-20 at 22.22.15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196752"/>
            <a:ext cx="2571750" cy="3429000"/>
          </a:xfrm>
          <a:prstGeom prst="rect">
            <a:avLst/>
          </a:prstGeom>
          <a:noFill/>
        </p:spPr>
      </p:pic>
      <p:pic>
        <p:nvPicPr>
          <p:cNvPr id="2052" name="Picture 4" descr="C:\Users\Татьяна\Downloads\WhatsApp Image 2022-04-20 at 22.23.01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2996952"/>
            <a:ext cx="257175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Санкт-Петербург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26" name="AutoShape 2" descr="blob:https://web.whatsapp.com/007460af-867a-4c2d-b3db-80bb798cb3f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blob:https://web.whatsapp.com/a7eeb56a-a83b-4ef2-9511-e3c1e048290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blob:https://web.whatsapp.com/a7eeb56a-a83b-4ef2-9511-e3c1e048290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4" name="AutoShape 2" descr="blob:https://web.whatsapp.com/291d0043-9bc3-47dc-a4a9-7d15bda54c5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blob:https://web.whatsapp.com/291d0043-9bc3-47dc-a4a9-7d15bda54c5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7" name="Picture 5" descr="C:\Users\Татьяна\Downloads\WhatsApp Image 2022-04-21 at 14.41.2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96234">
            <a:off x="6418070" y="1151808"/>
            <a:ext cx="1919812" cy="3412998"/>
          </a:xfrm>
          <a:prstGeom prst="rect">
            <a:avLst/>
          </a:prstGeom>
          <a:noFill/>
        </p:spPr>
      </p:pic>
      <p:pic>
        <p:nvPicPr>
          <p:cNvPr id="3078" name="Picture 6" descr="C:\Users\Татьяна\Downloads\WhatsApp Image 2022-04-21 at 14.43.03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28994">
            <a:off x="417358" y="1571625"/>
            <a:ext cx="3563888" cy="2672916"/>
          </a:xfrm>
          <a:prstGeom prst="rect">
            <a:avLst/>
          </a:prstGeom>
          <a:noFill/>
        </p:spPr>
      </p:pic>
      <p:pic>
        <p:nvPicPr>
          <p:cNvPr id="3079" name="Picture 7" descr="C:\Users\Татьяна\Downloads\WhatsApp Image 2022-04-21 at 14.46.25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2852936"/>
            <a:ext cx="2252849" cy="4005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0" y="1600200"/>
            <a:ext cx="10668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Красивые цветы, розы. картинки, фото, виде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05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381000"/>
            <a:ext cx="8003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00B0F0"/>
                </a:solidFill>
              </a:rPr>
              <a:t>Спасибо за внимание!</a:t>
            </a:r>
            <a:endParaRPr lang="ru-RU" sz="5400" b="1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62136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836712"/>
            <a:ext cx="6984776" cy="352098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    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None/>
            </a:pPr>
            <a:r>
              <a:rPr lang="ru-RU" dirty="0" smtClean="0"/>
              <a:t>Модуль </a:t>
            </a:r>
          </a:p>
          <a:p>
            <a:pPr marL="514350" indent="-514350" algn="ctr">
              <a:buNone/>
            </a:pPr>
            <a:r>
              <a:rPr lang="ru-RU" dirty="0" smtClean="0"/>
              <a:t>«</a:t>
            </a:r>
            <a:r>
              <a:rPr lang="ru-RU" b="1" dirty="0" smtClean="0"/>
              <a:t>Экскурсии, экспедиции, походы</a:t>
            </a:r>
            <a:r>
              <a:rPr lang="ru-RU" dirty="0" smtClean="0"/>
              <a:t>» является вариативным модулем программы воспитания. 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836712"/>
            <a:ext cx="6984776" cy="4949742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    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Сфера совместной деятельности в данном модуле может быть организована в различных формах:</a:t>
            </a:r>
          </a:p>
          <a:p>
            <a:pPr algn="ctr">
              <a:buNone/>
            </a:pPr>
            <a:endParaRPr lang="ru-RU" sz="3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форме регулярных кружковых занятий;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форме проводимых время от времени экскурсий;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форме походов выходного дня;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многодневных оздоровительных походов;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спортивных походов;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краеведческих, экологических,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фольклерных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экспедиций;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полевых лагерей;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турслетов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соревнований и т.д.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692696"/>
            <a:ext cx="7272808" cy="5112568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    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Туризм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(экскурсионный, экологический, спортивный) обладает огромным воспитательным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потенциалом создает благоприятные условия для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воспитания у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подростков: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самостоятельности 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ответственности за общее дело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бережному отношению к родной природе и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культуре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рациональному использованию своего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времени и сил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формирования навыков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самообслуживающего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труда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преодоления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их инфантильных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и эгоистических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наклонностей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обучения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рациональному использованию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своего времени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 сил, имущества. 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836712"/>
            <a:ext cx="7200800" cy="482453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000" i="1" dirty="0" smtClean="0"/>
          </a:p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использовании данных форм совместной деятельности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педагоги могут достигать самых разных целей, представленных в примерной программе воспитания.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могут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способствовать: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усвоению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школьниками знаний основных социальных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норм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развитию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позитивных отношений школьников к базовым общественным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ценностям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приобретению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школьниками опыта осуществления социально значимых дел</a:t>
            </a:r>
          </a:p>
        </p:txBody>
      </p:sp>
    </p:spTree>
    <p:extLst>
      <p:ext uri="{BB962C8B-B14F-4D97-AF65-F5344CB8AC3E}">
        <p14:creationId xmlns:p14="http://schemas.microsoft.com/office/powerpoint/2010/main" val="161838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Эти воспитательные возможности реализуются в рамках следующих видов и форм деятельности: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628799"/>
            <a:ext cx="7901480" cy="4248473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Ежегодные походы на природу, организуемые в классах их классными руководителями и родителями школьников, после окончания учебного года;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Регулярные сезонные экскурсии на природу, организуемые  классными руководителями («Природа зимой», «Осенний парк», «Приметы весны» и т.п.);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Выездные экскурсии в музей,  на предприятие; на представления в кинотеатр,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драмтеатр.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Виртуальные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экскурсии.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Учебные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экскурсии.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Лыжные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походы.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Профориентационные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экскурсии.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Экскурсии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 памятным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местам.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Профильный  летний палаточный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лагерь.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362" name="AutoShape 2" descr="blob:https://web.whatsapp.com/007460af-867a-4c2d-b3db-80bb798cb3f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E4D9C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cs typeface="Arial" pitchFamily="34" charset="0"/>
              </a:rPr>
              <a:t>«Экскурсия (от лат. поездка) – коллективное или индивидуальное посещение достопримечательных мест, музеев и т.п. в учебных или культурно-просветительских целях под руководством экскурсовода».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cs typeface="Arial" pitchFamily="34" charset="0"/>
              </a:rPr>
              <a:t>«Экскурсия – организованный, сопровождаемый объяснениями показ чего-либо (произведений искусства, памятников прошлого, каких-либо сооружений, механизмов и т.д.), проводимый по определенному плану с образовательной или ознакомительной целью».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83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052736"/>
            <a:ext cx="7244878" cy="4896544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endParaRPr lang="ru-RU" dirty="0"/>
          </a:p>
          <a:p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Экскурсия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(от лат. поездка) – коллективное или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индивидуальное посещение достопримечательных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мест, музеев и т.п. в учебных или культурно-просветительских целях под руководством экскурсовода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Экскурсия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это вид учебной работы, при котором обучение проводится на натуральном естественном или производственном объекте вне границ школы, или класса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latin typeface="times new roman"/>
              </a:rPr>
              <a:t>Экскурсия</a:t>
            </a:r>
            <a:r>
              <a:rPr lang="ru-RU" sz="2400" dirty="0">
                <a:solidFill>
                  <a:srgbClr val="383838"/>
                </a:solidFill>
                <a:latin typeface="times new roman"/>
              </a:rPr>
              <a:t> – </a:t>
            </a:r>
            <a:r>
              <a:rPr lang="ru-RU" sz="2400" dirty="0">
                <a:latin typeface="times new roman"/>
              </a:rPr>
              <a:t>форма работы с детьми, с помощью которой можно достичь сразу нескольких педагогических целей. Информация, у которой есть демонстрационное подкрепление запоминается и усваивается намного эффективнее.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17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052736"/>
            <a:ext cx="756084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Экскурсии помогают школьнику </a:t>
            </a:r>
          </a:p>
          <a:p>
            <a:pPr algn="ctr"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расширить свой кругозор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получить новые знания об окружающей его социальной, культурной, профессиональной и природной среде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научиться уважительно и бережно относиться к природной среде </a:t>
            </a:r>
          </a:p>
          <a:p>
            <a:pPr algn="just"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E4D9C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cs typeface="Arial" pitchFamily="34" charset="0"/>
              </a:rPr>
              <a:t>«Экскурсия (от лат. поездка) – коллективное или индивидуальное посещение достопримечательных мест, музеев и т.п. в учебных или культурно-просветительских целях под руководством экскурсовода».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cs typeface="Arial" pitchFamily="34" charset="0"/>
              </a:rPr>
              <a:t>«Экскурсия – организованный, сопровождаемый объяснениями показ чего-либо (произведений искусства, памятников прошлого, каких-либо сооружений, механизмов и т.д.), проводимый по определенному плану с образовательной или ознакомительной целью».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96752"/>
            <a:ext cx="7344816" cy="4752528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sz="7400" b="1" dirty="0" err="1" smtClean="0">
                <a:latin typeface="Times New Roman" pitchFamily="18" charset="0"/>
                <a:cs typeface="Times New Roman" pitchFamily="18" charset="0"/>
              </a:rPr>
              <a:t>Профориентационная</a:t>
            </a: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b="1" dirty="0">
                <a:latin typeface="Times New Roman" pitchFamily="18" charset="0"/>
                <a:cs typeface="Times New Roman" pitchFamily="18" charset="0"/>
              </a:rPr>
              <a:t>экскурсия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8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возможность познакомить обучающихся образовательных учреждений с выбранной профессией, получить непосредственное представление о тонкостях и нюансах разных видов специальностей . Во время экскурсии на предприятия, обучающиеся имеют возможность ознакомиться с организацией производства, наблюдать представителей выбранной профессии в рабочей обстановке, в процессе деятельности. </a:t>
            </a:r>
            <a:endParaRPr lang="ru-RU" sz="6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800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6800" dirty="0" err="1">
                <a:latin typeface="Times New Roman" pitchFamily="18" charset="0"/>
                <a:cs typeface="Times New Roman" pitchFamily="18" charset="0"/>
              </a:rPr>
              <a:t>профориентационных</a:t>
            </a:r>
            <a:r>
              <a:rPr lang="ru-RU" sz="6800" dirty="0">
                <a:latin typeface="Times New Roman" pitchFamily="18" charset="0"/>
                <a:cs typeface="Times New Roman" pitchFamily="18" charset="0"/>
              </a:rPr>
              <a:t> экскурсий — это возможность обучающимся профессиональных образовательных учреждений получить непосредственное представление о тонкостях и нюансах разных видов специальностей.</a:t>
            </a:r>
          </a:p>
          <a:p>
            <a:pPr algn="ctr">
              <a:buNone/>
            </a:pPr>
            <a:r>
              <a:rPr lang="ru-RU" sz="55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8428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841</TotalTime>
  <Words>624</Words>
  <Application>Microsoft Office PowerPoint</Application>
  <PresentationFormat>Экран (4:3)</PresentationFormat>
  <Paragraphs>113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Тема Office</vt:lpstr>
      <vt:lpstr>1_Тема Office</vt:lpstr>
      <vt:lpstr>2_Тема Office</vt:lpstr>
      <vt:lpstr>4_Тема Office</vt:lpstr>
      <vt:lpstr>3_Тема Office</vt:lpstr>
      <vt:lpstr>ВОСПИТАНИЕ В РАЗЛИЧНЫХ СФЕРАХ СОВМЕСТНОЙ ДЕЯТЕЛЬНОСТИ ДЕТЕЙ И ВЗРОСЛЫХ</vt:lpstr>
      <vt:lpstr>Презентация PowerPoint</vt:lpstr>
      <vt:lpstr>Презентация PowerPoint</vt:lpstr>
      <vt:lpstr>Презентация PowerPoint</vt:lpstr>
      <vt:lpstr>Презентация PowerPoint</vt:lpstr>
      <vt:lpstr>Эти воспитательные возможности реализуются в рамках следующих видов и форм деятельности: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Амурский Дендрарий </vt:lpstr>
      <vt:lpstr>Санкт-Петербург</vt:lpstr>
      <vt:lpstr>Санкт-Петербург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Пользователь</cp:lastModifiedBy>
  <cp:revision>81</cp:revision>
  <dcterms:created xsi:type="dcterms:W3CDTF">2022-04-18T06:07:50Z</dcterms:created>
  <dcterms:modified xsi:type="dcterms:W3CDTF">2023-09-10T05:05:00Z</dcterms:modified>
</cp:coreProperties>
</file>