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69" r:id="rId3"/>
    <p:sldId id="257" r:id="rId4"/>
    <p:sldId id="268" r:id="rId5"/>
    <p:sldId id="271" r:id="rId6"/>
    <p:sldId id="258" r:id="rId7"/>
    <p:sldId id="260" r:id="rId8"/>
    <p:sldId id="261" r:id="rId9"/>
    <p:sldId id="262" r:id="rId10"/>
    <p:sldId id="263" r:id="rId11"/>
    <p:sldId id="267" r:id="rId12"/>
    <p:sldId id="270" r:id="rId13"/>
    <p:sldId id="272" r:id="rId14"/>
    <p:sldId id="265" r:id="rId15"/>
    <p:sldId id="266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01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6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4996D-E944-4BAC-B397-D7CCD04E683B}" type="datetimeFigureOut">
              <a:rPr lang="ru-RU" smtClean="0"/>
              <a:t>21.04.2022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1CABE-997B-4B40-8936-5D759AA52C6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7556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4996D-E944-4BAC-B397-D7CCD04E683B}" type="datetimeFigureOut">
              <a:rPr lang="ru-RU" smtClean="0"/>
              <a:t>21.04.2022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1CABE-997B-4B40-8936-5D759AA52C6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7447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4996D-E944-4BAC-B397-D7CCD04E683B}" type="datetimeFigureOut">
              <a:rPr lang="ru-RU" smtClean="0"/>
              <a:t>21.04.2022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1CABE-997B-4B40-8936-5D759AA52C6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4444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4996D-E944-4BAC-B397-D7CCD04E683B}" type="datetimeFigureOut">
              <a:rPr lang="ru-RU" smtClean="0"/>
              <a:t>21.04.2022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1CABE-997B-4B40-8936-5D759AA52C6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2632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4996D-E944-4BAC-B397-D7CCD04E683B}" type="datetimeFigureOut">
              <a:rPr lang="ru-RU" smtClean="0"/>
              <a:t>21.04.2022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1CABE-997B-4B40-8936-5D759AA52C6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26632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4996D-E944-4BAC-B397-D7CCD04E683B}" type="datetimeFigureOut">
              <a:rPr lang="ru-RU" smtClean="0"/>
              <a:t>21.04.2022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1CABE-997B-4B40-8936-5D759AA52C6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60991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4996D-E944-4BAC-B397-D7CCD04E683B}" type="datetimeFigureOut">
              <a:rPr lang="ru-RU" smtClean="0"/>
              <a:t>21.04.2022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1CABE-997B-4B40-8936-5D759AA52C6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6541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4996D-E944-4BAC-B397-D7CCD04E683B}" type="datetimeFigureOut">
              <a:rPr lang="ru-RU" smtClean="0"/>
              <a:t>21.04.2022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1CABE-997B-4B40-8936-5D759AA52C6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182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4996D-E944-4BAC-B397-D7CCD04E683B}" type="datetimeFigureOut">
              <a:rPr lang="ru-RU" smtClean="0"/>
              <a:t>21.04.2022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1CABE-997B-4B40-8936-5D759AA52C6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0178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4996D-E944-4BAC-B397-D7CCD04E683B}" type="datetimeFigureOut">
              <a:rPr lang="ru-RU" smtClean="0"/>
              <a:t>21.04.2022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1CABE-997B-4B40-8936-5D759AA52C6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0714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4996D-E944-4BAC-B397-D7CCD04E683B}" type="datetimeFigureOut">
              <a:rPr lang="ru-RU" smtClean="0"/>
              <a:t>21.04.2022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1CABE-997B-4B40-8936-5D759AA52C6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7313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4996D-E944-4BAC-B397-D7CCD04E683B}" type="datetimeFigureOut">
              <a:rPr lang="ru-RU" smtClean="0"/>
              <a:t>21.04.2022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1CABE-997B-4B40-8936-5D759AA52C6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3830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4996D-E944-4BAC-B397-D7CCD04E683B}" type="datetimeFigureOut">
              <a:rPr lang="ru-RU" smtClean="0"/>
              <a:t>21.04.2022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1CABE-997B-4B40-8936-5D759AA52C6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8529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4996D-E944-4BAC-B397-D7CCD04E683B}" type="datetimeFigureOut">
              <a:rPr lang="ru-RU" smtClean="0"/>
              <a:t>21.04.2022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1CABE-997B-4B40-8936-5D759AA52C6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8657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4996D-E944-4BAC-B397-D7CCD04E683B}" type="datetimeFigureOut">
              <a:rPr lang="ru-RU" smtClean="0"/>
              <a:t>21.04.2022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1CABE-997B-4B40-8936-5D759AA52C6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2271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4996D-E944-4BAC-B397-D7CCD04E683B}" type="datetimeFigureOut">
              <a:rPr lang="ru-RU" smtClean="0"/>
              <a:t>21.04.2022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1CABE-997B-4B40-8936-5D759AA52C6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0444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4996D-E944-4BAC-B397-D7CCD04E683B}" type="datetimeFigureOut">
              <a:rPr lang="ru-RU" smtClean="0"/>
              <a:t>21.04.2022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5F1CABE-997B-4B40-8936-5D759AA52C6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4849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B0189F4-9894-4812-927B-A0D30D144C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1394" y="121920"/>
            <a:ext cx="6380652" cy="3589117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C1780C0-EB36-4840-8126-47F2B832DC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9560" y="4005677"/>
            <a:ext cx="10283400" cy="1655762"/>
          </a:xfrm>
        </p:spPr>
        <p:txBody>
          <a:bodyPr>
            <a:noAutofit/>
          </a:bodyPr>
          <a:lstStyle/>
          <a:p>
            <a:pPr algn="just"/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«…Физика, лишь одно поколение тому назад причислявшаяся к старейшим и наиболее древним наукам о природе, вступила сейчас в период бури и натиска, обещающий стать наиболее интересным из всех когда-либо имевших место в истории».</a:t>
            </a:r>
          </a:p>
          <a:p>
            <a:pPr algn="r"/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 </a:t>
            </a: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М. Планк</a:t>
            </a:r>
          </a:p>
          <a:p>
            <a:endParaRPr lang="ru-RU" sz="2800" b="1" i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734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8532EF-45C2-4828-8D97-E21A26A8F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55E0538F-3CB0-4A69-8F7B-D54332507BA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3166541"/>
              </p:ext>
            </p:extLst>
          </p:nvPr>
        </p:nvGraphicFramePr>
        <p:xfrm>
          <a:off x="677332" y="1711674"/>
          <a:ext cx="11514668" cy="3434652"/>
        </p:xfrm>
        <a:graphic>
          <a:graphicData uri="http://schemas.openxmlformats.org/drawingml/2006/table">
            <a:tbl>
              <a:tblPr firstRow="1" firstCol="1" bandRow="1"/>
              <a:tblGrid>
                <a:gridCol w="3114958">
                  <a:extLst>
                    <a:ext uri="{9D8B030D-6E8A-4147-A177-3AD203B41FA5}">
                      <a16:colId xmlns:a16="http://schemas.microsoft.com/office/drawing/2014/main" val="3807895077"/>
                    </a:ext>
                  </a:extLst>
                </a:gridCol>
                <a:gridCol w="4421192">
                  <a:extLst>
                    <a:ext uri="{9D8B030D-6E8A-4147-A177-3AD203B41FA5}">
                      <a16:colId xmlns:a16="http://schemas.microsoft.com/office/drawing/2014/main" val="484445686"/>
                    </a:ext>
                  </a:extLst>
                </a:gridCol>
                <a:gridCol w="3978518">
                  <a:extLst>
                    <a:ext uri="{9D8B030D-6E8A-4147-A177-3AD203B41FA5}">
                      <a16:colId xmlns:a16="http://schemas.microsoft.com/office/drawing/2014/main" val="22011833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Вес судна в воздухе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36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</a:t>
                      </a:r>
                      <a:r>
                        <a:rPr lang="ru-RU" sz="3600" b="1" i="1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Н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Вес судна с грузом (водоизмещение) </a:t>
                      </a:r>
                      <a:r>
                        <a:rPr lang="ru-RU" sz="36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</a:t>
                      </a:r>
                      <a:r>
                        <a:rPr lang="ru-RU" sz="3600" b="1" i="1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ru-RU" sz="36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</a:t>
                      </a: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Н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Грузоподъемность </a:t>
                      </a:r>
                      <a:r>
                        <a:rPr lang="ru-RU" sz="36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</a:t>
                      </a: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Н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07473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51863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0243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30F83F-D5FA-429C-982A-A2FCD6B75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i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Группа </a:t>
            </a:r>
            <a:br>
              <a:rPr lang="ru-RU" sz="4400" b="1" i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4400" b="1" i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инженеров-проектировщиков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FCB406-7AB1-4B0F-9CE3-A499C0D010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пределить, какая грань бруска оказывает наименьшее давление на поверхность и рассчитать это давление по формуле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р=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</a:t>
            </a: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Приборы и материалы: брусок, линейка, весы.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Определите площадь опоры бруска по формуле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ab</a:t>
            </a: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Определите силу давления бруска по формуле 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mg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Рассчитайте давление, бруска на любую поверхность.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Данные внесите в таблицу</a:t>
            </a:r>
          </a:p>
        </p:txBody>
      </p:sp>
    </p:spTree>
    <p:extLst>
      <p:ext uri="{BB962C8B-B14F-4D97-AF65-F5344CB8AC3E}">
        <p14:creationId xmlns:p14="http://schemas.microsoft.com/office/powerpoint/2010/main" val="15404660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D1C095-C885-4918-9DAF-B090BB5F4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B314FA35-5B4D-45B8-9FD9-CD3B01EC09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618975"/>
              </p:ext>
            </p:extLst>
          </p:nvPr>
        </p:nvGraphicFramePr>
        <p:xfrm>
          <a:off x="825622" y="1596540"/>
          <a:ext cx="11114843" cy="3273679"/>
        </p:xfrm>
        <a:graphic>
          <a:graphicData uri="http://schemas.openxmlformats.org/drawingml/2006/table">
            <a:tbl>
              <a:tblPr firstRow="1" firstCol="1" bandRow="1"/>
              <a:tblGrid>
                <a:gridCol w="1675507">
                  <a:extLst>
                    <a:ext uri="{9D8B030D-6E8A-4147-A177-3AD203B41FA5}">
                      <a16:colId xmlns:a16="http://schemas.microsoft.com/office/drawing/2014/main" val="4160254444"/>
                    </a:ext>
                  </a:extLst>
                </a:gridCol>
                <a:gridCol w="1948264">
                  <a:extLst>
                    <a:ext uri="{9D8B030D-6E8A-4147-A177-3AD203B41FA5}">
                      <a16:colId xmlns:a16="http://schemas.microsoft.com/office/drawing/2014/main" val="2960317420"/>
                    </a:ext>
                  </a:extLst>
                </a:gridCol>
                <a:gridCol w="2493777">
                  <a:extLst>
                    <a:ext uri="{9D8B030D-6E8A-4147-A177-3AD203B41FA5}">
                      <a16:colId xmlns:a16="http://schemas.microsoft.com/office/drawing/2014/main" val="289943878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935977555"/>
                    </a:ext>
                  </a:extLst>
                </a:gridCol>
                <a:gridCol w="1909299">
                  <a:extLst>
                    <a:ext uri="{9D8B030D-6E8A-4147-A177-3AD203B41FA5}">
                      <a16:colId xmlns:a16="http://schemas.microsoft.com/office/drawing/2014/main" val="1317327293"/>
                    </a:ext>
                  </a:extLst>
                </a:gridCol>
                <a:gridCol w="1685247">
                  <a:extLst>
                    <a:ext uri="{9D8B030D-6E8A-4147-A177-3AD203B41FA5}">
                      <a16:colId xmlns:a16="http://schemas.microsoft.com/office/drawing/2014/main" val="773220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Длина 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м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Ширина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 м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Площадь поверхности </a:t>
                      </a:r>
                      <a:r>
                        <a:rPr lang="en-US" sz="28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</a:t>
                      </a: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м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Масса </a:t>
                      </a:r>
                      <a:r>
                        <a:rPr lang="en-US" sz="28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</a:t>
                      </a: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 кг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Сила давления, </a:t>
                      </a:r>
                      <a:r>
                        <a:rPr lang="en-US" sz="28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Н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Давление </a:t>
                      </a:r>
                      <a:r>
                        <a:rPr lang="ru-RU" sz="2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Па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46347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89303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8273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749C7E-3A00-4F5F-9C4D-E8C0F30F3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964CE3-32D0-452E-B4DE-07531D1F61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D1D9B87-3522-407A-B364-3AFD0EB3D7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90" y="0"/>
            <a:ext cx="8655269" cy="6491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033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0D4E3C-15F5-4689-B189-7717CC985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i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          Домашнее задание</a:t>
            </a:r>
            <a:endParaRPr lang="ru-RU" sz="4400" i="1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0097DD-3CFD-4C3F-8644-1ED2594B6B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Подготовьте доклад о 10 крупнейших предприятиях Самарской области. Коротко расскажите, чем занимаются эти предприятия.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13315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B68D3EF-4AA4-42FD-9F50-47C5A135CA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214" y="2008189"/>
            <a:ext cx="8596668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i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Спасибо за работу на уроке!</a:t>
            </a:r>
          </a:p>
        </p:txBody>
      </p:sp>
    </p:spTree>
    <p:extLst>
      <p:ext uri="{BB962C8B-B14F-4D97-AF65-F5344CB8AC3E}">
        <p14:creationId xmlns:p14="http://schemas.microsoft.com/office/powerpoint/2010/main" val="2367887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1AD301A3-D67F-46CF-92AB-5BA70ADFA5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404881"/>
              </p:ext>
            </p:extLst>
          </p:nvPr>
        </p:nvGraphicFramePr>
        <p:xfrm>
          <a:off x="721360" y="1565360"/>
          <a:ext cx="8640000" cy="518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36839622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358192556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58029142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53247149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932049177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90801444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539218557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41291249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70305033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143879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432034889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15761332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527560831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69951926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640467584"/>
                    </a:ext>
                  </a:extLst>
                </a:gridCol>
              </a:tblGrid>
              <a:tr h="576000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714436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343999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555450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8337780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40012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4981950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552264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889017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3232767"/>
                  </a:ext>
                </a:extLst>
              </a:tr>
            </a:tbl>
          </a:graphicData>
        </a:graphic>
      </p:graphicFrame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A870642E-4CAE-47DF-84B0-6BD283C4C7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970045"/>
              </p:ext>
            </p:extLst>
          </p:nvPr>
        </p:nvGraphicFramePr>
        <p:xfrm>
          <a:off x="4174099" y="1564948"/>
          <a:ext cx="2304000" cy="57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342228574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09954502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42710171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8160849"/>
                    </a:ext>
                  </a:extLst>
                </a:gridCol>
              </a:tblGrid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У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Т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Ь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551024"/>
                  </a:ext>
                </a:extLst>
              </a:tr>
            </a:tbl>
          </a:graphicData>
        </a:graphic>
      </p:graphicFrame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C2E2367D-7CCF-4C60-AC51-73B3D33AB1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4417040"/>
              </p:ext>
            </p:extLst>
          </p:nvPr>
        </p:nvGraphicFramePr>
        <p:xfrm>
          <a:off x="1893477" y="2140948"/>
          <a:ext cx="5760000" cy="57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61697728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884278498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59641248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79207712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13845127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50593788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56517033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16499794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16551471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982853407"/>
                    </a:ext>
                  </a:extLst>
                </a:gridCol>
              </a:tblGrid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Е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Ф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М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А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Ц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И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Я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2227326"/>
                  </a:ext>
                </a:extLst>
              </a:tr>
            </a:tbl>
          </a:graphicData>
        </a:graphic>
      </p:graphicFrame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2FD94F78-7E6D-4209-9390-F51548C088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637769"/>
              </p:ext>
            </p:extLst>
          </p:nvPr>
        </p:nvGraphicFramePr>
        <p:xfrm>
          <a:off x="1294099" y="2716536"/>
          <a:ext cx="8064000" cy="57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318315776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417129925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56720299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37032448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54690933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34333319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272769647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882094768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7209876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421131766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928648779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12928951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389038337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461927274"/>
                    </a:ext>
                  </a:extLst>
                </a:gridCol>
              </a:tblGrid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В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З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А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И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М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Е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Й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Т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В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И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Е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2515605"/>
                  </a:ext>
                </a:extLst>
              </a:tr>
            </a:tbl>
          </a:graphicData>
        </a:graphic>
      </p:graphicFrame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id="{28D9CDF7-69EE-4243-9982-3BA2FC64B8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733905"/>
              </p:ext>
            </p:extLst>
          </p:nvPr>
        </p:nvGraphicFramePr>
        <p:xfrm>
          <a:off x="2447730" y="3277465"/>
          <a:ext cx="4608000" cy="57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81923965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569414261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9157726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424696266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26497154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48654224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412402290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4126074960"/>
                    </a:ext>
                  </a:extLst>
                </a:gridCol>
              </a:tblGrid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И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Ф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Ф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У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З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И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Я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0227831"/>
                  </a:ext>
                </a:extLst>
              </a:tr>
            </a:tbl>
          </a:graphicData>
        </a:graphic>
      </p:graphicFrame>
      <p:graphicFrame>
        <p:nvGraphicFramePr>
          <p:cNvPr id="13" name="Таблица 12">
            <a:extLst>
              <a:ext uri="{FF2B5EF4-FFF2-40B4-BE49-F238E27FC236}">
                <a16:creationId xmlns:a16="http://schemas.microsoft.com/office/drawing/2014/main" id="{1EFAD20C-897D-485F-8A6E-0E4DADE4DB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2000016"/>
              </p:ext>
            </p:extLst>
          </p:nvPr>
        </p:nvGraphicFramePr>
        <p:xfrm>
          <a:off x="2446099" y="3853053"/>
          <a:ext cx="5760000" cy="57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137174255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84407944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889381071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6819384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4012649338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465588438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703822136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707126868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27118300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176861904"/>
                    </a:ext>
                  </a:extLst>
                </a:gridCol>
              </a:tblGrid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Т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А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Е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Т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И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Я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4871392"/>
                  </a:ext>
                </a:extLst>
              </a:tr>
            </a:tbl>
          </a:graphicData>
        </a:graphic>
      </p:graphicFrame>
      <p:graphicFrame>
        <p:nvGraphicFramePr>
          <p:cNvPr id="14" name="Таблица 13">
            <a:extLst>
              <a:ext uri="{FF2B5EF4-FFF2-40B4-BE49-F238E27FC236}">
                <a16:creationId xmlns:a16="http://schemas.microsoft.com/office/drawing/2014/main" id="{63562B7B-EF37-47F0-A3B3-677EEF50A5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3978919"/>
              </p:ext>
            </p:extLst>
          </p:nvPr>
        </p:nvGraphicFramePr>
        <p:xfrm>
          <a:off x="3030967" y="4443042"/>
          <a:ext cx="2880000" cy="6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363442560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63222879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75229472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43600182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424297205"/>
                    </a:ext>
                  </a:extLst>
                </a:gridCol>
              </a:tblGrid>
              <a:tr h="633600">
                <a:tc>
                  <a:txBody>
                    <a:bodyPr/>
                    <a:lstStyle/>
                    <a:p>
                      <a:pPr algn="ctr"/>
                      <a:r>
                        <a:rPr lang="ru-RU" sz="31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М</a:t>
                      </a:r>
                    </a:p>
                  </a:txBody>
                  <a:tcPr marT="50292" marB="50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1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А</a:t>
                      </a:r>
                    </a:p>
                  </a:txBody>
                  <a:tcPr marT="50292" marB="50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1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</a:t>
                      </a:r>
                    </a:p>
                  </a:txBody>
                  <a:tcPr marT="50292" marB="50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1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</a:t>
                      </a:r>
                    </a:p>
                  </a:txBody>
                  <a:tcPr marT="50292" marB="50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1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А</a:t>
                      </a:r>
                    </a:p>
                  </a:txBody>
                  <a:tcPr marT="50292" marB="50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4386300"/>
                  </a:ext>
                </a:extLst>
              </a:tr>
            </a:tbl>
          </a:graphicData>
        </a:graphic>
      </p:graphicFrame>
      <p:graphicFrame>
        <p:nvGraphicFramePr>
          <p:cNvPr id="15" name="Таблица 14">
            <a:extLst>
              <a:ext uri="{FF2B5EF4-FFF2-40B4-BE49-F238E27FC236}">
                <a16:creationId xmlns:a16="http://schemas.microsoft.com/office/drawing/2014/main" id="{A6232368-5A9D-4293-BE8F-0FBA4D162E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941544"/>
              </p:ext>
            </p:extLst>
          </p:nvPr>
        </p:nvGraphicFramePr>
        <p:xfrm>
          <a:off x="4194428" y="5023396"/>
          <a:ext cx="2304000" cy="57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92194862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29578217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8078404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484844729"/>
                    </a:ext>
                  </a:extLst>
                </a:gridCol>
              </a:tblGrid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И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Л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А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4195196"/>
                  </a:ext>
                </a:extLst>
              </a:tr>
            </a:tbl>
          </a:graphicData>
        </a:graphic>
      </p:graphicFrame>
      <p:graphicFrame>
        <p:nvGraphicFramePr>
          <p:cNvPr id="16" name="Таблица 15">
            <a:extLst>
              <a:ext uri="{FF2B5EF4-FFF2-40B4-BE49-F238E27FC236}">
                <a16:creationId xmlns:a16="http://schemas.microsoft.com/office/drawing/2014/main" id="{CA2A840C-3EB6-4EF2-9434-E116022E93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170435"/>
              </p:ext>
            </p:extLst>
          </p:nvPr>
        </p:nvGraphicFramePr>
        <p:xfrm>
          <a:off x="4174099" y="5598378"/>
          <a:ext cx="4032000" cy="57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387837447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580571896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67517496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4010376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56623007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4972044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067806398"/>
                    </a:ext>
                  </a:extLst>
                </a:gridCol>
              </a:tblGrid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И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Н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Е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Ц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И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Я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8314446"/>
                  </a:ext>
                </a:extLst>
              </a:tr>
            </a:tbl>
          </a:graphicData>
        </a:graphic>
      </p:graphicFrame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E61060E0-4D28-4B52-8A27-9C7E9853B5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499109"/>
              </p:ext>
            </p:extLst>
          </p:nvPr>
        </p:nvGraphicFramePr>
        <p:xfrm>
          <a:off x="1871730" y="6165619"/>
          <a:ext cx="2880000" cy="57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1292271181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57632646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550039381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53485271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458573994"/>
                    </a:ext>
                  </a:extLst>
                </a:gridCol>
              </a:tblGrid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В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Е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М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Я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5596576"/>
                  </a:ext>
                </a:extLst>
              </a:tr>
            </a:tbl>
          </a:graphicData>
        </a:graphic>
      </p:graphicFrame>
      <p:graphicFrame>
        <p:nvGraphicFramePr>
          <p:cNvPr id="18" name="Таблица 17">
            <a:extLst>
              <a:ext uri="{FF2B5EF4-FFF2-40B4-BE49-F238E27FC236}">
                <a16:creationId xmlns:a16="http://schemas.microsoft.com/office/drawing/2014/main" id="{11662993-FA51-411D-B8BD-5F4DD2921E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9970847"/>
              </p:ext>
            </p:extLst>
          </p:nvPr>
        </p:nvGraphicFramePr>
        <p:xfrm>
          <a:off x="4170838" y="1549053"/>
          <a:ext cx="576000" cy="51840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3363914231"/>
                    </a:ext>
                  </a:extLst>
                </a:gridCol>
              </a:tblGrid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8784958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46861010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595289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7379017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Е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3068743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6334692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8658316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08670444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Я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67201276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E971C0C5-102E-4DD3-807D-74BC4ABD7CDA}"/>
              </a:ext>
            </a:extLst>
          </p:cNvPr>
          <p:cNvSpPr txBox="1"/>
          <p:nvPr/>
        </p:nvSpPr>
        <p:spPr>
          <a:xfrm>
            <a:off x="2856481" y="434311"/>
            <a:ext cx="63009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1. Длина траектории </a:t>
            </a:r>
            <a:endParaRPr lang="ru-RU" sz="4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6F2689D-565E-437B-AA70-4F74FBD26124}"/>
              </a:ext>
            </a:extLst>
          </p:cNvPr>
          <p:cNvSpPr txBox="1"/>
          <p:nvPr/>
        </p:nvSpPr>
        <p:spPr>
          <a:xfrm>
            <a:off x="387723" y="420322"/>
            <a:ext cx="114165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2. Причина возникновения силы упругости </a:t>
            </a:r>
            <a:endParaRPr lang="ru-RU" sz="4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D9E84B-51B2-487C-A206-1F16A1349032}"/>
              </a:ext>
            </a:extLst>
          </p:cNvPr>
          <p:cNvSpPr txBox="1"/>
          <p:nvPr/>
        </p:nvSpPr>
        <p:spPr>
          <a:xfrm>
            <a:off x="392409" y="540969"/>
            <a:ext cx="9961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3. Причина изменения скорости тела </a:t>
            </a:r>
            <a:endParaRPr lang="ru-RU" sz="4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701FAC7-8B34-4754-91F3-B357FC284C75}"/>
              </a:ext>
            </a:extLst>
          </p:cNvPr>
          <p:cNvSpPr txBox="1"/>
          <p:nvPr/>
        </p:nvSpPr>
        <p:spPr>
          <a:xfrm>
            <a:off x="97790" y="461155"/>
            <a:ext cx="118183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4. Явление смешивания двух и более веществ</a:t>
            </a:r>
            <a:r>
              <a:rPr lang="ru-RU" sz="4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ru-RU" sz="4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20C7B7-59E6-40FD-9E04-029AB604CD98}"/>
              </a:ext>
            </a:extLst>
          </p:cNvPr>
          <p:cNvSpPr txBox="1"/>
          <p:nvPr/>
        </p:nvSpPr>
        <p:spPr>
          <a:xfrm>
            <a:off x="488841" y="507713"/>
            <a:ext cx="10247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5. Линия, вдоль которой движется тело </a:t>
            </a:r>
            <a:endParaRPr lang="ru-RU" sz="4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37FA5E5-94EF-45C3-9CF9-F3AE38F76F3E}"/>
              </a:ext>
            </a:extLst>
          </p:cNvPr>
          <p:cNvSpPr txBox="1"/>
          <p:nvPr/>
        </p:nvSpPr>
        <p:spPr>
          <a:xfrm>
            <a:off x="1893477" y="492353"/>
            <a:ext cx="64130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6. Мера инертности тел </a:t>
            </a:r>
            <a:endParaRPr lang="ru-RU" sz="4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68BACB2-7DBD-4C41-9147-2D42D18F99A3}"/>
              </a:ext>
            </a:extLst>
          </p:cNvPr>
          <p:cNvSpPr txBox="1"/>
          <p:nvPr/>
        </p:nvSpPr>
        <p:spPr>
          <a:xfrm>
            <a:off x="275864" y="432049"/>
            <a:ext cx="118183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7. Она появляется при взаимодействии тел </a:t>
            </a:r>
            <a:endParaRPr lang="ru-RU" sz="4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CB71D8-7E01-4735-81EC-72FE2B6A374C}"/>
              </a:ext>
            </a:extLst>
          </p:cNvPr>
          <p:cNvSpPr txBox="1"/>
          <p:nvPr/>
        </p:nvSpPr>
        <p:spPr>
          <a:xfrm>
            <a:off x="495972" y="502913"/>
            <a:ext cx="112071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8. Это явление сохранения скорости тела </a:t>
            </a:r>
            <a:endParaRPr lang="ru-RU" sz="4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652B173-E683-4D39-ADFA-067F0EC582E9}"/>
              </a:ext>
            </a:extLst>
          </p:cNvPr>
          <p:cNvSpPr txBox="1"/>
          <p:nvPr/>
        </p:nvSpPr>
        <p:spPr>
          <a:xfrm>
            <a:off x="395671" y="81767"/>
            <a:ext cx="1025318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9. Физическая величина, измеряемая в часах, минутах, секундах </a:t>
            </a:r>
            <a:endParaRPr lang="ru-RU" sz="4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600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allAtOnce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B6A7490-9AC1-403F-99CE-87C5209ECF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i="1" dirty="0"/>
              <a:t>Профессия</a:t>
            </a:r>
          </a:p>
        </p:txBody>
      </p:sp>
    </p:spTree>
    <p:extLst>
      <p:ext uri="{BB962C8B-B14F-4D97-AF65-F5344CB8AC3E}">
        <p14:creationId xmlns:p14="http://schemas.microsoft.com/office/powerpoint/2010/main" val="825961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1CF562BF-8945-4F1C-A44C-7CFAE712BB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461594"/>
            <a:ext cx="10515600" cy="441655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44D203-7AD2-4C49-B404-B3C78F8B4D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186" y="447040"/>
            <a:ext cx="1674273" cy="180582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DAC11B4-ECCF-4F8E-814C-0BA4CD284F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464569">
            <a:off x="7768973" y="769618"/>
            <a:ext cx="1947409" cy="11380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50E958E-A803-4C9E-8793-C946A971BA1D}"/>
              </a:ext>
            </a:extLst>
          </p:cNvPr>
          <p:cNvSpPr txBox="1"/>
          <p:nvPr/>
        </p:nvSpPr>
        <p:spPr>
          <a:xfrm>
            <a:off x="2120900" y="717252"/>
            <a:ext cx="610108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800" b="1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Физика в разных профессиях</a:t>
            </a:r>
          </a:p>
        </p:txBody>
      </p:sp>
    </p:spTree>
    <p:extLst>
      <p:ext uri="{BB962C8B-B14F-4D97-AF65-F5344CB8AC3E}">
        <p14:creationId xmlns:p14="http://schemas.microsoft.com/office/powerpoint/2010/main" val="4275725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9F3154-520D-40D6-AD5B-315920E86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u="sng" dirty="0"/>
              <a:t>Цель урока: </a:t>
            </a:r>
            <a:br>
              <a:rPr lang="ru-RU" dirty="0"/>
            </a:br>
            <a:r>
              <a:rPr lang="ru-RU" sz="53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выяснить, какую роль играют знания по физике в профессиях.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B39E0B-A95A-4AAD-A3D9-F929192656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4133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756EE7-BB05-427A-9D09-16A3DCB39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ПГТРК ">
            <a:extLst>
              <a:ext uri="{FF2B5EF4-FFF2-40B4-BE49-F238E27FC236}">
                <a16:creationId xmlns:a16="http://schemas.microsoft.com/office/drawing/2014/main" id="{18001B87-24E7-4FFB-AD38-C1B7501C261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9439" y="0"/>
            <a:ext cx="5494057" cy="363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Оборудование для пекарни.">
            <a:extLst>
              <a:ext uri="{FF2B5EF4-FFF2-40B4-BE49-F238E27FC236}">
                <a16:creationId xmlns:a16="http://schemas.microsoft.com/office/drawing/2014/main" id="{0CBBD694-49AB-42F9-A3D0-E818FE2D94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70" y="23836"/>
            <a:ext cx="4519970" cy="361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proved data quality offers enormous financial benefits and can even incre...">
            <a:extLst>
              <a:ext uri="{FF2B5EF4-FFF2-40B4-BE49-F238E27FC236}">
                <a16:creationId xmlns:a16="http://schemas.microsoft.com/office/drawing/2014/main" id="{394ABFDD-D385-4AAA-BAA3-817FA0DE82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20" y="3639813"/>
            <a:ext cx="4827282" cy="321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39B6AB-0642-42CB-A0B2-4F2AAF39B6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5198" y="3660132"/>
            <a:ext cx="4827282" cy="321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352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6CECAD3-3ABD-4DC7-9361-400434765D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400" y="365125"/>
            <a:ext cx="10693400" cy="58118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i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Группа пекарей</a:t>
            </a:r>
          </a:p>
          <a:p>
            <a:pPr marL="0" indent="360000">
              <a:buNone/>
            </a:pPr>
            <a:r>
              <a:rPr lang="ru-RU" sz="2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Определить сорт и качество муки, рассчитав ее плотность и сравнив с табличным значением.</a:t>
            </a:r>
          </a:p>
          <a:p>
            <a:pPr marL="0" indent="360000">
              <a:buNone/>
            </a:pPr>
            <a:r>
              <a:rPr lang="ru-RU" sz="2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Приборы и материалы:</a:t>
            </a:r>
          </a:p>
          <a:p>
            <a:pPr marL="0" indent="360000">
              <a:buNone/>
            </a:pPr>
            <a:r>
              <a:rPr lang="ru-RU" sz="2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Мука 2х видов, весы, мерный стаканчик.</a:t>
            </a:r>
          </a:p>
          <a:p>
            <a:pPr marL="457200" indent="360000">
              <a:spcBef>
                <a:spcPts val="0"/>
              </a:spcBef>
              <a:buFont typeface="+mj-lt"/>
              <a:buAutoNum type="arabicPeriod"/>
            </a:pPr>
            <a:r>
              <a:rPr lang="ru-RU" sz="2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Определить массу мерного стаканчика без муки и с мукой. Определить объем муки. </a:t>
            </a:r>
          </a:p>
          <a:p>
            <a:pPr marL="457200" indent="360000">
              <a:spcBef>
                <a:spcPts val="0"/>
              </a:spcBef>
              <a:buFont typeface="+mj-lt"/>
              <a:buAutoNum type="arabicPeriod"/>
            </a:pPr>
            <a:r>
              <a:rPr lang="ru-RU" sz="2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Рассчитать плотность муки по формуле þ=m/V</a:t>
            </a:r>
          </a:p>
          <a:p>
            <a:pPr marL="457200" indent="360000">
              <a:spcBef>
                <a:spcPts val="0"/>
              </a:spcBef>
              <a:buFont typeface="+mj-lt"/>
              <a:buAutoNum type="arabicPeriod"/>
            </a:pPr>
            <a:r>
              <a:rPr lang="ru-RU" sz="2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Заполнить таблицу и сравнить полученный результат с табличными данными.</a:t>
            </a:r>
          </a:p>
          <a:p>
            <a:pPr marL="457200" indent="360000">
              <a:spcBef>
                <a:spcPts val="0"/>
              </a:spcBef>
              <a:buFont typeface="+mj-lt"/>
              <a:buAutoNum type="arabicPeriod"/>
            </a:pPr>
            <a:r>
              <a:rPr lang="ru-RU" sz="2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Сделать вывод.</a:t>
            </a:r>
          </a:p>
          <a:p>
            <a:pPr marL="0" indent="0">
              <a:buNone/>
            </a:pPr>
            <a:r>
              <a:rPr lang="ru-RU" dirty="0"/>
              <a:t>					</a:t>
            </a:r>
          </a:p>
          <a:p>
            <a:endParaRPr lang="ru-RU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6B03FE69-18A2-484D-A4D3-91D1145793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6149125"/>
              </p:ext>
            </p:extLst>
          </p:nvPr>
        </p:nvGraphicFramePr>
        <p:xfrm>
          <a:off x="1675699" y="4897743"/>
          <a:ext cx="9039649" cy="1751965"/>
        </p:xfrm>
        <a:graphic>
          <a:graphicData uri="http://schemas.openxmlformats.org/drawingml/2006/table">
            <a:tbl>
              <a:tblPr firstRow="1" firstCol="1" bandRow="1"/>
              <a:tblGrid>
                <a:gridCol w="863134">
                  <a:extLst>
                    <a:ext uri="{9D8B030D-6E8A-4147-A177-3AD203B41FA5}">
                      <a16:colId xmlns:a16="http://schemas.microsoft.com/office/drawing/2014/main" val="1933871120"/>
                    </a:ext>
                  </a:extLst>
                </a:gridCol>
                <a:gridCol w="1265241">
                  <a:extLst>
                    <a:ext uri="{9D8B030D-6E8A-4147-A177-3AD203B41FA5}">
                      <a16:colId xmlns:a16="http://schemas.microsoft.com/office/drawing/2014/main" val="1710138292"/>
                    </a:ext>
                  </a:extLst>
                </a:gridCol>
                <a:gridCol w="1506091">
                  <a:extLst>
                    <a:ext uri="{9D8B030D-6E8A-4147-A177-3AD203B41FA5}">
                      <a16:colId xmlns:a16="http://schemas.microsoft.com/office/drawing/2014/main" val="2521510998"/>
                    </a:ext>
                  </a:extLst>
                </a:gridCol>
                <a:gridCol w="1522630">
                  <a:extLst>
                    <a:ext uri="{9D8B030D-6E8A-4147-A177-3AD203B41FA5}">
                      <a16:colId xmlns:a16="http://schemas.microsoft.com/office/drawing/2014/main" val="3853924098"/>
                    </a:ext>
                  </a:extLst>
                </a:gridCol>
                <a:gridCol w="1203219">
                  <a:extLst>
                    <a:ext uri="{9D8B030D-6E8A-4147-A177-3AD203B41FA5}">
                      <a16:colId xmlns:a16="http://schemas.microsoft.com/office/drawing/2014/main" val="1948764184"/>
                    </a:ext>
                  </a:extLst>
                </a:gridCol>
                <a:gridCol w="1360341">
                  <a:extLst>
                    <a:ext uri="{9D8B030D-6E8A-4147-A177-3AD203B41FA5}">
                      <a16:colId xmlns:a16="http://schemas.microsoft.com/office/drawing/2014/main" val="294037597"/>
                    </a:ext>
                  </a:extLst>
                </a:gridCol>
                <a:gridCol w="1318993">
                  <a:extLst>
                    <a:ext uri="{9D8B030D-6E8A-4147-A177-3AD203B41FA5}">
                      <a16:colId xmlns:a16="http://schemas.microsoft.com/office/drawing/2014/main" val="438456752"/>
                    </a:ext>
                  </a:extLst>
                </a:gridCol>
              </a:tblGrid>
              <a:tr h="7092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Масса стаканчика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6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</a:t>
                      </a:r>
                      <a:r>
                        <a:rPr lang="ru-RU" sz="1600" b="1" baseline="-25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Масса стакана с мукой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6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</a:t>
                      </a:r>
                      <a:r>
                        <a:rPr lang="ru-RU" sz="1600" b="1" i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ст+м</a:t>
                      </a:r>
                      <a:r>
                        <a:rPr lang="ru-RU" sz="16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</a:t>
                      </a: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Масса муки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6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</a:t>
                      </a:r>
                      <a:r>
                        <a:rPr lang="ru-RU" sz="1600" b="1" i="1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муки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Объем муки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6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см</a:t>
                      </a:r>
                      <a:r>
                        <a:rPr lang="ru-RU" sz="1600" b="1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Плотность муки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6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Þ, г/см</a:t>
                      </a:r>
                      <a:r>
                        <a:rPr lang="ru-RU" sz="1600" b="1" i="1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Плотность муки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6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Þ, кг/м</a:t>
                      </a:r>
                      <a:r>
                        <a:rPr lang="ru-RU" sz="1600" b="1" i="1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6350310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5468286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76180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9926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EF2AD3-C4DC-4CFA-8B42-AC60BAB8C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1024AD-0D5C-410A-94E7-0EB5C6F4B7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Рисунок 1">
            <a:extLst>
              <a:ext uri="{FF2B5EF4-FFF2-40B4-BE49-F238E27FC236}">
                <a16:creationId xmlns:a16="http://schemas.microsoft.com/office/drawing/2014/main" id="{CD3F74C0-2190-4C48-B198-C09D6F2D97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048" y="825947"/>
            <a:ext cx="12313048" cy="6032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2645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37248A-FD36-4711-A08D-54F021BE1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574" y="406400"/>
            <a:ext cx="10214186" cy="1320800"/>
          </a:xfrm>
        </p:spPr>
        <p:txBody>
          <a:bodyPr>
            <a:noAutofit/>
          </a:bodyPr>
          <a:lstStyle/>
          <a:p>
            <a:pPr algn="ctr"/>
            <a:r>
              <a:rPr lang="ru-RU" sz="4400" b="1" i="1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Группа судостроителей</a:t>
            </a:r>
            <a:endParaRPr lang="ru-RU" sz="4400" b="1" i="1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AA681C-CC52-4865-95FA-AA7C67D0CA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800" y="1534160"/>
            <a:ext cx="9550400" cy="4436083"/>
          </a:xfrm>
        </p:spPr>
        <p:txBody>
          <a:bodyPr>
            <a:noAutofit/>
          </a:bodyPr>
          <a:lstStyle/>
          <a:p>
            <a:pPr marL="0" indent="3600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200" i="1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Рассчитать грузоподъемность корабля.</a:t>
            </a:r>
          </a:p>
          <a:p>
            <a:pPr marL="0" indent="3600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200" u="sng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Приборы и материалы: </a:t>
            </a:r>
            <a:r>
              <a:rPr lang="ru-RU" sz="22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Кораблик, емкость с водой, набор грузов, динамометр.</a:t>
            </a:r>
          </a:p>
          <a:p>
            <a:pPr marL="342900" lvl="0" indent="3600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2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Определить водоизмещение судна (вес судна с грузом по формуле </a:t>
            </a:r>
            <a:r>
              <a:rPr lang="en-US" sz="2200" b="1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  <a:r>
              <a:rPr lang="ru-RU" sz="2200" b="1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=</a:t>
            </a:r>
            <a:r>
              <a:rPr lang="en-US" sz="2200" b="1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mg</a:t>
            </a:r>
            <a:r>
              <a:rPr lang="ru-RU" sz="2200" b="1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r>
              <a:rPr lang="ru-RU" sz="22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) Для этого предварительно измерить массу данных тел. </a:t>
            </a:r>
          </a:p>
          <a:p>
            <a:pPr marL="342900" lvl="0" indent="3600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2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Из водоизмещения вычесть вес судна в воздухе. Вы найдете грузоподъемность судна. </a:t>
            </a:r>
          </a:p>
          <a:p>
            <a:pPr marL="342900" lvl="0" indent="3600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2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Данные внести в таблицу. Сделать вывод о проделанной работе.</a:t>
            </a:r>
          </a:p>
          <a:p>
            <a:pPr indent="360000">
              <a:spcBef>
                <a:spcPts val="0"/>
              </a:spcBef>
            </a:pPr>
            <a:endParaRPr lang="ru-RU" sz="2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30518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392</TotalTime>
  <Words>555</Words>
  <Application>Microsoft Office PowerPoint</Application>
  <PresentationFormat>Широкоэкранный</PresentationFormat>
  <Paragraphs>174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Cambria</vt:lpstr>
      <vt:lpstr>Monotype Corsiva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Цель урока:  выяснить, какую роль играют знания по физике в профессиях.  </vt:lpstr>
      <vt:lpstr>Презентация PowerPoint</vt:lpstr>
      <vt:lpstr>Презентация PowerPoint</vt:lpstr>
      <vt:lpstr>Презентация PowerPoint</vt:lpstr>
      <vt:lpstr>Группа судостроителей</vt:lpstr>
      <vt:lpstr>Презентация PowerPoint</vt:lpstr>
      <vt:lpstr>Группа  инженеров-проектировщиков</vt:lpstr>
      <vt:lpstr>Презентация PowerPoint</vt:lpstr>
      <vt:lpstr>Презентация PowerPoint</vt:lpstr>
      <vt:lpstr>            Домашнее задание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Физика в разных профессиях.</dc:title>
  <dc:creator>Школа</dc:creator>
  <cp:lastModifiedBy>Школа</cp:lastModifiedBy>
  <cp:revision>23</cp:revision>
  <dcterms:created xsi:type="dcterms:W3CDTF">2022-03-26T04:56:51Z</dcterms:created>
  <dcterms:modified xsi:type="dcterms:W3CDTF">2022-04-21T05:13:27Z</dcterms:modified>
</cp:coreProperties>
</file>