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7" r:id="rId5"/>
    <p:sldId id="259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914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1246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978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1208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1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2454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463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03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307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874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200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291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0B81D-ED63-403E-AA6E-13076C3EF27C}" type="datetimeFigureOut">
              <a:rPr lang="ru-RU" smtClean="0"/>
              <a:t>09.09.2023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6E2A5-6C4D-471F-8635-DE69B7F6C76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68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0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ли, что выражение является уравнением: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5050904" cy="4525963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ru-RU" dirty="0" smtClean="0"/>
                  <a:t>     </a:t>
                </a:r>
              </a:p>
              <a:p>
                <a:pPr marL="0" indent="0">
                  <a:buNone/>
                </a:pPr>
                <a:r>
                  <a:rPr lang="ru-RU" dirty="0" smtClean="0"/>
                  <a:t>2)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5−4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+3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3)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−9=5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4)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−8=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+6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−9=0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6)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−2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+8=0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7)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2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7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−5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−8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</m:oMath>
                </a14:m>
                <a:endParaRPr lang="ru-RU" b="0" dirty="0" smtClean="0"/>
              </a:p>
              <a:p>
                <a:pPr marL="0" indent="0">
                  <a:buNone/>
                </a:pPr>
                <a:r>
                  <a:rPr lang="ru-RU" dirty="0" smtClean="0"/>
                  <a:t>8)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−7=−2(5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+4)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5050904" cy="4525963"/>
              </a:xfrm>
              <a:blipFill rotWithShape="1">
                <a:blip r:embed="rId2"/>
                <a:stretch>
                  <a:fillRect l="-3016" t="-26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555094" y="1700806"/>
            <a:ext cx="165618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</a:p>
          <a:p>
            <a:pPr marL="342900" indent="-342900">
              <a:buAutoNum type="arabicParenR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3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</a:p>
        </p:txBody>
      </p:sp>
    </p:spTree>
    <p:extLst>
      <p:ext uri="{BB962C8B-B14F-4D97-AF65-F5344CB8AC3E}">
        <p14:creationId xmlns:p14="http://schemas.microsoft.com/office/powerpoint/2010/main" val="294618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339752" y="1556792"/>
                <a:ext cx="5050904" cy="4525963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−9=5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+6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−9=0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6)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−2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+8=0</m:t>
                    </m:r>
                  </m:oMath>
                </a14:m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7) 8)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−7=−2(5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+4)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39752" y="1556792"/>
                <a:ext cx="5050904" cy="4525963"/>
              </a:xfrm>
              <a:blipFill rotWithShape="0">
                <a:blip r:embed="rId2"/>
                <a:stretch>
                  <a:fillRect l="-31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две группы можно разделить уравнения?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43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017301" y="2348880"/>
                <a:ext cx="4038600" cy="2736304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/>
                  <a:t>1)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−3</m:t>
                        </m:r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+2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ru-RU" dirty="0" smtClean="0"/>
                  <a:t>    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/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+6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−9=0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/>
                  <a:t>6)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−2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+8=0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017301" y="2348880"/>
                <a:ext cx="4038600" cy="2736304"/>
              </a:xfrm>
              <a:blipFill rotWithShape="1">
                <a:blip r:embed="rId2"/>
                <a:stretch>
                  <a:fillRect l="-3017" b="-8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323528" y="2564904"/>
                <a:ext cx="4038600" cy="2160239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/>
                  <a:t>3)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−9=5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+2</m:t>
                    </m:r>
                  </m:oMath>
                </a14:m>
                <a:endParaRPr lang="ru-RU" dirty="0" smtClean="0"/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/>
                  <a:t>8)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3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−7=−2(5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+4)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323528" y="2564904"/>
                <a:ext cx="4038600" cy="2160239"/>
              </a:xfrm>
              <a:blipFill rotWithShape="1">
                <a:blip r:embed="rId3"/>
                <a:stretch>
                  <a:fillRect l="-30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67544" y="1721375"/>
                <a:ext cx="380585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/>
                        </a:rPr>
                        <m:t>Линейные уравнения</m:t>
                      </m:r>
                    </m:oMath>
                  </m:oMathPara>
                </a14:m>
                <a:endParaRPr lang="ru-RU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721375"/>
                <a:ext cx="3805850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Прямоугольник 5"/>
              <p:cNvSpPr/>
              <p:nvPr/>
            </p:nvSpPr>
            <p:spPr>
              <a:xfrm>
                <a:off x="4716016" y="1718725"/>
                <a:ext cx="4187365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>
                          <a:latin typeface="Cambria Math"/>
                        </a:rPr>
                        <m:t>К</m:t>
                      </m:r>
                      <m:r>
                        <a:rPr lang="ru-RU" sz="2800" b="0" i="1" smtClean="0">
                          <a:latin typeface="Cambria Math"/>
                        </a:rPr>
                        <m:t>вадратные  уравнения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6" y="1718725"/>
                <a:ext cx="4187365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114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404664"/>
                <a:ext cx="8229600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Уравнение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вида</a:t>
                </a:r>
                <a:r>
                  <a:rPr lang="ru-RU" sz="4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</a:t>
                </a:r>
                <a14:m>
                  <m:oMath xmlns:m="http://schemas.openxmlformats.org/officeDocument/2006/math"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𝒂</m:t>
                    </m:r>
                    <m:sSup>
                      <m:sSupPr>
                        <m:ctrlPr>
                          <a:rPr lang="en-US" sz="4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𝒃𝒙</m:t>
                    </m:r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𝒄</m:t>
                    </m:r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4000" b="1" i="1" smtClean="0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где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≠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𝟎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 ,  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𝒃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 ,  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𝒄</m:t>
                    </m:r>
                    <m:r>
                      <a:rPr lang="en-US" sz="3600" b="1" i="1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US" sz="3600" b="0" i="1" smtClean="0">
                        <a:latin typeface="Cambria Math" panose="02040503050406030204" pitchFamily="18" charset="0"/>
                        <a:ea typeface="Cambria Math"/>
                      </a:rPr>
                      <m:t>−</m:t>
                    </m:r>
                    <m:r>
                      <a:rPr lang="ru-RU" sz="3600" b="0" i="1" smtClean="0">
                        <a:latin typeface="Cambria Math" panose="02040503050406030204" pitchFamily="18" charset="0"/>
                        <a:ea typeface="Cambria Math"/>
                      </a:rPr>
                      <m:t>числа</m:t>
                    </m:r>
                  </m:oMath>
                </a14:m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переменная, 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r>
                  <a:rPr lang="ru-RU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называется </a:t>
                </a:r>
                <a:r>
                  <a:rPr lang="ru-RU" sz="3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квадратным</a:t>
                </a:r>
                <a:endParaRPr lang="ru-RU" sz="3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404664"/>
                <a:ext cx="8229600" cy="5328592"/>
              </a:xfrm>
              <a:blipFill rotWithShape="0">
                <a:blip r:embed="rId2"/>
                <a:stretch>
                  <a:fillRect l="-19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9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Коэффициенты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квадратного уравнения: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–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старший коэффициент, </a:t>
                </a:r>
                <a:r>
                  <a:rPr lang="en-US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US" sz="3600" b="1" i="1" smtClean="0">
                        <a:latin typeface="Cambria Math"/>
                      </a:rPr>
                      <m:t>𝒂</m:t>
                    </m:r>
                    <m:r>
                      <a:rPr lang="en-US" sz="3600" b="1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US" sz="3600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endParaRPr lang="en-US" sz="4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</a:t>
                </a:r>
                <a:r>
                  <a:rPr lang="ru-RU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второй коэффициент</a:t>
                </a:r>
                <a:endParaRPr lang="en-US" sz="3600" b="1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ru-RU" sz="40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</a:t>
                </a:r>
                <a:r>
                  <a:rPr lang="en-US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4000" b="1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свободный член</a:t>
                </a:r>
                <a:endParaRPr lang="ru-RU" sz="3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5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746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квадратное уравнение, если его коэффициенты равны: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39552" y="1772816"/>
                <a:ext cx="4752528" cy="4525963"/>
              </a:xfrm>
            </p:spPr>
            <p:txBody>
              <a:bodyPr>
                <a:normAutofit fontScale="92500"/>
              </a:bodyPr>
              <a:lstStyle/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ru-RU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=5,      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=2,       </m:t>
                    </m:r>
                    <m:r>
                      <a:rPr lang="en-US" sz="2800" b="0" i="1" smtClean="0">
                        <a:latin typeface="Cambria Math"/>
                      </a:rPr>
                      <m:t>𝑐</m:t>
                    </m:r>
                    <m:r>
                      <a:rPr lang="en-US" sz="2800" b="0" i="1" smtClean="0">
                        <a:latin typeface="Cambria Math"/>
                      </a:rPr>
                      <m:t>=1</m:t>
                    </m:r>
                  </m:oMath>
                </a14:m>
                <a:endParaRPr lang="en-US" sz="2800" dirty="0" smtClean="0"/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ru-RU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=−2,   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=1,      </m:t>
                    </m:r>
                    <m:r>
                      <a:rPr lang="en-US" sz="2800" b="0" i="1" smtClean="0">
                        <a:latin typeface="Cambria Math"/>
                      </a:rPr>
                      <m:t>𝑐</m:t>
                    </m:r>
                    <m:r>
                      <a:rPr lang="en-US" sz="2800" b="0" i="1" smtClean="0">
                        <a:latin typeface="Cambria Math"/>
                      </a:rPr>
                      <m:t>=−6</m:t>
                    </m:r>
                  </m:oMath>
                </a14:m>
                <a:endParaRPr lang="en-US" sz="2800" b="0" dirty="0" smtClean="0"/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ru-RU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=4,      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=−3,   </m:t>
                    </m:r>
                    <m:r>
                      <a:rPr lang="en-US" sz="2800" b="0" i="1" smtClean="0">
                        <a:latin typeface="Cambria Math"/>
                      </a:rPr>
                      <m:t>𝑐</m:t>
                    </m:r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800" b="0" dirty="0" smtClean="0"/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ru-RU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=−1,   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=0,      </m:t>
                    </m:r>
                    <m:r>
                      <a:rPr lang="en-US" sz="2800" b="0" i="1" smtClean="0">
                        <a:latin typeface="Cambria Math"/>
                      </a:rPr>
                      <m:t>𝑐</m:t>
                    </m:r>
                    <m:r>
                      <a:rPr lang="en-US" sz="2800" b="0" i="1" smtClean="0">
                        <a:latin typeface="Cambria Math"/>
                      </a:rPr>
                      <m:t>=−3</m:t>
                    </m:r>
                  </m:oMath>
                </a14:m>
                <a:endParaRPr lang="en-US" sz="2800" b="0" dirty="0" smtClean="0"/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ru-RU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=0,5,   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=−4,   </m:t>
                    </m:r>
                    <m:r>
                      <a:rPr lang="en-US" sz="2800" b="0" i="1" smtClean="0">
                        <a:latin typeface="Cambria Math"/>
                      </a:rPr>
                      <m:t>𝑐</m:t>
                    </m:r>
                    <m:r>
                      <a:rPr lang="en-US" sz="2800" b="0" i="1" smtClean="0">
                        <a:latin typeface="Cambria Math"/>
                      </a:rPr>
                      <m:t>=9</m:t>
                    </m:r>
                  </m:oMath>
                </a14:m>
                <a:endParaRPr lang="en-US" sz="2800" b="0" dirty="0" smtClean="0"/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r>
                  <a:rPr lang="ru-RU" sz="2800" b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=9,      </m:t>
                    </m:r>
                    <m:r>
                      <a:rPr lang="en-US" sz="2800" b="0" i="1" smtClean="0">
                        <a:latin typeface="Cambria Math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</a:rPr>
                      <m:t>=0,       </m:t>
                    </m:r>
                    <m:r>
                      <a:rPr lang="en-US" sz="2800" b="0" i="1" smtClean="0">
                        <a:latin typeface="Cambria Math"/>
                      </a:rPr>
                      <m:t>𝑐</m:t>
                    </m:r>
                    <m:r>
                      <a:rPr lang="en-US" sz="2800" b="0" i="1" smtClean="0">
                        <a:latin typeface="Cambria Math"/>
                      </a:rPr>
                      <m:t>=0</m:t>
                    </m:r>
                  </m:oMath>
                </a14:m>
                <a:endParaRPr lang="en-US" sz="2800" b="0" dirty="0" smtClean="0"/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arenR"/>
                </a:pPr>
                <a:endParaRPr lang="ru-RU" sz="2800" dirty="0" smtClean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9552" y="1772816"/>
                <a:ext cx="4752528" cy="4525963"/>
              </a:xfrm>
              <a:blipFill rotWithShape="0">
                <a:blip r:embed="rId2"/>
                <a:stretch>
                  <a:fillRect l="-24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436097" y="1914668"/>
                <a:ext cx="3600399" cy="46166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  5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+2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+1=0</m:t>
                      </m:r>
                    </m:oMath>
                  </m:oMathPara>
                </a14:m>
                <a:endParaRPr lang="en-US" sz="28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800" b="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−2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/>
                      </a:rPr>
                      <m:t>+</m:t>
                    </m:r>
                    <m:r>
                      <a:rPr lang="en-US" sz="2800" b="0" i="1" smtClean="0">
                        <a:latin typeface="Cambria Math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</a:rPr>
                      <m:t>−6=0</m:t>
                    </m:r>
                  </m:oMath>
                </a14:m>
                <a:endParaRPr lang="ru-RU" sz="28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  </m:t>
                      </m:r>
                      <m:r>
                        <a:rPr lang="en-US" sz="2800" i="1">
                          <a:latin typeface="Cambria Math"/>
                        </a:rPr>
                        <m:t>4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−3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sz="28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−3=0</m:t>
                      </m:r>
                    </m:oMath>
                  </m:oMathPara>
                </a14:m>
                <a:endParaRPr lang="ru-RU" sz="2800" dirty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0,5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−4</m:t>
                      </m:r>
                      <m:r>
                        <a:rPr lang="en-US" sz="2800" b="0" i="1" smtClean="0">
                          <a:latin typeface="Cambria Math"/>
                        </a:rPr>
                        <m:t>𝑥</m:t>
                      </m:r>
                      <m:r>
                        <a:rPr lang="en-US" sz="2800" b="0" i="1" smtClean="0">
                          <a:latin typeface="Cambria Math"/>
                        </a:rPr>
                        <m:t>+9=0</m:t>
                      </m:r>
                    </m:oMath>
                  </m:oMathPara>
                </a14:m>
                <a:endParaRPr lang="en-US" sz="2800" b="0" i="1" dirty="0" smtClean="0">
                  <a:latin typeface="Cambria Math"/>
                </a:endParaRP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/>
                        </a:rPr>
                        <m:t>9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ru-RU" sz="2800" dirty="0"/>
              </a:p>
              <a:p>
                <a:pPr marL="342900" indent="-342900">
                  <a:lnSpc>
                    <a:spcPct val="150000"/>
                  </a:lnSpc>
                  <a:buFont typeface="+mj-lt"/>
                  <a:buAutoNum type="arabicParenR"/>
                </a:pPr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97" y="1914668"/>
                <a:ext cx="3600399" cy="461664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1012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Неполные квадратные уравнения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107504" y="1484784"/>
                <a:ext cx="4038600" cy="452596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+</m:t>
                      </m:r>
                      <m:r>
                        <a:rPr lang="en-US" sz="3200" b="1" i="1" smtClean="0">
                          <a:latin typeface="Cambria Math"/>
                        </a:rPr>
                        <m:t>𝒃𝒙</m:t>
                      </m:r>
                      <m:r>
                        <a:rPr lang="en-US" sz="3200" b="1" i="1" smtClean="0"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US" sz="3200" b="1" dirty="0" smtClean="0"/>
              </a:p>
              <a:p>
                <a:pPr marL="0" indent="0">
                  <a:buNone/>
                </a:pPr>
                <a:endParaRPr lang="en-US" sz="3200" b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𝑎𝑥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𝑏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b="0" i="1" dirty="0" smtClean="0">
                  <a:latin typeface="Cambria Math"/>
                </a:endParaRPr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𝑥</m:t>
                      </m:r>
                      <m:r>
                        <a:rPr lang="en-US" b="0" i="1" smtClean="0">
                          <a:latin typeface="Cambria Math"/>
                        </a:rPr>
                        <m:t>=0     или   </m:t>
                      </m:r>
                      <m:r>
                        <a:rPr lang="en-US" b="0" i="1" smtClean="0">
                          <a:latin typeface="Cambria Math"/>
                        </a:rPr>
                        <m:t>𝑎𝑥</m:t>
                      </m:r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𝑎𝑥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r>
                      <a:rPr lang="en-US" b="0" i="1" smtClean="0">
                        <a:latin typeface="Cambria Math"/>
                      </a:rPr>
                      <m:t>𝑏</m:t>
                    </m:r>
                  </m:oMath>
                </a14:m>
                <a:endParaRPr lang="en-US" b="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b="0" dirty="0" smtClean="0"/>
                  <a:t>                    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/>
                      </a:rPr>
                      <m:t>  </m:t>
                    </m:r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en-US" b="0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:endParaRPr lang="en-US" b="0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07504" y="1484784"/>
                <a:ext cx="4038600" cy="4525963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427984" y="1484784"/>
                <a:ext cx="4186808" cy="4525963"/>
              </a:xfrm>
            </p:spPr>
            <p:txBody>
              <a:bodyPr>
                <a:normAutofit fontScale="92500"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latin typeface="Cambria Math"/>
                        </a:rPr>
                        <m:t>𝒂</m:t>
                      </m:r>
                      <m:sSup>
                        <m:sSupPr>
                          <m:ctrlPr>
                            <a:rPr lang="en-US" sz="3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US" sz="32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3200" b="1" i="1" smtClean="0">
                          <a:latin typeface="Cambria Math"/>
                        </a:rPr>
                        <m:t>+</m:t>
                      </m:r>
                      <m:r>
                        <a:rPr lang="en-US" sz="3200" b="1" i="1" smtClean="0">
                          <a:latin typeface="Cambria Math"/>
                        </a:rPr>
                        <m:t>𝒄</m:t>
                      </m:r>
                      <m:r>
                        <a:rPr lang="en-US" sz="3200" b="1" i="1" smtClean="0">
                          <a:latin typeface="Cambria Math"/>
                        </a:rPr>
                        <m:t>=</m:t>
                      </m:r>
                      <m:r>
                        <a:rPr lang="en-US" sz="32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ru-RU" sz="3200" dirty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𝑎𝑥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&lt;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𝟎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             </m:t>
                      </m:r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</m:den>
                      </m:f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&gt;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𝟎</m:t>
                      </m:r>
                    </m:oMath>
                  </m:oMathPara>
                </a14:m>
                <a:endParaRPr lang="en-US" b="1" dirty="0" smtClean="0"/>
              </a:p>
              <a:p>
                <a:pPr marL="0" indent="0">
                  <a:buNone/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Корней нет        два корня</a:t>
                </a:r>
                <a:endPara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dirty="0" smtClean="0"/>
                  <a:t>                          </a:t>
                </a:r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 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/>
                              </a:rPr>
                              <m:t>𝑐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/>
                              </a:rPr>
                              <m:t>𝑑</m:t>
                            </m:r>
                          </m:den>
                        </m:f>
                      </m:e>
                    </m:rad>
                  </m:oMath>
                </a14:m>
                <a:endParaRPr lang="ru-RU" dirty="0"/>
              </a:p>
            </p:txBody>
          </p:sp>
        </mc:Choice>
        <mc:Fallback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427984" y="1484784"/>
                <a:ext cx="4186808" cy="4525963"/>
              </a:xfrm>
              <a:blipFill rotWithShape="0">
                <a:blip r:embed="rId3"/>
                <a:stretch>
                  <a:fillRect l="-26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755576" y="65253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95536" y="5867231"/>
                <a:ext cx="2617576" cy="8016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  </a:t>
                </a:r>
                <a:r>
                  <a:rPr lang="ru-RU" sz="3200" dirty="0" smtClean="0"/>
                  <a:t>0;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en-US" sz="3200" i="1"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5867231"/>
                <a:ext cx="2617576" cy="801630"/>
              </a:xfrm>
              <a:prstGeom prst="rect">
                <a:avLst/>
              </a:prstGeom>
              <a:blipFill rotWithShape="0">
                <a:blip r:embed="rId4"/>
                <a:stretch>
                  <a:fillRect l="-6061" b="-113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23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683568" y="2060848"/>
                <a:ext cx="3528392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/>
                  <a:t>1)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15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−3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2)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7</m:t>
                        </m:r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+8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+1=0</m:t>
                    </m:r>
                  </m:oMath>
                </a14:m>
                <a:endParaRPr lang="ru-RU" sz="2800" dirty="0" smtClean="0"/>
              </a:p>
              <a:p>
                <a:endParaRPr lang="ru-RU" sz="2800" dirty="0" smtClean="0"/>
              </a:p>
              <a:p>
                <a:r>
                  <a:rPr lang="ru-RU" sz="2800" dirty="0" smtClean="0"/>
                  <a:t>3)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6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−18=0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4)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−4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+3=0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5)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5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−3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=0</m:t>
                    </m:r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060848"/>
                <a:ext cx="3528392" cy="3970318"/>
              </a:xfrm>
              <a:prstGeom prst="rect">
                <a:avLst/>
              </a:prstGeom>
              <a:blipFill rotWithShape="0">
                <a:blip r:embed="rId2"/>
                <a:stretch>
                  <a:fillRect l="-3454" t="-1382" b="-35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4932040" y="2060848"/>
                <a:ext cx="3600400" cy="39703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dirty="0" smtClean="0"/>
                  <a:t>6)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−3</m:t>
                        </m:r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+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−5=0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7)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7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−4=0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8)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+2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9)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−10</m:t>
                    </m:r>
                    <m:r>
                      <a:rPr lang="en-US" sz="2800" i="1">
                        <a:latin typeface="Cambria Math"/>
                      </a:rPr>
                      <m:t>𝑥</m:t>
                    </m:r>
                    <m:r>
                      <a:rPr lang="en-US" sz="2800" i="1">
                        <a:latin typeface="Cambria Math"/>
                      </a:rPr>
                      <m:t>+25=0</m:t>
                    </m:r>
                  </m:oMath>
                </a14:m>
                <a:endParaRPr lang="ru-RU" sz="2800" dirty="0" smtClean="0"/>
              </a:p>
              <a:p>
                <a:endParaRPr lang="ru-RU" sz="2800" dirty="0"/>
              </a:p>
              <a:p>
                <a:r>
                  <a:rPr lang="ru-RU" sz="2800" dirty="0" smtClean="0"/>
                  <a:t>10) 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/>
                      </a:rPr>
                      <m:t>4</m:t>
                    </m:r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/>
                      </a:rPr>
                      <m:t>+20=0</m:t>
                    </m:r>
                  </m:oMath>
                </a14:m>
                <a:endParaRPr lang="ru-RU" sz="2800" dirty="0"/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2060848"/>
                <a:ext cx="3600400" cy="3970318"/>
              </a:xfrm>
              <a:prstGeom prst="rect">
                <a:avLst/>
              </a:prstGeom>
              <a:blipFill rotWithShape="0">
                <a:blip r:embed="rId3"/>
                <a:stretch>
                  <a:fillRect l="-3384" t="-1382" b="-35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691680" y="404664"/>
                <a:ext cx="5472652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Выберите неполные квадратные</m:t>
                      </m:r>
                    </m:oMath>
                  </m:oMathPara>
                </a14:m>
                <a:endParaRPr lang="ru-RU" sz="2800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 уравнения и решите их: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80" y="404664"/>
                <a:ext cx="5472652" cy="86177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914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195</Words>
  <Application>Microsoft Office PowerPoint</Application>
  <PresentationFormat>Экран (4:3)</PresentationFormat>
  <Paragraphs>88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Cambria Math</vt:lpstr>
      <vt:lpstr>Times New Roman</vt:lpstr>
      <vt:lpstr>Тема Office</vt:lpstr>
      <vt:lpstr>Классная работа</vt:lpstr>
      <vt:lpstr>Верно ли, что выражение является уравнением:</vt:lpstr>
      <vt:lpstr>На какие две группы можно разделить уравнения?</vt:lpstr>
      <vt:lpstr>Презентация PowerPoint</vt:lpstr>
      <vt:lpstr>Презентация PowerPoint</vt:lpstr>
      <vt:lpstr>Коэффициенты квадратного уравнения:</vt:lpstr>
      <vt:lpstr>Составьте квадратное уравнение, если его коэффициенты равны:</vt:lpstr>
      <vt:lpstr>Неполные квадратные уравнения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Марина Хрипунова</cp:lastModifiedBy>
  <cp:revision>15</cp:revision>
  <dcterms:created xsi:type="dcterms:W3CDTF">2018-03-06T19:11:37Z</dcterms:created>
  <dcterms:modified xsi:type="dcterms:W3CDTF">2023-09-09T20:35:55Z</dcterms:modified>
</cp:coreProperties>
</file>