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8" r:id="rId2"/>
    <p:sldMasterId id="2147483732" r:id="rId3"/>
    <p:sldMasterId id="2147483744" r:id="rId4"/>
    <p:sldMasterId id="2147483756" r:id="rId5"/>
  </p:sldMasterIdLst>
  <p:sldIdLst>
    <p:sldId id="288" r:id="rId6"/>
    <p:sldId id="274" r:id="rId7"/>
    <p:sldId id="258" r:id="rId8"/>
    <p:sldId id="262" r:id="rId9"/>
    <p:sldId id="260" r:id="rId10"/>
    <p:sldId id="263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86" r:id="rId20"/>
    <p:sldId id="283" r:id="rId21"/>
    <p:sldId id="285" r:id="rId22"/>
    <p:sldId id="289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5" autoAdjust="0"/>
    <p:restoredTop sz="86528" autoAdjust="0"/>
  </p:normalViewPr>
  <p:slideViewPr>
    <p:cSldViewPr>
      <p:cViewPr>
        <p:scale>
          <a:sx n="50" d="100"/>
          <a:sy n="50" d="100"/>
        </p:scale>
        <p:origin x="-1464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32" y="265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AC73A-DE53-4584-8542-9E3E71FD54A7}" type="datetimeFigureOut">
              <a:rPr lang="en-US"/>
              <a:pPr>
                <a:defRPr/>
              </a:pPr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B0205-D8D3-4BB1-A92B-2CC58100B8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A77EE-4018-4EC3-92A8-771011EB3670}" type="datetimeFigureOut">
              <a:rPr lang="en-US"/>
              <a:pPr>
                <a:defRPr/>
              </a:pPr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B09A7-469C-457A-A3BE-262193A496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D12E2-D081-4120-A005-557EF00F5B19}" type="datetimeFigureOut">
              <a:rPr lang="en-US"/>
              <a:pPr>
                <a:defRPr/>
              </a:pPr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43502-90CD-4018-91F5-D27C2308B2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3DA27-B321-415C-81D1-F9A27A179915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30BBA-573A-4CBA-9ED9-E19E99E23B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92E86-31AD-46A7-8F81-F6052B302F56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90665-0D52-4213-9FE8-2E9F33A6F4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9B8A8-C7A0-4DD7-A194-E875B49E65FE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7C957-39E1-4E99-AA79-8306022DDE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0CC75-ECB4-45D6-91B9-990DCA6C3AF1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44AEA-5E3D-4F20-B007-42B061A50D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ED48D-9E9B-41C4-8EEB-60E8FE4F73F2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B771F-BFCA-4E83-9902-7ECC9A48F9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09E61-4DFD-491F-A4DE-B1565B44FDEE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FC40B-7E42-4594-8B82-449D98547A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60B1F-F3C3-494B-BFFD-43CA1FD0DFBA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38BCB-40F4-4A94-A53D-3E8E391D92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AA963-AA4E-455F-AAFD-E524E0557250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8CADE-49CD-4C5D-B3B2-6978470E95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90839-4A83-4B16-82CA-D8C7D51D9135}" type="datetimeFigureOut">
              <a:rPr lang="en-US"/>
              <a:pPr>
                <a:defRPr/>
              </a:pPr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C6E57-BB46-4202-AFD4-5209BFEFBA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97446-5351-4E33-B30D-C2740D5823B8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4EEA7-8511-401C-AA2D-5B7A0A1D31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3A8C4-6FAC-49C0-9096-1D6BB8BF69B5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6A25C-DEE2-4416-A3D9-0A190D13B8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264A7-127B-43EA-8F27-873E2CDF3BE1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64A89-61EE-4C57-B4F7-76C38004E8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13673-4D25-428F-82B3-12EA1D25E032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97D5D-E906-461E-ADBC-AE02FA5876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AC3F2-14ED-4483-BE1D-29AB5F13F961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16015-F938-43A7-9ACE-08F9EC46C5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D205B-C6E1-4F22-96C4-FCB731D284C8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E0E38-DB86-42DF-BAE7-5D3D9E262D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B589C-7F33-4475-8117-5FFFF19A00C4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C9EC9-8CC2-4087-A42D-2A1B6A3C53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86E8C-1B37-409D-BEFD-A8428C63058F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8DBD3-85EF-4ABD-8C53-738BBA9BC7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3F94A-1BDA-48C2-976C-A971F23941FB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0270A-916F-4CD6-AC5F-67497AA659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F34C5-F7FD-4D1B-AA66-192521478416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5938E-9130-4C15-9C98-7CE51E6D80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5FC98-3B1C-4C76-9B10-8A8F0EABB3BF}" type="datetimeFigureOut">
              <a:rPr lang="en-US"/>
              <a:pPr>
                <a:defRPr/>
              </a:pPr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062BE-CDCD-4681-A50F-8F333EB4A2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B007B-3A91-47F8-A663-DBD96ACD3E20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F8C75-F65C-461F-A58D-B559084A08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A068F-8434-43C2-A4EC-61D078CD65BE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F9BAA-4A7E-4237-9D8C-2D9566C313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668A9-0A92-4553-A2D3-85963FD3E0B7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67079-47E3-44A1-A4E3-E0136A4921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0B2B1-5EF9-476D-8400-0ACE5EBB7636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384B4-CCE7-4D27-8B7A-4DA5A64A85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51AC0-A0F5-491A-B9F7-6C2F251FC61B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7DE92-A1B9-422A-AF06-6B6FFDF6EB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CDCAB-C6AB-4661-937A-D583116992B8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99F6B-7AD6-430A-BDCD-D653566A74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9D666-B7FE-4579-936C-F6975933DEE7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C5063-EA75-43A0-88EE-98BBC49DBC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F515C-5084-4627-ACE3-4D2A3F8C4816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1CAB6-3650-4359-96D3-527E2F5A30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4323E-F994-4FB0-9DFF-25E21739B896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3E17F-66D3-4478-9253-BF595EFC8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3B7CC-ED39-4B6C-A822-657E0A12144C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962E5-3118-4F50-83CD-58060FCB7C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CFC22-2608-4A64-AD12-36399720D59D}" type="datetimeFigureOut">
              <a:rPr lang="en-US"/>
              <a:pPr>
                <a:defRPr/>
              </a:pPr>
              <a:t>9/8/2023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82DF2-F5E1-4B34-A8AA-D3DF8A6C9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12990-EFB1-48E3-8CEE-9531673D35B5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27B98-C17C-4800-818E-2AF426BC00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30E83-FDF0-410C-A4ED-D7C202EDAE93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2D50D-3574-4A23-875F-E52329F502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9E539-70A3-413B-A9CC-544CB4FB2738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BB9A1-183D-4E69-B47F-50F14CFF50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2B853-4CAA-49E8-8984-54BB21D8B8CD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2C324-4EF0-4776-BB14-D3950C6B77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EC010-04A0-4FC6-86D7-E780D5DDD107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7A906-AA44-4A2E-ABD7-5ABA5F3955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B40D3-1BDC-458C-83D4-D0E6980AF8B6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62520-5DD8-4263-ABF0-CE15CF9362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65CBE-074E-4C85-BF46-701C4B7253FD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E275A-80FB-4BAA-B044-E2F20CF6F5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5E46C-32FF-454C-94F6-E9D76FFB07F6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088FD-2CA2-4582-849D-533DA9B32C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E83CB-9903-48B1-AC35-40689D338150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4AD42-124F-432C-AA38-ABAD9ABA6A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2E2DE-25FF-4C8B-8259-9790884983F9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D9788-8C4C-44B6-B6CC-71EC8F044D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CF8D6-443C-43D8-AD2E-35FF9800E69D}" type="datetimeFigureOut">
              <a:rPr lang="en-US"/>
              <a:pPr>
                <a:defRPr/>
              </a:pPr>
              <a:t>9/8/2023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C0CC8-13E6-4135-9D3C-D07E1F4D7E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6AFEF-F3CC-4773-9E3F-54985F131D56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5B951-4DAE-4F1A-8110-8B5FEA8D4F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06DAB-FE1E-4740-A124-42C2DB3AC2CE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6F880-6E18-44D2-B608-8E0B8E7305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6CC86-ED4E-45DD-853A-FA01E812D04C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93BF8-F70A-4948-8176-8D648B3D89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A7FAF-B4A1-49A8-8C77-9DF2ACD66848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60372-1343-4142-92C0-A33082125E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58C38-DBC5-40B3-8AC4-39E1029BBC2B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5921A-7D04-4863-9C89-2EEAFDA94A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6EED7-1810-45BE-BCF1-2A2CE7EA140B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5C86F-59DF-43D8-B802-FFBBFB470B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A5C71-EC05-4506-8E4E-A9DAAEB66A10}" type="datetimeFigureOut">
              <a:rPr lang="en-US"/>
              <a:pPr>
                <a:defRPr/>
              </a:pPr>
              <a:t>9/8/2023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483BF-7FDD-4E12-97C8-A9FD16B938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2125F-DA0E-4E21-B188-C49E153A349B}" type="datetimeFigureOut">
              <a:rPr lang="en-US"/>
              <a:pPr>
                <a:defRPr/>
              </a:pPr>
              <a:t>9/8/2023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3DEFB-9D81-4087-BA62-27FC34D76D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D887E-1DA9-4CDA-9E34-1E4A99D6E3AB}" type="datetimeFigureOut">
              <a:rPr lang="en-US"/>
              <a:pPr>
                <a:defRPr/>
              </a:pPr>
              <a:t>9/8/2023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18C81-C3D8-4910-91F0-3CDD7AFF5A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2B8CB-33A3-444A-AC99-309BA0F32D63}" type="datetimeFigureOut">
              <a:rPr lang="en-US"/>
              <a:pPr>
                <a:defRPr/>
              </a:pPr>
              <a:t>9/8/2023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FE248-DAB1-4648-B7B2-7B7C16D6B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4CB4A18-BD7B-4AD4-BE76-8FCD59BAA982}" type="datetimeFigureOut">
              <a:rPr lang="en-US"/>
              <a:pPr>
                <a:defRPr/>
              </a:pPr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4B45B8F-F4D9-4FEE-9B44-528A060FD5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6" r:id="rId2"/>
    <p:sldLayoutId id="2147483765" r:id="rId3"/>
    <p:sldLayoutId id="2147483764" r:id="rId4"/>
    <p:sldLayoutId id="2147483763" r:id="rId5"/>
    <p:sldLayoutId id="2147483762" r:id="rId6"/>
    <p:sldLayoutId id="2147483761" r:id="rId7"/>
    <p:sldLayoutId id="2147483760" r:id="rId8"/>
    <p:sldLayoutId id="2147483759" r:id="rId9"/>
    <p:sldLayoutId id="2147483758" r:id="rId10"/>
    <p:sldLayoutId id="214748375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560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4FA1F239-366D-4622-9724-C4C2C8592565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79F0031A-2640-48A5-A6E5-A976FAA8D7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7" r:id="rId2"/>
    <p:sldLayoutId id="2147483776" r:id="rId3"/>
    <p:sldLayoutId id="2147483775" r:id="rId4"/>
    <p:sldLayoutId id="2147483774" r:id="rId5"/>
    <p:sldLayoutId id="2147483773" r:id="rId6"/>
    <p:sldLayoutId id="2147483772" r:id="rId7"/>
    <p:sldLayoutId id="2147483771" r:id="rId8"/>
    <p:sldLayoutId id="2147483770" r:id="rId9"/>
    <p:sldLayoutId id="2147483769" r:id="rId10"/>
    <p:sldLayoutId id="214748376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17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B2312477-1FC7-4D23-AFCD-03A1F6CBCF79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BE44C97E-64C2-4CFD-858A-18C5219A4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88" r:id="rId2"/>
    <p:sldLayoutId id="2147483787" r:id="rId3"/>
    <p:sldLayoutId id="2147483786" r:id="rId4"/>
    <p:sldLayoutId id="2147483785" r:id="rId5"/>
    <p:sldLayoutId id="2147483784" r:id="rId6"/>
    <p:sldLayoutId id="2147483783" r:id="rId7"/>
    <p:sldLayoutId id="2147483782" r:id="rId8"/>
    <p:sldLayoutId id="2147483781" r:id="rId9"/>
    <p:sldLayoutId id="2147483780" r:id="rId10"/>
    <p:sldLayoutId id="214748377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246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2E4FF24A-E1A7-47C3-A2EC-F87889B1C87E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13B092D6-0393-4B2A-8EBC-94C2D786F2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799" r:id="rId2"/>
    <p:sldLayoutId id="2147483798" r:id="rId3"/>
    <p:sldLayoutId id="2147483797" r:id="rId4"/>
    <p:sldLayoutId id="2147483796" r:id="rId5"/>
    <p:sldLayoutId id="2147483795" r:id="rId6"/>
    <p:sldLayoutId id="2147483794" r:id="rId7"/>
    <p:sldLayoutId id="2147483793" r:id="rId8"/>
    <p:sldLayoutId id="2147483792" r:id="rId9"/>
    <p:sldLayoutId id="2147483791" r:id="rId10"/>
    <p:sldLayoutId id="214748379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475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CCE69FC3-22B7-4A6C-8FCC-16DEB01DDBF3}" type="datetimeFigureOut">
              <a:rPr lang="ru-RU"/>
              <a:pPr>
                <a:defRPr/>
              </a:pPr>
              <a:t>08.09.2023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2F5F9C82-E831-4D5C-A2D5-9358981DAD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0" r:id="rId2"/>
    <p:sldLayoutId id="2147483809" r:id="rId3"/>
    <p:sldLayoutId id="2147483808" r:id="rId4"/>
    <p:sldLayoutId id="2147483807" r:id="rId5"/>
    <p:sldLayoutId id="2147483806" r:id="rId6"/>
    <p:sldLayoutId id="2147483805" r:id="rId7"/>
    <p:sldLayoutId id="2147483804" r:id="rId8"/>
    <p:sldLayoutId id="2147483803" r:id="rId9"/>
    <p:sldLayoutId id="2147483802" r:id="rId10"/>
    <p:sldLayoutId id="214748380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7052" y="304800"/>
            <a:ext cx="7696200" cy="194155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dirty="0">
                <a:solidFill>
                  <a:srgbClr val="0070C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</a:rPr>
              <a:t>Муниципальное бюджетное общеобразовательное учреждение «</a:t>
            </a:r>
            <a:r>
              <a:rPr lang="ru-RU" dirty="0" err="1">
                <a:solidFill>
                  <a:srgbClr val="0070C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</a:rPr>
              <a:t>Новотимошкинская</a:t>
            </a:r>
            <a:r>
              <a:rPr lang="ru-RU" dirty="0">
                <a:solidFill>
                  <a:srgbClr val="0070C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</a:rPr>
              <a:t> основная общеобразовательная школа» </a:t>
            </a:r>
            <a:endParaRPr lang="ru-RU" dirty="0">
              <a:solidFill>
                <a:srgbClr val="0070C0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endParaRPr lang="ru-RU" sz="1400" dirty="0">
              <a:solidFill>
                <a:srgbClr val="0070C0"/>
              </a:solidFill>
              <a:highlight>
                <a:srgbClr val="FFFFFF"/>
              </a:highlight>
              <a:latin typeface="Times New Roman"/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</a:rPr>
              <a:t>Нравственно - патриотическое воспитание дошкольников на примере героев чувашских народных сказок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</a:rPr>
              <a:t>»</a:t>
            </a:r>
            <a:endParaRPr lang="ru-RU" sz="2000" dirty="0">
              <a:solidFill>
                <a:srgbClr val="FF0000"/>
              </a:solidFill>
              <a:latin typeface="+mn-lt"/>
              <a:ea typeface="Calibri"/>
              <a:cs typeface="Times New Roman"/>
            </a:endParaRPr>
          </a:p>
        </p:txBody>
      </p:sp>
      <p:pic>
        <p:nvPicPr>
          <p:cNvPr id="87042" name="Picture 2" descr="G:\чув сказки\IMG_20230424_2238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895600"/>
            <a:ext cx="2895600" cy="332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3" name="Picture 3" descr="G:\чув сказки\IMG-20181019-WA00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78450" y="2895600"/>
            <a:ext cx="3378200" cy="314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44" name="Прямоугольник 4"/>
          <p:cNvSpPr>
            <a:spLocks noChangeArrowheads="1"/>
          </p:cNvSpPr>
          <p:nvPr/>
        </p:nvSpPr>
        <p:spPr bwMode="auto">
          <a:xfrm>
            <a:off x="1600200" y="4841875"/>
            <a:ext cx="51895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86200" y="6283389"/>
            <a:ext cx="4864312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</a:rPr>
              <a:t>Воспитатель 1 </a:t>
            </a:r>
            <a:r>
              <a:rPr lang="ru-RU" dirty="0" err="1">
                <a:solidFill>
                  <a:prstClr val="black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</a:rPr>
              <a:t>кв</a:t>
            </a:r>
            <a:r>
              <a:rPr lang="ru-RU" dirty="0">
                <a:solidFill>
                  <a:prstClr val="black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</a:rPr>
              <a:t> категории </a:t>
            </a:r>
            <a:r>
              <a:rPr lang="ru-RU" dirty="0">
                <a:solidFill>
                  <a:prstClr val="black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</a:rPr>
              <a:t>:</a:t>
            </a:r>
            <a:r>
              <a:rPr lang="ru-RU" dirty="0" err="1">
                <a:solidFill>
                  <a:prstClr val="black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</a:rPr>
              <a:t>Ярославлева</a:t>
            </a:r>
            <a:r>
              <a:rPr lang="ru-RU" dirty="0">
                <a:solidFill>
                  <a:prstClr val="black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>
                <a:solidFill>
                  <a:prstClr val="black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</a:rPr>
              <a:t>Н.Н. </a:t>
            </a:r>
            <a:endParaRPr lang="ru-RU" dirty="0">
              <a:solidFill>
                <a:prstClr val="black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Прямоугольник 1"/>
          <p:cNvSpPr>
            <a:spLocks noChangeArrowheads="1"/>
          </p:cNvSpPr>
          <p:nvPr/>
        </p:nvSpPr>
        <p:spPr bwMode="auto">
          <a:xfrm>
            <a:off x="4800600" y="1219200"/>
            <a:ext cx="39624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Знакомит детей с таким нравственным качеством, как сопереживание и доброжелательность. Учит детей быть добрыми, чуткими, отзывчивыми по отношению к другим людям, уметь сопереживать</a:t>
            </a:r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00354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609600"/>
            <a:ext cx="44196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Прямоугольник 1"/>
          <p:cNvSpPr>
            <a:spLocks noChangeArrowheads="1"/>
          </p:cNvSpPr>
          <p:nvPr/>
        </p:nvSpPr>
        <p:spPr bwMode="auto">
          <a:xfrm>
            <a:off x="4800600" y="1143000"/>
            <a:ext cx="39624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Знакомит детей с таким нравственным качеством, как товарищеская выручка. Учит детей проявлять простейшие формы взаимопомощи и взаимовыручки, не оставлять в беде товарища и прийти к нему на помощь бескорыстно.</a:t>
            </a:r>
          </a:p>
        </p:txBody>
      </p:sp>
      <p:pic>
        <p:nvPicPr>
          <p:cNvPr id="101378" name="Picture 2" descr="http://www.nbchr.ru/virt_skaz/images/portfolio/cheboksary/0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681538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79" name="Прямоугольник 3"/>
          <p:cNvSpPr>
            <a:spLocks noChangeArrowheads="1"/>
          </p:cNvSpPr>
          <p:nvPr/>
        </p:nvSpPr>
        <p:spPr bwMode="auto">
          <a:xfrm>
            <a:off x="0" y="152400"/>
            <a:ext cx="33226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«Мост Азамата»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Прямоугольник 1"/>
          <p:cNvSpPr>
            <a:spLocks noChangeArrowheads="1"/>
          </p:cNvSpPr>
          <p:nvPr/>
        </p:nvSpPr>
        <p:spPr bwMode="auto">
          <a:xfrm>
            <a:off x="4876800" y="1143000"/>
            <a:ext cx="39624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Знакомит детей с таким нравственным качеством, как зазнайство, гордыня, высокомерие. Нравственный урок сказки – как аукнется, так и откликнется, помогает закрепить негативное отношение к отрицательным человеческим качествам</a:t>
            </a: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02402" name="Picture 2" descr="http://www.nbchr.ru/virt_potomkam/img/s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8600"/>
            <a:ext cx="4191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03" name="Picture 2" descr="G:\чув сказки\IMG-20181019-WA00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895600"/>
            <a:ext cx="43434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Прямоугольник 1"/>
          <p:cNvSpPr>
            <a:spLocks noChangeArrowheads="1"/>
          </p:cNvSpPr>
          <p:nvPr/>
        </p:nvSpPr>
        <p:spPr bwMode="auto">
          <a:xfrm>
            <a:off x="4800600" y="1905000"/>
            <a:ext cx="40386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Знакомит детей с таким нравственным качеством, как справедливость. Нравственный урок сказки - не нарушай правила.</a:t>
            </a:r>
          </a:p>
        </p:txBody>
      </p:sp>
      <p:pic>
        <p:nvPicPr>
          <p:cNvPr id="103426" name="Picture 2" descr="https://j.livelib.ru/workpic/1002817255/200/10e6/Chuvashskaya_narodnaya_skazka__Sarych_i_voro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450" y="117475"/>
            <a:ext cx="4419600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27" name="Picture 4" descr="https://zooclub.ru/attach/29000/292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228600"/>
            <a:ext cx="2587625" cy="401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Прямоугольник 1"/>
          <p:cNvSpPr>
            <a:spLocks noChangeArrowheads="1"/>
          </p:cNvSpPr>
          <p:nvPr/>
        </p:nvSpPr>
        <p:spPr bwMode="auto">
          <a:xfrm>
            <a:off x="5105400" y="990600"/>
            <a:ext cx="38100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Знакомит детей с таким нравственным качеством, как взаимопомощь, и учит не оставаться безучастным и равнодушным к чужой судьбе и неудачам, проявлять взаимопомощь и поддержку в трудную минуту.</a:t>
            </a:r>
          </a:p>
        </p:txBody>
      </p:sp>
      <p:pic>
        <p:nvPicPr>
          <p:cNvPr id="104450" name="Picture 2" descr="https://img.labirint.ru/images/comments_pic/1820/11_1e1e7d5baf3cb9cd758119834a1d535f_1526585747.jpg"/>
          <p:cNvPicPr>
            <a:picLocks noChangeAspect="1" noChangeArrowheads="1"/>
          </p:cNvPicPr>
          <p:nvPr/>
        </p:nvPicPr>
        <p:blipFill>
          <a:blip r:embed="rId2"/>
          <a:srcRect t="3999" r="8000" b="3000"/>
          <a:stretch>
            <a:fillRect/>
          </a:stretch>
        </p:blipFill>
        <p:spPr bwMode="auto">
          <a:xfrm>
            <a:off x="0" y="0"/>
            <a:ext cx="5087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51" name="Прямоугольник 3"/>
          <p:cNvSpPr>
            <a:spLocks noChangeArrowheads="1"/>
          </p:cNvSpPr>
          <p:nvPr/>
        </p:nvSpPr>
        <p:spPr bwMode="auto">
          <a:xfrm>
            <a:off x="1143000" y="152400"/>
            <a:ext cx="25431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«Саркайак»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449263" algn="just"/>
            <a:r>
              <a:rPr lang="ru-RU" sz="1200" smtClean="0">
                <a:solidFill>
                  <a:srgbClr val="000000"/>
                </a:solidFill>
                <a:latin typeface="XO Thames"/>
                <a:cs typeface="Times New Roman" pitchFamily="18" charset="0"/>
              </a:rPr>
              <a:t>. </a:t>
            </a:r>
            <a:r>
              <a:rPr lang="ru-RU" sz="1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«Помните, что владеть сердцем народным вы сможете, только если не будете чуждаться языка народного», - завещал великий просветитель и подвижник Иван Яковлевич Яковлев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rgbClr val="0070C0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Уважение </a:t>
            </a:r>
            <a:r>
              <a:rPr lang="ru-RU" sz="2000" b="1" dirty="0">
                <a:solidFill>
                  <a:srgbClr val="0070C0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к собственному народу</a:t>
            </a:r>
            <a:r>
              <a:rPr lang="ru-RU" sz="2000" b="1" dirty="0" smtClean="0">
                <a:solidFill>
                  <a:srgbClr val="0070C0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,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rgbClr val="0070C0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 </a:t>
            </a:r>
            <a:r>
              <a:rPr lang="ru-RU" sz="2000" b="1" dirty="0">
                <a:solidFill>
                  <a:srgbClr val="0070C0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культуре, уважение к родному </a:t>
            </a:r>
            <a:r>
              <a:rPr lang="ru-RU" sz="2000" b="1" dirty="0" smtClean="0">
                <a:solidFill>
                  <a:srgbClr val="0070C0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очагу                                                                              </a:t>
            </a:r>
            <a:r>
              <a:rPr lang="ru-RU" sz="2000" b="1" dirty="0">
                <a:solidFill>
                  <a:srgbClr val="0070C0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– вот ведущая педагогическая идея, </a:t>
            </a:r>
            <a:endParaRPr lang="ru-RU" sz="2000" b="1" dirty="0" smtClean="0">
              <a:solidFill>
                <a:srgbClr val="0070C0"/>
              </a:solidFill>
              <a:highlight>
                <a:srgbClr val="FFFFFF"/>
              </a:highlight>
              <a:latin typeface="Times New Roman"/>
              <a:ea typeface="Times New Roman"/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rgbClr val="0070C0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которой </a:t>
            </a:r>
            <a:r>
              <a:rPr lang="ru-RU" sz="2000" b="1" dirty="0">
                <a:solidFill>
                  <a:srgbClr val="0070C0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необходимо придерживаться, </a:t>
            </a:r>
            <a:endParaRPr lang="ru-RU" sz="2000" b="1" dirty="0" smtClean="0">
              <a:solidFill>
                <a:srgbClr val="0070C0"/>
              </a:solidFill>
              <a:highlight>
                <a:srgbClr val="FFFFFF"/>
              </a:highlight>
              <a:latin typeface="Times New Roman"/>
              <a:ea typeface="Times New Roman"/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rgbClr val="0070C0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чтобы </a:t>
            </a:r>
            <a:r>
              <a:rPr lang="ru-RU" sz="2000" b="1" dirty="0">
                <a:solidFill>
                  <a:srgbClr val="0070C0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воспитать </a:t>
            </a:r>
            <a:r>
              <a:rPr lang="ru-RU" sz="2000" b="1" dirty="0" smtClean="0">
                <a:solidFill>
                  <a:srgbClr val="0070C0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достойного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rgbClr val="0070C0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 </a:t>
            </a:r>
            <a:r>
              <a:rPr lang="ru-RU" sz="2000" b="1" dirty="0">
                <a:solidFill>
                  <a:srgbClr val="0070C0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гражданина своей Родины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106499" name="Picture 2" descr="G:\чув сказки\IMG-20230421-WA00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6175" y="3894138"/>
            <a:ext cx="3648075" cy="215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500" name="Picture 3" descr="G:\чув сказки\IMG-20230421-WA00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6175" y="1473200"/>
            <a:ext cx="4027488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501" name="Picture 2" descr="G:\чув сказки\IMG-20181019-WA000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438" y="3894138"/>
            <a:ext cx="3887787" cy="215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502" name="Picture 3" descr="G:\чув сказки\IMG-20230421-WA00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16513" y="1611313"/>
            <a:ext cx="4027487" cy="226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smtClean="0">
                <a:solidFill>
                  <a:srgbClr val="00B050"/>
                </a:solidFill>
                <a:latin typeface="Times New Roman" pitchFamily="18" charset="0"/>
              </a:rPr>
              <a:t>Сказки — это первые литературные произведения, к которым каждый ребенок опосредованно или самостоятельно прикасается в период дошкольного детства</a:t>
            </a:r>
            <a:endParaRPr lang="ru-RU" sz="1800" b="1" smtClean="0">
              <a:solidFill>
                <a:srgbClr val="00B050"/>
              </a:solidFill>
            </a:endParaRPr>
          </a:p>
        </p:txBody>
      </p:sp>
      <p:sp>
        <p:nvSpPr>
          <p:cNvPr id="10854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08547" name="Picture 2" descr="G:\чув сказки\IMG_20230423_2231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4192588"/>
            <a:ext cx="367188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548" name="Picture 3" descr="G:\чув сказки\IMG_20230424_2237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67350" y="1317625"/>
            <a:ext cx="3281363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549" name="Picture 4" descr="G:\чув сказки\IMG_20230424_22402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4173538"/>
            <a:ext cx="38163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550" name="Picture 2" descr="G:\чув сказки\IMG-20181018-WA001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6900" y="1377950"/>
            <a:ext cx="3959225" cy="249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552" name="Picture 2" descr="G:\чув сказки\IMG-20181018-WA001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" y="1371600"/>
            <a:ext cx="3959225" cy="249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553" name="Picture 4" descr="G:\чув сказки\IMG_20230424_22402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4114800"/>
            <a:ext cx="38163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1" name="Picture 2" descr="G:\чув сказки\IMG_20230411_1059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62688" y="3352800"/>
            <a:ext cx="2881312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3" name="Picture 4" descr="G:\чув сказки\IMG_20230424_2306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219200"/>
            <a:ext cx="2592388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5" name="Picture 2" descr="G:\чув сказки\IMG_20211217_110423_094711.jpg"/>
          <p:cNvPicPr>
            <a:picLocks noChangeAspect="1" noChangeArrowheads="1"/>
          </p:cNvPicPr>
          <p:nvPr>
            <p:ph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2819400" y="2362200"/>
            <a:ext cx="3549650" cy="2381250"/>
          </a:xfrm>
          <a:noFill/>
        </p:spPr>
      </p:pic>
      <p:pic>
        <p:nvPicPr>
          <p:cNvPr id="2" name="Заголовок 1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0"/>
            <a:ext cx="8285163" cy="119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6000" b="1" i="1" dirty="0">
                <a:solidFill>
                  <a:srgbClr val="FF0000"/>
                </a:solidFill>
                <a:ea typeface="+mn-ea"/>
                <a:cs typeface="+mn-cs"/>
              </a:rPr>
              <a:t>Спасибо за внимание !</a:t>
            </a:r>
          </a:p>
        </p:txBody>
      </p:sp>
      <p:sp>
        <p:nvSpPr>
          <p:cNvPr id="11264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ru-RU" sz="6000" b="1" i="1" smtClean="0">
              <a:solidFill>
                <a:srgbClr val="FF0000"/>
              </a:solidFill>
            </a:endParaRPr>
          </a:p>
        </p:txBody>
      </p:sp>
      <p:pic>
        <p:nvPicPr>
          <p:cNvPr id="112643" name="Picture 2" descr="C:\Users\Надежда\Desktop\с телефона\15035135768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00200"/>
            <a:ext cx="8305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Rectangle 4"/>
          <p:cNvSpPr>
            <a:spLocks noChangeArrowheads="1"/>
          </p:cNvSpPr>
          <p:nvPr/>
        </p:nvSpPr>
        <p:spPr bwMode="auto">
          <a:xfrm>
            <a:off x="457200" y="690563"/>
            <a:ext cx="8001000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14300"/>
            <a:r>
              <a:rPr lang="ru-RU" sz="1400"/>
              <a:t>Задачи: Образовательные</a:t>
            </a:r>
          </a:p>
          <a:p>
            <a:pPr indent="114300"/>
            <a:r>
              <a:rPr lang="ru-RU" sz="1400"/>
              <a:t>1. Ознакомление детей с чувашскими народными сказками, совершенствование умения согласовывать свои действия с партнерами,</a:t>
            </a:r>
          </a:p>
          <a:p>
            <a:pPr indent="114300"/>
            <a:r>
              <a:rPr lang="ru-RU" sz="1400"/>
              <a:t>2. Формирование умения определять название и содержание литературных произведений, героев сказок по отрывкам из книг и иллюстрациям, по описанию.                                                     Развивающие:</a:t>
            </a:r>
          </a:p>
          <a:p>
            <a:pPr indent="114300"/>
            <a:r>
              <a:rPr lang="ru-RU" sz="1400"/>
              <a:t>1. Развитие фантазии, творческих возможностей детей.</a:t>
            </a:r>
          </a:p>
          <a:p>
            <a:pPr indent="114300"/>
            <a:r>
              <a:rPr lang="ru-RU" sz="1400"/>
              <a:t>2. Приобщение к художественному слову, расширение словарного запаса детей, развитие речи речевого аппарата, выразительности жестов, мимики.</a:t>
            </a:r>
          </a:p>
          <a:p>
            <a:pPr indent="114300"/>
            <a:r>
              <a:rPr lang="ru-RU" sz="1400"/>
              <a:t>3. Развитие коммуникативных умений, памяти, внимания, мышления при решении игровых задач.</a:t>
            </a:r>
          </a:p>
          <a:p>
            <a:pPr indent="114300"/>
            <a:r>
              <a:rPr lang="ru-RU" sz="1400"/>
              <a:t>Воспитательные:</a:t>
            </a:r>
          </a:p>
          <a:p>
            <a:pPr indent="114300"/>
            <a:r>
              <a:rPr lang="ru-RU" sz="1400"/>
              <a:t>Воспитывать любовь к культуре родного края, доброжелательные и дружеские отношения между детьми, быть отзывчивыми, находчивыми и сообразительными.</a:t>
            </a:r>
          </a:p>
          <a:p>
            <a:pPr indent="114300" algn="ctr" eaLnBrk="0" hangingPunct="0"/>
            <a:endParaRPr lang="ru-RU" sz="14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Прямоугольник 1"/>
          <p:cNvSpPr>
            <a:spLocks noChangeArrowheads="1"/>
          </p:cNvSpPr>
          <p:nvPr/>
        </p:nvSpPr>
        <p:spPr bwMode="auto">
          <a:xfrm>
            <a:off x="3505200" y="117475"/>
            <a:ext cx="5410200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Пусть нынешним людям кажется, что сказки – сплошь выдуманные истории.. Сказки, не находящие отражение в душе народа, быстро умирают, подобно тому, как капли воды скатываются со ствола дерева. Только подлинные истории с глубоким смыслом подобны смоле, которая застывает и навсегда сохраняет волшебный миг сказки. Сказкой становится только та история, которая задевает что-то в душах людей. В этом настоящая польза сказок: читая их, можно уловить, что же было для наших Предков самым важным, какие ценности сохраняли чуваши, какие уроки передавали от отца к сыну. </a:t>
            </a:r>
          </a:p>
        </p:txBody>
      </p:sp>
      <p:pic>
        <p:nvPicPr>
          <p:cNvPr id="90114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75" y="117475"/>
            <a:ext cx="3438525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Прямоугольник 1"/>
          <p:cNvSpPr>
            <a:spLocks noChangeArrowheads="1"/>
          </p:cNvSpPr>
          <p:nvPr/>
        </p:nvSpPr>
        <p:spPr bwMode="auto">
          <a:xfrm>
            <a:off x="4495800" y="209550"/>
            <a:ext cx="4267200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Зачем нужны сказки</a:t>
            </a: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Чтобы научить ребенка мечтать, стремиться к большему, искать свой путь. Человек, почувствовавший искру своей души в детстве, вспомнит об этом в самые темные моменты жизни, и внутренний свет укажет ему верную дорогу. Именно потому встарь люди сами стремились к знаниям, а нынче дети, с ранних лет обучающиеся сложным наукам, когда подрастают, уже не хотят знать ничего. Удивительно ли это, если они не чувствуют света собственной души? </a:t>
            </a:r>
            <a:r>
              <a:rPr lang="ru-RU">
                <a:solidFill>
                  <a:srgbClr val="00B050"/>
                </a:solidFill>
                <a:latin typeface="Times New Roman" pitchFamily="18" charset="0"/>
              </a:rPr>
              <a:t/>
            </a:r>
            <a:br>
              <a:rPr lang="ru-RU">
                <a:solidFill>
                  <a:srgbClr val="00B050"/>
                </a:solidFill>
                <a:latin typeface="Times New Roman" pitchFamily="18" charset="0"/>
              </a:rPr>
            </a:br>
            <a:endParaRPr lang="ru-RU">
              <a:solidFill>
                <a:srgbClr val="00B050"/>
              </a:solidFill>
              <a:latin typeface="Times New Roman" pitchFamily="18" charset="0"/>
            </a:endParaRPr>
          </a:p>
        </p:txBody>
      </p:sp>
      <p:pic>
        <p:nvPicPr>
          <p:cNvPr id="9216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457200"/>
            <a:ext cx="4191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Прямоугольник 1"/>
          <p:cNvSpPr>
            <a:spLocks noChangeArrowheads="1"/>
          </p:cNvSpPr>
          <p:nvPr/>
        </p:nvSpPr>
        <p:spPr bwMode="auto">
          <a:xfrm>
            <a:off x="0" y="228600"/>
            <a:ext cx="4267200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Зачем нужны сказки именно вам? </a:t>
            </a:r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Здесь у каждого будет свой ответ. Кто-то хочет познакомиться с народными традициями, древними обычаями, описание которых сохранилось в северных сказках. Кто-то хочет научить детей мудрости и сызмальства познакомить со славянскими мифа. А кто-то и вовсе не осознает, чем ему так нравятся сказки, но каждый раз после их прочтения чувствует, что готов жить радостно и творить добро</a:t>
            </a:r>
            <a:r>
              <a:rPr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</a:p>
        </p:txBody>
      </p:sp>
      <p:pic>
        <p:nvPicPr>
          <p:cNvPr id="93186" name="Picture 2" descr="http://www.archives21.ru/home/989/pics/galereya_pamyati/chuvachskie_legendi_i_skaski_1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228600"/>
            <a:ext cx="4583113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Прямоугольник 1"/>
          <p:cNvSpPr>
            <a:spLocks noChangeArrowheads="1"/>
          </p:cNvSpPr>
          <p:nvPr/>
        </p:nvSpPr>
        <p:spPr bwMode="auto">
          <a:xfrm>
            <a:off x="228600" y="1219200"/>
            <a:ext cx="3886200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Как и в сказках других народов, основным героем у чувашей выступает крестьянский сын, который испытывает ряд приключений и в конце концов торжествует над темными силами.  В фольклоре чувашей имеется множество поговорок, загадок, пословиц. Тематика всех этих видов народного творчества тесно связана с повседневной жизнью.</a:t>
            </a:r>
          </a:p>
        </p:txBody>
      </p:sp>
      <p:pic>
        <p:nvPicPr>
          <p:cNvPr id="95234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381000"/>
            <a:ext cx="44196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Прямоугольник 1"/>
          <p:cNvSpPr>
            <a:spLocks noChangeArrowheads="1"/>
          </p:cNvSpPr>
          <p:nvPr/>
        </p:nvSpPr>
        <p:spPr bwMode="auto">
          <a:xfrm>
            <a:off x="4419600" y="762000"/>
            <a:ext cx="42672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Слушая сказку, ребенок сравнивает себя с ее героем, старается узнать себя. Происходит идентификация с образом. В сказке ребенок становится героем, разделяет его судьбу, смело берется разобраться с самими грустными сторонами человеческой жизни, проживает такие эмоциональные состояния, которых ему не хватает во внешней жизни. Нравящийся герой становится идеалом, ему направлены все чувства ребенка.</a:t>
            </a:r>
          </a:p>
        </p:txBody>
      </p:sp>
      <p:pic>
        <p:nvPicPr>
          <p:cNvPr id="97282" name="Picture 2" descr="https://img-fotki.yandex.ru/get/4127/19498897.24/0_b3163_1328352d_XXXL.jpg"/>
          <p:cNvPicPr>
            <a:picLocks noChangeAspect="1" noChangeArrowheads="1"/>
          </p:cNvPicPr>
          <p:nvPr/>
        </p:nvPicPr>
        <p:blipFill>
          <a:blip r:embed="rId2"/>
          <a:srcRect l="8852" t="14667" r="23593" b="17332"/>
          <a:stretch>
            <a:fillRect/>
          </a:stretch>
        </p:blipFill>
        <p:spPr bwMode="auto">
          <a:xfrm>
            <a:off x="228600" y="381000"/>
            <a:ext cx="3962400" cy="591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Прямоугольник 1"/>
          <p:cNvSpPr>
            <a:spLocks noChangeArrowheads="1"/>
          </p:cNvSpPr>
          <p:nvPr/>
        </p:nvSpPr>
        <p:spPr bwMode="auto">
          <a:xfrm>
            <a:off x="457200" y="1295400"/>
            <a:ext cx="38862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Это проявляется в стремлении быть похожим на положительного героя в сюжетно - ролевых играх, изображении его в творческих работах, копировании некоторых черт поведения, что является одним из путей формирования положительных взаимоотношений и воспитательного влияния сказки на дошкольника. </a:t>
            </a:r>
          </a:p>
        </p:txBody>
      </p:sp>
      <p:pic>
        <p:nvPicPr>
          <p:cNvPr id="98306" name="Picture 2" descr="http://ozon-st.cdn.ngenix.net/multimedia/10155723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685800"/>
            <a:ext cx="3810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Прямоугольник 1"/>
          <p:cNvSpPr>
            <a:spLocks noChangeArrowheads="1"/>
          </p:cNvSpPr>
          <p:nvPr/>
        </p:nvSpPr>
        <p:spPr bwMode="auto">
          <a:xfrm>
            <a:off x="6629400" y="533400"/>
            <a:ext cx="2286000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Знакомит детей с таким нравственным качеством, как чуткость и сочувствие. Учит детей проявлять чуткое отношение к беззащитному, больному, слабому существу и сочувствовать ему. </a:t>
            </a:r>
          </a:p>
        </p:txBody>
      </p:sp>
      <p:pic>
        <p:nvPicPr>
          <p:cNvPr id="99330" name="Picture 2" descr="https://i.ytimg.com/vi/5MMmxPIvI3Y/maxresdefault.jpg"/>
          <p:cNvPicPr>
            <a:picLocks noChangeAspect="1" noChangeArrowheads="1"/>
          </p:cNvPicPr>
          <p:nvPr/>
        </p:nvPicPr>
        <p:blipFill>
          <a:blip r:embed="rId2"/>
          <a:srcRect l="12474" r="12526"/>
          <a:stretch>
            <a:fillRect/>
          </a:stretch>
        </p:blipFill>
        <p:spPr bwMode="auto">
          <a:xfrm>
            <a:off x="0" y="914400"/>
            <a:ext cx="6604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31" name="Прямоугольник 3"/>
          <p:cNvSpPr>
            <a:spLocks noChangeArrowheads="1"/>
          </p:cNvSpPr>
          <p:nvPr/>
        </p:nvSpPr>
        <p:spPr bwMode="auto">
          <a:xfrm>
            <a:off x="608013" y="1219200"/>
            <a:ext cx="34258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«Почему сосна и </a:t>
            </a:r>
          </a:p>
          <a:p>
            <a:pPr algn="ctr"/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ель вечно зеленые» </a:t>
            </a:r>
            <a:endParaRPr lang="ru-RU" sz="280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624</Words>
  <Application>Microsoft Office PowerPoint</Application>
  <PresentationFormat>Экран (4:3)</PresentationFormat>
  <Paragraphs>27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Calibri</vt:lpstr>
      <vt:lpstr>Arial</vt:lpstr>
      <vt:lpstr>Times New Roman</vt:lpstr>
      <vt:lpstr>XO Thames</vt:lpstr>
      <vt:lpstr>Office Theme</vt:lpstr>
      <vt:lpstr>4_Тема Office</vt:lpstr>
      <vt:lpstr>6_Тема Office</vt:lpstr>
      <vt:lpstr>7_Тема Office</vt:lpstr>
      <vt:lpstr>8_Тема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. «Помните, что владеть сердцем народным вы сможете, только если не будете чуждаться языка народного», - завещал великий просветитель и подвижник Иван Яковлевич Яковлев</vt:lpstr>
      <vt:lpstr>Сказки — это первые литературные произведения, к которым каждый ребенок опосредованно или самостоятельно прикасается в период дошкольного детства</vt:lpstr>
      <vt:lpstr>Слайд 17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Алена</dc:creator>
  <cp:lastModifiedBy>User</cp:lastModifiedBy>
  <cp:revision>31</cp:revision>
  <dcterms:created xsi:type="dcterms:W3CDTF">2019-02-10T11:59:02Z</dcterms:created>
  <dcterms:modified xsi:type="dcterms:W3CDTF">2023-09-08T11:16:45Z</dcterms:modified>
</cp:coreProperties>
</file>